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89" r:id="rId3"/>
    <p:sldId id="290" r:id="rId4"/>
    <p:sldId id="291" r:id="rId5"/>
    <p:sldId id="292" r:id="rId6"/>
    <p:sldId id="274" r:id="rId7"/>
    <p:sldId id="278" r:id="rId8"/>
    <p:sldId id="275" r:id="rId9"/>
    <p:sldId id="276" r:id="rId10"/>
    <p:sldId id="277" r:id="rId11"/>
    <p:sldId id="303" r:id="rId12"/>
    <p:sldId id="259" r:id="rId13"/>
    <p:sldId id="258" r:id="rId14"/>
    <p:sldId id="263" r:id="rId15"/>
    <p:sldId id="265" r:id="rId16"/>
    <p:sldId id="306" r:id="rId17"/>
    <p:sldId id="288" r:id="rId18"/>
    <p:sldId id="304" r:id="rId19"/>
    <p:sldId id="305" r:id="rId20"/>
    <p:sldId id="301" r:id="rId21"/>
    <p:sldId id="302" r:id="rId22"/>
    <p:sldId id="295" r:id="rId23"/>
    <p:sldId id="296" r:id="rId24"/>
    <p:sldId id="297" r:id="rId25"/>
    <p:sldId id="298" r:id="rId26"/>
    <p:sldId id="299" r:id="rId27"/>
    <p:sldId id="287" r:id="rId28"/>
    <p:sldId id="293" r:id="rId29"/>
    <p:sldId id="294" r:id="rId30"/>
    <p:sldId id="300" r:id="rId31"/>
    <p:sldId id="271" r:id="rId3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3" autoAdjust="0"/>
    <p:restoredTop sz="94660"/>
  </p:normalViewPr>
  <p:slideViewPr>
    <p:cSldViewPr>
      <p:cViewPr>
        <p:scale>
          <a:sx n="60" d="100"/>
          <a:sy n="60" d="100"/>
        </p:scale>
        <p:origin x="-1408" y="-1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5AE16-65E8-4B08-86C1-78A4E7D615C9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C32EB-A33C-49D1-A2C7-C12EFBE54CD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11.04.2019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bilge\Downloads\bina slo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171400"/>
            <a:ext cx="4104456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131840" y="188640"/>
            <a:ext cx="5351010" cy="151216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b="1" dirty="0" smtClean="0">
                <a:solidFill>
                  <a:schemeClr val="bg1"/>
                </a:solidFill>
                <a:ea typeface="+mj-ea"/>
                <a:cs typeface="+mj-cs"/>
              </a:rPr>
              <a:t>    GENKÖK</a:t>
            </a:r>
            <a:endParaRPr kumimoji="0" lang="tr-TR" sz="40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 descr="k%C3%B6k-h%C3%BCc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3131345"/>
            <a:ext cx="1564034" cy="1233759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5" descr="klon+kok+huc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4365105"/>
            <a:ext cx="1564034" cy="1067744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6" descr="cell-scope2tr-JACJ-KR_1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8" y="1759744"/>
            <a:ext cx="1519807" cy="14532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genkok04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1762920"/>
            <a:ext cx="1564034" cy="1368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bilge\Desktop\GENOM KÖK HÜCRE MERKEZİ\GENKÖK YENİ FOTOĞRAFLAR\IMG_042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827" y="3212976"/>
            <a:ext cx="1499567" cy="2216424"/>
          </a:xfrm>
          <a:ln>
            <a:solidFill>
              <a:schemeClr val="bg1"/>
            </a:solidFill>
          </a:ln>
        </p:spPr>
      </p:pic>
      <p:pic>
        <p:nvPicPr>
          <p:cNvPr id="9" name="Picture 7" descr="DSC_01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35" y="5341169"/>
            <a:ext cx="1872208" cy="1184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5428" y="5341169"/>
            <a:ext cx="1656184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8" y="5341170"/>
            <a:ext cx="1728191" cy="1171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46" y="5341169"/>
            <a:ext cx="1531986" cy="11782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26" y="5341169"/>
            <a:ext cx="1799602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Metin kutusu"/>
          <p:cNvSpPr txBox="1"/>
          <p:nvPr/>
        </p:nvSpPr>
        <p:spPr>
          <a:xfrm>
            <a:off x="1763688" y="2132856"/>
            <a:ext cx="81917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İleri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evre</a:t>
            </a:r>
            <a:r>
              <a:rPr lang="en-US" sz="2400" b="1" dirty="0" smtClean="0"/>
              <a:t> retinitis </a:t>
            </a:r>
            <a:r>
              <a:rPr lang="en-US" sz="2400" b="1" dirty="0" err="1" smtClean="0"/>
              <a:t>pigmentozalı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iki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olgunun</a:t>
            </a:r>
            <a:endParaRPr lang="tr-TR" sz="2400" b="1" dirty="0" smtClean="0"/>
          </a:p>
          <a:p>
            <a:r>
              <a:rPr lang="tr-TR" sz="2400" b="1" dirty="0" smtClean="0"/>
              <a:t>s</a:t>
            </a:r>
            <a:r>
              <a:rPr lang="en-US" sz="2400" b="1" dirty="0" err="1" smtClean="0"/>
              <a:t>ubretinal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mezenkimal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kök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hücre</a:t>
            </a:r>
            <a:r>
              <a:rPr lang="en-US" sz="2400" b="1" dirty="0" smtClean="0"/>
              <a:t> </a:t>
            </a:r>
            <a:endParaRPr lang="tr-TR" sz="2400" b="1" dirty="0" smtClean="0"/>
          </a:p>
          <a:p>
            <a:r>
              <a:rPr lang="en-US" sz="2400" b="1" dirty="0" err="1" smtClean="0"/>
              <a:t>implantasyonu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sonrasında</a:t>
            </a:r>
            <a:endParaRPr lang="tr-TR" sz="2400" b="1" dirty="0" smtClean="0"/>
          </a:p>
          <a:p>
            <a:r>
              <a:rPr lang="en-US" sz="2400" b="1" dirty="0" smtClean="0"/>
              <a:t> 4 </a:t>
            </a:r>
            <a:r>
              <a:rPr lang="en-US" sz="2400" b="1" dirty="0" err="1" smtClean="0"/>
              <a:t>yıllık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takip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sonuçları</a:t>
            </a:r>
            <a:endParaRPr lang="tr-TR" b="1" dirty="0" smtClean="0"/>
          </a:p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Prof. Dr. Ayşe Öner, FEBO</a:t>
            </a:r>
          </a:p>
          <a:p>
            <a:r>
              <a:rPr lang="tr-TR" dirty="0" smtClean="0"/>
              <a:t>Neslihan Sinim Kahraman</a:t>
            </a:r>
          </a:p>
          <a:p>
            <a:r>
              <a:rPr lang="tr-TR" dirty="0" smtClean="0"/>
              <a:t>Zeynep Burçin Gönen</a:t>
            </a:r>
          </a:p>
          <a:p>
            <a:r>
              <a:rPr lang="tr-TR" dirty="0" smtClean="0"/>
              <a:t>ERCİYES ÜNİVERSİTESİ TIP FAKÜLTESİ</a:t>
            </a:r>
          </a:p>
          <a:p>
            <a:r>
              <a:rPr lang="tr-TR" dirty="0" smtClean="0"/>
              <a:t>GÖZ HAST VE GENKÖK /KAYSERİ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UYGULAMA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85000" lnSpcReduction="10000"/>
          </a:bodyPr>
          <a:lstStyle/>
          <a:p>
            <a:endParaRPr lang="tr-TR" dirty="0" smtClean="0"/>
          </a:p>
          <a:p>
            <a:r>
              <a:rPr lang="tr-TR" dirty="0" err="1" smtClean="0"/>
              <a:t>MKH’ler</a:t>
            </a:r>
            <a:r>
              <a:rPr lang="tr-TR" dirty="0" smtClean="0"/>
              <a:t> Erciyes Üniversitesi bünyesinde bulunan GENKÖK merkezinden elde edilmiş.</a:t>
            </a:r>
          </a:p>
          <a:p>
            <a:r>
              <a:rPr lang="tr-TR" dirty="0" smtClean="0"/>
              <a:t>Hücrelerin MKH olduğu; MKH belirteçleri ile doğrulanmıştır.</a:t>
            </a:r>
          </a:p>
          <a:p>
            <a:r>
              <a:rPr lang="tr-TR" dirty="0" smtClean="0"/>
              <a:t>Gönderilecek son ürününden kalite kontrol testleri yapıldıktan sonra hasta uygulaması için gönderilmiştir.</a:t>
            </a:r>
          </a:p>
          <a:p>
            <a:r>
              <a:rPr lang="tr-TR" dirty="0" smtClean="0"/>
              <a:t>0.1 ml 'de tek doz 3.pasajda, 20X10</a:t>
            </a:r>
            <a:r>
              <a:rPr lang="tr-TR" baseline="30000" dirty="0" smtClean="0"/>
              <a:t>6</a:t>
            </a:r>
            <a:r>
              <a:rPr lang="tr-TR" dirty="0" smtClean="0"/>
              <a:t> </a:t>
            </a:r>
            <a:r>
              <a:rPr lang="tr-TR" dirty="0" err="1" smtClean="0"/>
              <a:t>adipoz</a:t>
            </a:r>
            <a:r>
              <a:rPr lang="tr-TR" dirty="0" smtClean="0"/>
              <a:t> doku kaynaklı MKH uygulaması yapılmıştır. </a:t>
            </a:r>
          </a:p>
          <a:p>
            <a:r>
              <a:rPr lang="tr-TR" dirty="0" smtClean="0"/>
              <a:t>23 </a:t>
            </a:r>
            <a:r>
              <a:rPr lang="tr-TR" dirty="0" err="1" smtClean="0"/>
              <a:t>gauge</a:t>
            </a:r>
            <a:r>
              <a:rPr lang="tr-TR" dirty="0" smtClean="0"/>
              <a:t> ile total </a:t>
            </a:r>
            <a:r>
              <a:rPr lang="tr-TR" dirty="0" err="1" smtClean="0"/>
              <a:t>vitrektomi</a:t>
            </a:r>
            <a:r>
              <a:rPr lang="tr-TR" dirty="0" smtClean="0"/>
              <a:t>  sonrası 2.milyon </a:t>
            </a:r>
            <a:r>
              <a:rPr lang="tr-TR" dirty="0" err="1" smtClean="0"/>
              <a:t>subretinal</a:t>
            </a:r>
            <a:r>
              <a:rPr lang="tr-TR" dirty="0" smtClean="0"/>
              <a:t> MKH enjekte edildi. 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132856"/>
            <a:ext cx="4248471" cy="308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755576" y="1556792"/>
            <a:ext cx="8388424" cy="3738728"/>
          </a:xfrm>
        </p:spPr>
        <p:txBody>
          <a:bodyPr/>
          <a:lstStyle/>
          <a:p>
            <a:pPr algn="just">
              <a:buNone/>
            </a:pPr>
            <a:r>
              <a:rPr lang="tr-TR" dirty="0" smtClean="0"/>
              <a:t> </a:t>
            </a:r>
            <a:r>
              <a:rPr lang="tr-TR" sz="2800" dirty="0" smtClean="0"/>
              <a:t>ADMKH </a:t>
            </a:r>
            <a:r>
              <a:rPr lang="tr-TR" sz="2800" dirty="0" err="1" smtClean="0"/>
              <a:t>ler</a:t>
            </a:r>
            <a:r>
              <a:rPr lang="tr-TR" sz="2800" dirty="0" smtClean="0"/>
              <a:t> uluslar arası GMP standartlarında üretildi</a:t>
            </a:r>
            <a:endParaRPr lang="tr-TR" sz="2800" dirty="0"/>
          </a:p>
        </p:txBody>
      </p:sp>
      <p:sp>
        <p:nvSpPr>
          <p:cNvPr id="5" name="4 Dikdörtgen"/>
          <p:cNvSpPr/>
          <p:nvPr/>
        </p:nvSpPr>
        <p:spPr>
          <a:xfrm>
            <a:off x="1835696" y="260648"/>
            <a:ext cx="7308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GMP (</a:t>
            </a:r>
            <a:r>
              <a:rPr lang="tr-TR" sz="3600" dirty="0" err="1" smtClean="0">
                <a:solidFill>
                  <a:schemeClr val="bg1"/>
                </a:solidFill>
              </a:rPr>
              <a:t>Good</a:t>
            </a: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</a:rPr>
              <a:t>manufacturing</a:t>
            </a: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</a:rPr>
              <a:t>practice</a:t>
            </a:r>
            <a:r>
              <a:rPr lang="tr-TR" sz="3600" dirty="0" smtClean="0">
                <a:solidFill>
                  <a:schemeClr val="bg1"/>
                </a:solidFill>
              </a:rPr>
              <a:t>)</a:t>
            </a:r>
          </a:p>
          <a:p>
            <a:r>
              <a:rPr lang="tr-TR" sz="3600" dirty="0" smtClean="0">
                <a:solidFill>
                  <a:schemeClr val="bg1"/>
                </a:solidFill>
              </a:rPr>
              <a:t>                 (İyi Klinik Uygulamalar)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MCetin\A-MCETIN 2012-2013\GENKÖK DOC  2013-2014\GENKOK IMAGES\genkok0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816424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ell-scope2tr-JACJ-KR_1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3312368" cy="2936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4320480"/>
          </a:xfrm>
        </p:spPr>
        <p:txBody>
          <a:bodyPr>
            <a:normAutofit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olgunun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4 </a:t>
            </a:r>
            <a:r>
              <a:rPr lang="en-US" dirty="0" err="1" smtClean="0"/>
              <a:t>yıllık</a:t>
            </a:r>
            <a:r>
              <a:rPr lang="en-US" dirty="0" smtClean="0"/>
              <a:t> </a:t>
            </a:r>
            <a:r>
              <a:rPr lang="en-US" dirty="0" err="1" smtClean="0"/>
              <a:t>takipleri</a:t>
            </a:r>
            <a:r>
              <a:rPr lang="en-US" dirty="0" smtClean="0"/>
              <a:t> </a:t>
            </a:r>
            <a:r>
              <a:rPr lang="en-US" dirty="0" err="1" smtClean="0"/>
              <a:t>tamamlanmıştır</a:t>
            </a:r>
            <a:r>
              <a:rPr lang="en-US" dirty="0" smtClean="0"/>
              <a:t>.  </a:t>
            </a:r>
            <a:endParaRPr lang="tr-TR" dirty="0" smtClean="0"/>
          </a:p>
          <a:p>
            <a:r>
              <a:rPr lang="tr-TR" dirty="0" smtClean="0"/>
              <a:t>İki olguda da </a:t>
            </a:r>
            <a:r>
              <a:rPr lang="en-US" dirty="0" err="1" smtClean="0"/>
              <a:t>sistemik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okuler</a:t>
            </a:r>
            <a:r>
              <a:rPr lang="en-US" dirty="0" smtClean="0"/>
              <a:t> </a:t>
            </a:r>
            <a:r>
              <a:rPr lang="en-US" dirty="0" err="1" smtClean="0"/>
              <a:t>komplikasyon</a:t>
            </a:r>
            <a:r>
              <a:rPr lang="en-US" dirty="0" smtClean="0"/>
              <a:t> </a:t>
            </a:r>
            <a:r>
              <a:rPr lang="en-US" dirty="0" err="1" smtClean="0"/>
              <a:t>görülmemiştir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 smtClean="0"/>
              <a:t>İki </a:t>
            </a:r>
            <a:r>
              <a:rPr lang="en-US" dirty="0" err="1" smtClean="0"/>
              <a:t>olguda</a:t>
            </a:r>
            <a:r>
              <a:rPr lang="en-US" dirty="0" smtClean="0"/>
              <a:t> </a:t>
            </a:r>
            <a:r>
              <a:rPr lang="tr-TR" dirty="0" smtClean="0"/>
              <a:t>da </a:t>
            </a:r>
            <a:r>
              <a:rPr lang="en-US" dirty="0" smtClean="0"/>
              <a:t>FFA </a:t>
            </a:r>
            <a:r>
              <a:rPr lang="en-US" dirty="0" err="1" smtClean="0"/>
              <a:t>testlerinde</a:t>
            </a:r>
            <a:r>
              <a:rPr lang="en-US" dirty="0" smtClean="0"/>
              <a:t> </a:t>
            </a:r>
            <a:r>
              <a:rPr lang="en-US" dirty="0" err="1" smtClean="0"/>
              <a:t>patolojiye</a:t>
            </a:r>
            <a:r>
              <a:rPr lang="en-US" dirty="0" smtClean="0"/>
              <a:t> </a:t>
            </a:r>
            <a:r>
              <a:rPr lang="en-US" dirty="0" err="1" smtClean="0"/>
              <a:t>rastlanmamıştır</a:t>
            </a:r>
            <a:r>
              <a:rPr lang="en-US" dirty="0" smtClean="0"/>
              <a:t>. </a:t>
            </a:r>
            <a:endParaRPr lang="tr-TR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2483768" y="548680"/>
            <a:ext cx="401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HASTALAR VE METOD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2051720" y="476672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/>
              <a:t>     BULGULAR</a:t>
            </a:r>
            <a:endParaRPr lang="tr-T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2  olguda belirgin görme artışı olmuş, bu artış 4. yılda da devam etmiştir.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Görme artışı olan bu olgular </a:t>
            </a:r>
            <a:r>
              <a:rPr lang="tr-TR" dirty="0" err="1" smtClean="0"/>
              <a:t>preop</a:t>
            </a:r>
            <a:r>
              <a:rPr lang="tr-TR" dirty="0" smtClean="0"/>
              <a:t> görmesi iyi olan olgulardır.</a:t>
            </a:r>
          </a:p>
          <a:p>
            <a:endParaRPr lang="tr-TR" dirty="0" smtClean="0"/>
          </a:p>
          <a:p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olguda</a:t>
            </a:r>
            <a:r>
              <a:rPr lang="en-US" dirty="0" smtClean="0"/>
              <a:t> EİDGK </a:t>
            </a:r>
            <a:r>
              <a:rPr lang="tr-TR" dirty="0" smtClean="0"/>
              <a:t>0.01’den </a:t>
            </a:r>
            <a:r>
              <a:rPr lang="en-US" dirty="0" smtClean="0"/>
              <a:t>0.05’e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olguda</a:t>
            </a:r>
            <a:r>
              <a:rPr lang="en-US" dirty="0" smtClean="0"/>
              <a:t> </a:t>
            </a:r>
            <a:r>
              <a:rPr lang="en-US" dirty="0" err="1" smtClean="0"/>
              <a:t>ise</a:t>
            </a:r>
            <a:r>
              <a:rPr lang="en-US" dirty="0" smtClean="0"/>
              <a:t> </a:t>
            </a:r>
            <a:r>
              <a:rPr lang="tr-TR" dirty="0" smtClean="0"/>
              <a:t>1 </a:t>
            </a:r>
            <a:r>
              <a:rPr lang="tr-TR" dirty="0" err="1" smtClean="0"/>
              <a:t>mps</a:t>
            </a:r>
            <a:r>
              <a:rPr lang="tr-TR" dirty="0" smtClean="0"/>
              <a:t> den </a:t>
            </a:r>
            <a:r>
              <a:rPr lang="en-US" dirty="0" smtClean="0"/>
              <a:t>2 mps </a:t>
            </a:r>
            <a:r>
              <a:rPr lang="en-US" dirty="0" err="1" smtClean="0"/>
              <a:t>düzeyine</a:t>
            </a:r>
            <a:r>
              <a:rPr lang="en-US" dirty="0" smtClean="0"/>
              <a:t> </a:t>
            </a:r>
            <a:r>
              <a:rPr lang="en-US" dirty="0" err="1" smtClean="0"/>
              <a:t>yükselmiştir</a:t>
            </a:r>
            <a:r>
              <a:rPr lang="en-US" dirty="0" smtClean="0"/>
              <a:t>.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7258000" cy="1252728"/>
          </a:xfrm>
        </p:spPr>
        <p:txBody>
          <a:bodyPr/>
          <a:lstStyle/>
          <a:p>
            <a:r>
              <a:rPr lang="tr-TR" dirty="0" smtClean="0"/>
              <a:t>SONUÇLAR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3972" name="Picture 4" descr="C:\Users\Ayse\Desktop\Kök hücre sunumları\fotolar\HASTA FOTOLARI\Dr Ayse son\ARIK_FATIH_01-01-1989__(000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2880320" cy="2179160"/>
          </a:xfrm>
          <a:prstGeom prst="rect">
            <a:avLst/>
          </a:prstGeom>
          <a:noFill/>
        </p:spPr>
      </p:pic>
      <p:sp>
        <p:nvSpPr>
          <p:cNvPr id="9" name="8 Metin kutusu"/>
          <p:cNvSpPr txBox="1"/>
          <p:nvPr/>
        </p:nvSpPr>
        <p:spPr>
          <a:xfrm>
            <a:off x="323528" y="6165304"/>
            <a:ext cx="7344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                          1 ay,  1. yıl ve 4. yılda enjeksiyon alanında OCT görünümü </a:t>
            </a:r>
            <a:endParaRPr lang="tr-TR" sz="1600" dirty="0"/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96952"/>
            <a:ext cx="3672408" cy="152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996952"/>
            <a:ext cx="3396898" cy="151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sus\Desktop\KÖK HÜCRE\son hasta fotoları\New Folder\ARIK_FATIH_01-01-1989__(000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2656"/>
            <a:ext cx="2880320" cy="2179161"/>
          </a:xfrm>
          <a:prstGeom prst="rect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1331640" y="2636912"/>
            <a:ext cx="235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6. Ay </a:t>
            </a:r>
            <a:r>
              <a:rPr lang="tr-TR" dirty="0" err="1" smtClean="0"/>
              <a:t>fundus</a:t>
            </a:r>
            <a:r>
              <a:rPr lang="tr-TR" dirty="0" smtClean="0"/>
              <a:t> görüntüsü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4788024" y="2636912"/>
            <a:ext cx="233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4 yıl  </a:t>
            </a:r>
            <a:r>
              <a:rPr lang="tr-TR" dirty="0" err="1" smtClean="0"/>
              <a:t>fundus</a:t>
            </a:r>
            <a:r>
              <a:rPr lang="tr-TR" dirty="0" smtClean="0"/>
              <a:t> görüntüsü</a:t>
            </a:r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725144"/>
            <a:ext cx="3312368" cy="146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C:\Users\Asus\Desktop\KÖK HÜCRE\Kök hücre yayınlarım\stem cell research and therapy kabul\figures\Figures revision\Figure 2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05064"/>
            <a:ext cx="2652259" cy="2541072"/>
          </a:xfrm>
          <a:prstGeom prst="rect">
            <a:avLst/>
          </a:prstGeom>
          <a:noFill/>
        </p:spPr>
      </p:pic>
      <p:pic>
        <p:nvPicPr>
          <p:cNvPr id="5123" name="Picture 3" descr="C:\Users\Asus\Desktop\KÖK HÜCRE\Kök hücre yayınlarım\stem cell research and therapy kabul\figures\Figures revision\Figure 2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05064"/>
            <a:ext cx="2772152" cy="2592288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76672"/>
            <a:ext cx="2880320" cy="318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573016"/>
            <a:ext cx="4183379" cy="141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Asus\Desktop\KÖK HÜCRE\son hasta fotoları\New Folder\YUCEL_ARIFE_01-01-1980__(000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96952"/>
            <a:ext cx="3331198" cy="252028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32656"/>
            <a:ext cx="3312368" cy="246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980728"/>
            <a:ext cx="4176464" cy="117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2296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29000"/>
            <a:ext cx="8208912" cy="227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140968"/>
            <a:ext cx="3230142" cy="298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140968"/>
            <a:ext cx="3024336" cy="304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60648"/>
            <a:ext cx="2960280" cy="280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Öncelikle gece görmeyi sağlayan </a:t>
            </a:r>
            <a:r>
              <a:rPr lang="tr-TR" sz="2800" dirty="0" err="1" smtClean="0"/>
              <a:t>rod</a:t>
            </a:r>
            <a:r>
              <a:rPr lang="tr-TR" sz="2800" dirty="0" smtClean="0"/>
              <a:t> hücrelerini</a:t>
            </a:r>
          </a:p>
          <a:p>
            <a:r>
              <a:rPr lang="tr-TR" sz="2800" dirty="0" smtClean="0"/>
              <a:t>Daha sonrada gündüz görmeyi sağlayan kon hücrelerini ve </a:t>
            </a:r>
            <a:r>
              <a:rPr lang="tr-TR" sz="2800" dirty="0" err="1" smtClean="0"/>
              <a:t>RPE’yi</a:t>
            </a:r>
            <a:r>
              <a:rPr lang="tr-TR" sz="2800" dirty="0" smtClean="0"/>
              <a:t> etkileyen</a:t>
            </a:r>
          </a:p>
          <a:p>
            <a:r>
              <a:rPr lang="tr-TR" sz="2800" dirty="0" smtClean="0"/>
              <a:t>İlerleyici, </a:t>
            </a:r>
            <a:r>
              <a:rPr lang="tr-TR" sz="2800" dirty="0" err="1" smtClean="0"/>
              <a:t>dejeneratif</a:t>
            </a:r>
            <a:r>
              <a:rPr lang="tr-TR" sz="2800" dirty="0" smtClean="0"/>
              <a:t>, genetik geçişli bir retina hastalığıdır. </a:t>
            </a:r>
          </a:p>
          <a:p>
            <a:r>
              <a:rPr lang="tr-TR" sz="2800" dirty="0" smtClean="0"/>
              <a:t>Görülme sıklığı farklı çalışmalarda 1/3000-4000 olarak bildirilmektedir.</a:t>
            </a:r>
          </a:p>
          <a:p>
            <a:r>
              <a:rPr lang="tr-TR" sz="2800" dirty="0" smtClean="0"/>
              <a:t>Farklı kalıtsal geçişlerle kendini gösterebilir. </a:t>
            </a:r>
          </a:p>
          <a:p>
            <a:r>
              <a:rPr lang="tr-TR" sz="2800" dirty="0" smtClean="0"/>
              <a:t>Günümüzde bilinen etkin bir tedavisi henüz yoktur.</a:t>
            </a:r>
          </a:p>
          <a:p>
            <a:pPr>
              <a:buNone/>
            </a:pPr>
            <a:endParaRPr lang="tr-TR" sz="2800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RETİNİTİS PİGMENTOSA</a:t>
            </a:r>
            <a:br>
              <a:rPr lang="tr-TR" dirty="0" smtClean="0"/>
            </a:br>
            <a:r>
              <a:rPr lang="tr-TR" dirty="0" smtClean="0"/>
              <a:t>TAVUK KARASI-GECE KÖRLÜĞÜ</a:t>
            </a:r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Asus\Desktop\KÖK HÜCRE\Kök hücre yayınlarım\stem cell research and therapy kabul\figures\ARIFE YUCEL\A.YUCEL POSTOP\Figure 5 b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861048"/>
            <a:ext cx="3096344" cy="2342597"/>
          </a:xfrm>
          <a:prstGeom prst="rect">
            <a:avLst/>
          </a:prstGeom>
          <a:noFill/>
        </p:spPr>
      </p:pic>
      <p:pic>
        <p:nvPicPr>
          <p:cNvPr id="1027" name="Picture 3" descr="C:\Users\Asus\Desktop\KÖK HÜCRE\Kök hücre yayınlarım\stem cell research and therapy kabul\figures\ARIFE YUCEL\A.YUCEL POSTOP\YUCEL_ARIFE_01-01-1980__(002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861048"/>
            <a:ext cx="2911872" cy="2329498"/>
          </a:xfrm>
          <a:prstGeom prst="rect">
            <a:avLst/>
          </a:prstGeom>
          <a:noFill/>
        </p:spPr>
      </p:pic>
      <p:pic>
        <p:nvPicPr>
          <p:cNvPr id="1028" name="Picture 4" descr="C:\Users\Asus\Desktop\KÖK HÜCRE\Kök hücre yayınlarım\stem cell research and therapy kabul\figures\ARIFE YUCEL\A. YUCEL PREOP\Figure 5 a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052736"/>
            <a:ext cx="3073337" cy="2325191"/>
          </a:xfrm>
          <a:prstGeom prst="rect">
            <a:avLst/>
          </a:prstGeom>
          <a:noFill/>
        </p:spPr>
      </p:pic>
      <p:pic>
        <p:nvPicPr>
          <p:cNvPr id="1029" name="Picture 5" descr="C:\Users\Asus\Desktop\KÖK HÜCRE\Kök hücre yayınlarım\stem cell research and therapy kabul\figures\ARIFE YUCEL\A. YUCEL PREOP\YUCEL_ARIFE_01-01-1980__(000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980728"/>
            <a:ext cx="2983880" cy="2387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Asus\Desktop\KÖK HÜCRE\Kök hücre yayınlarım\stem cell research and therapy kabul\figures\Figure 3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888432" cy="4752528"/>
          </a:xfrm>
          <a:prstGeom prst="rect">
            <a:avLst/>
          </a:prstGeom>
          <a:noFill/>
        </p:spPr>
      </p:pic>
      <p:pic>
        <p:nvPicPr>
          <p:cNvPr id="2051" name="Picture 3" descr="C:\Users\Asus\Desktop\KÖK HÜCRE\Kök hücre yayınlarım\stem cell research and therapy kabul\figures\Figure 3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916661" cy="4809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99592" y="1412776"/>
            <a:ext cx="7408333" cy="4680520"/>
          </a:xfrm>
        </p:spPr>
        <p:txBody>
          <a:bodyPr>
            <a:noAutofit/>
          </a:bodyPr>
          <a:lstStyle/>
          <a:p>
            <a:r>
              <a:rPr lang="tr-TR" sz="2000" dirty="0" err="1" smtClean="0"/>
              <a:t>Prospektif</a:t>
            </a:r>
            <a:r>
              <a:rPr lang="tr-TR" sz="2000" dirty="0" smtClean="0"/>
              <a:t> bir faz I çalışmada</a:t>
            </a:r>
          </a:p>
          <a:p>
            <a:r>
              <a:rPr lang="tr-TR" sz="2000" dirty="0" smtClean="0"/>
              <a:t> 3 RP olgusu ve 2 kon-</a:t>
            </a:r>
            <a:r>
              <a:rPr lang="tr-TR" sz="2000" dirty="0" err="1" smtClean="0"/>
              <a:t>rod</a:t>
            </a:r>
            <a:r>
              <a:rPr lang="tr-TR" sz="2000" dirty="0" smtClean="0"/>
              <a:t> </a:t>
            </a:r>
            <a:r>
              <a:rPr lang="tr-TR" sz="2000" dirty="0" err="1" smtClean="0"/>
              <a:t>distrofi</a:t>
            </a:r>
            <a:r>
              <a:rPr lang="tr-TR" sz="2000" dirty="0" smtClean="0"/>
              <a:t> olgusu</a:t>
            </a:r>
          </a:p>
          <a:p>
            <a:r>
              <a:rPr lang="tr-TR" sz="2000" dirty="0" smtClean="0"/>
              <a:t>Tek doz </a:t>
            </a:r>
            <a:r>
              <a:rPr lang="tr-TR" sz="2000" dirty="0" err="1" smtClean="0"/>
              <a:t>intravitreal</a:t>
            </a:r>
            <a:r>
              <a:rPr lang="tr-TR" sz="2000" dirty="0" smtClean="0"/>
              <a:t> </a:t>
            </a:r>
            <a:r>
              <a:rPr lang="tr-TR" sz="2000" dirty="0" err="1" smtClean="0"/>
              <a:t>otolog</a:t>
            </a:r>
            <a:r>
              <a:rPr lang="tr-TR" sz="2000" dirty="0" smtClean="0"/>
              <a:t> kemik iliği kaynaklı MKH uygulanmış </a:t>
            </a:r>
          </a:p>
          <a:p>
            <a:r>
              <a:rPr lang="tr-TR" sz="2000" dirty="0" smtClean="0"/>
              <a:t>10 aylık takip sonuçlarında retinada belirgin yapısal ve fonksiyonel </a:t>
            </a:r>
            <a:r>
              <a:rPr lang="tr-TR" sz="2000" dirty="0" err="1" smtClean="0"/>
              <a:t>toksisite</a:t>
            </a:r>
            <a:r>
              <a:rPr lang="tr-TR" sz="2000" dirty="0" smtClean="0"/>
              <a:t> izlenmemiştir. </a:t>
            </a:r>
          </a:p>
          <a:p>
            <a:r>
              <a:rPr lang="tr-TR" sz="2000" dirty="0" smtClean="0"/>
              <a:t>Olguların 4’ünde enjeksiyondan 1 hafta sonra en iyi düzeltilmiş görme keskinliğinde (EİDGK) 1 sıra artış olmuş ve bu artış takiplerde korunmuştur.</a:t>
            </a:r>
            <a:endParaRPr lang="tr-TR" sz="2000" baseline="30000" dirty="0" smtClean="0"/>
          </a:p>
          <a:p>
            <a:endParaRPr lang="tr-TR" sz="2000" baseline="30000" dirty="0" smtClean="0"/>
          </a:p>
          <a:p>
            <a:r>
              <a:rPr lang="tr-TR" sz="1400" dirty="0" smtClean="0"/>
              <a:t> </a:t>
            </a:r>
            <a:r>
              <a:rPr lang="tr-TR" sz="1400" dirty="0" err="1" smtClean="0"/>
              <a:t>Siqueira</a:t>
            </a:r>
            <a:r>
              <a:rPr lang="tr-TR" sz="1400" dirty="0" smtClean="0"/>
              <a:t> RC, </a:t>
            </a:r>
            <a:r>
              <a:rPr lang="tr-TR" sz="1400" dirty="0" err="1" smtClean="0"/>
              <a:t>Messias</a:t>
            </a:r>
            <a:r>
              <a:rPr lang="tr-TR" sz="1400" dirty="0" smtClean="0"/>
              <a:t> A, </a:t>
            </a:r>
            <a:r>
              <a:rPr lang="tr-TR" sz="1400" dirty="0" err="1" smtClean="0"/>
              <a:t>Voltarelli</a:t>
            </a:r>
            <a:r>
              <a:rPr lang="tr-TR" sz="1400" dirty="0" smtClean="0"/>
              <a:t> JC, </a:t>
            </a:r>
            <a:r>
              <a:rPr lang="tr-TR" sz="1400" dirty="0" err="1" smtClean="0"/>
              <a:t>Scott</a:t>
            </a:r>
            <a:r>
              <a:rPr lang="tr-TR" sz="1400" dirty="0" smtClean="0"/>
              <a:t> IU, </a:t>
            </a:r>
            <a:r>
              <a:rPr lang="tr-TR" sz="1400" dirty="0" err="1" smtClean="0"/>
              <a:t>Jorge</a:t>
            </a:r>
            <a:r>
              <a:rPr lang="tr-TR" sz="1400" dirty="0" smtClean="0"/>
              <a:t> R. </a:t>
            </a:r>
            <a:r>
              <a:rPr lang="tr-TR" sz="1400" dirty="0" err="1" smtClean="0"/>
              <a:t>Intravitreal</a:t>
            </a:r>
            <a:r>
              <a:rPr lang="tr-TR" sz="1400" dirty="0" smtClean="0"/>
              <a:t> </a:t>
            </a:r>
            <a:r>
              <a:rPr lang="tr-TR" sz="1400" dirty="0" err="1" smtClean="0"/>
              <a:t>injection</a:t>
            </a:r>
            <a:r>
              <a:rPr lang="tr-TR" sz="1400" dirty="0" smtClean="0"/>
              <a:t> of </a:t>
            </a:r>
            <a:r>
              <a:rPr lang="tr-TR" sz="1400" dirty="0" err="1" smtClean="0"/>
              <a:t>autologous</a:t>
            </a:r>
            <a:r>
              <a:rPr lang="tr-TR" sz="1400" dirty="0" smtClean="0"/>
              <a:t> bone </a:t>
            </a:r>
            <a:r>
              <a:rPr lang="tr-TR" sz="1400" dirty="0" err="1" smtClean="0"/>
              <a:t>marrow</a:t>
            </a:r>
            <a:r>
              <a:rPr lang="tr-TR" sz="1400" dirty="0" smtClean="0"/>
              <a:t>-</a:t>
            </a:r>
            <a:r>
              <a:rPr lang="tr-TR" sz="1400" dirty="0" err="1" smtClean="0"/>
              <a:t>derived</a:t>
            </a:r>
            <a:r>
              <a:rPr lang="tr-TR" sz="1400" dirty="0" smtClean="0"/>
              <a:t> </a:t>
            </a:r>
            <a:r>
              <a:rPr lang="tr-TR" sz="1400" dirty="0" err="1" smtClean="0"/>
              <a:t>mononuclear</a:t>
            </a:r>
            <a:r>
              <a:rPr lang="tr-TR" sz="1400" dirty="0" smtClean="0"/>
              <a:t> </a:t>
            </a:r>
            <a:r>
              <a:rPr lang="tr-TR" sz="1400" dirty="0" err="1" smtClean="0"/>
              <a:t>cells</a:t>
            </a:r>
            <a:r>
              <a:rPr lang="tr-TR" sz="1400" dirty="0" smtClean="0"/>
              <a:t> </a:t>
            </a:r>
            <a:r>
              <a:rPr lang="tr-TR" sz="1400" dirty="0" err="1" smtClean="0"/>
              <a:t>for</a:t>
            </a:r>
            <a:r>
              <a:rPr lang="tr-TR" sz="1400" dirty="0" smtClean="0"/>
              <a:t> </a:t>
            </a:r>
            <a:r>
              <a:rPr lang="tr-TR" sz="1400" dirty="0" err="1" smtClean="0"/>
              <a:t>hereditary</a:t>
            </a:r>
            <a:r>
              <a:rPr lang="tr-TR" sz="1400" dirty="0" smtClean="0"/>
              <a:t> </a:t>
            </a:r>
            <a:r>
              <a:rPr lang="tr-TR" sz="1400" dirty="0" err="1" smtClean="0"/>
              <a:t>retinal</a:t>
            </a:r>
            <a:r>
              <a:rPr lang="tr-TR" sz="1400" dirty="0" smtClean="0"/>
              <a:t> </a:t>
            </a:r>
            <a:r>
              <a:rPr lang="tr-TR" sz="1400" dirty="0" err="1" smtClean="0"/>
              <a:t>dystrophy</a:t>
            </a:r>
            <a:r>
              <a:rPr lang="tr-TR" sz="1400" dirty="0" smtClean="0"/>
              <a:t>: a </a:t>
            </a:r>
            <a:r>
              <a:rPr lang="tr-TR" sz="1400" dirty="0" err="1" smtClean="0"/>
              <a:t>phase</a:t>
            </a:r>
            <a:r>
              <a:rPr lang="tr-TR" sz="1400" dirty="0" smtClean="0"/>
              <a:t> I </a:t>
            </a:r>
            <a:r>
              <a:rPr lang="tr-TR" sz="1400" dirty="0" err="1" smtClean="0"/>
              <a:t>trial</a:t>
            </a:r>
            <a:r>
              <a:rPr lang="tr-TR" sz="1400" dirty="0" smtClean="0"/>
              <a:t>. Retina. 2011;31:1207–14. </a:t>
            </a:r>
            <a:r>
              <a:rPr lang="tr-TR" sz="1400" dirty="0" err="1" smtClean="0"/>
              <a:t>doi</a:t>
            </a:r>
            <a:r>
              <a:rPr lang="tr-TR" sz="1400" dirty="0" smtClean="0"/>
              <a:t>: 10.1097/IAE.0b013e3181f9c242.</a:t>
            </a:r>
          </a:p>
          <a:p>
            <a:endParaRPr lang="tr-TR" sz="2000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0" y="188640"/>
            <a:ext cx="8820472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	RP’DA MKH İLK ÇALIŞMA-RETİCELL</a:t>
            </a:r>
            <a:endParaRPr lang="tr-T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844824"/>
            <a:ext cx="7408333" cy="4320480"/>
          </a:xfrm>
        </p:spPr>
        <p:txBody>
          <a:bodyPr>
            <a:normAutofit fontScale="85000" lnSpcReduction="10000"/>
          </a:bodyPr>
          <a:lstStyle/>
          <a:p>
            <a:r>
              <a:rPr lang="tr-TR" dirty="0" smtClean="0"/>
              <a:t>20 olguya </a:t>
            </a:r>
            <a:r>
              <a:rPr lang="tr-TR" dirty="0" err="1" smtClean="0"/>
              <a:t>intravitreal</a:t>
            </a:r>
            <a:r>
              <a:rPr lang="tr-TR" dirty="0" smtClean="0"/>
              <a:t> MKH uygulaması yapılmış </a:t>
            </a:r>
          </a:p>
          <a:p>
            <a:r>
              <a:rPr lang="tr-TR" dirty="0" smtClean="0"/>
              <a:t>1 yıllık takipleri sonuçlanmıştır</a:t>
            </a:r>
          </a:p>
          <a:p>
            <a:r>
              <a:rPr lang="tr-TR" dirty="0" smtClean="0"/>
              <a:t>3. ayda görme ile ilişkili hayat kalitesi skorunda istatistiksel anlamlı iyileşme olurken</a:t>
            </a:r>
          </a:p>
          <a:p>
            <a:r>
              <a:rPr lang="tr-TR" dirty="0" smtClean="0"/>
              <a:t>12. Ayda bu skorların başlangıç değerlerine döndüğü belirtilmiştir. </a:t>
            </a:r>
          </a:p>
          <a:p>
            <a:endParaRPr lang="tr-TR" baseline="30000" dirty="0" smtClean="0"/>
          </a:p>
          <a:p>
            <a:r>
              <a:rPr lang="tr-TR" sz="1600" dirty="0" err="1" smtClean="0"/>
              <a:t>Siqueira</a:t>
            </a:r>
            <a:r>
              <a:rPr lang="tr-TR" sz="1600" dirty="0" smtClean="0"/>
              <a:t> RC,  </a:t>
            </a:r>
            <a:r>
              <a:rPr lang="tr-TR" sz="1600" dirty="0" err="1" smtClean="0"/>
              <a:t>Messias</a:t>
            </a:r>
            <a:r>
              <a:rPr lang="tr-TR" sz="1600" dirty="0" smtClean="0"/>
              <a:t> A, </a:t>
            </a:r>
            <a:r>
              <a:rPr lang="tr-TR" sz="1600" dirty="0" err="1" smtClean="0"/>
              <a:t>Messias</a:t>
            </a:r>
            <a:r>
              <a:rPr lang="tr-TR" sz="1600" dirty="0" smtClean="0"/>
              <a:t> K,  </a:t>
            </a:r>
            <a:r>
              <a:rPr lang="tr-TR" sz="1600" dirty="0" err="1" smtClean="0"/>
              <a:t>Arcieri</a:t>
            </a:r>
            <a:r>
              <a:rPr lang="tr-TR" sz="1600" dirty="0" smtClean="0"/>
              <a:t> RS, </a:t>
            </a:r>
            <a:r>
              <a:rPr lang="tr-TR" sz="1600" dirty="0" err="1" smtClean="0"/>
              <a:t>Ruiz</a:t>
            </a:r>
            <a:r>
              <a:rPr lang="tr-TR" sz="1600" dirty="0" smtClean="0"/>
              <a:t> MA, </a:t>
            </a:r>
            <a:r>
              <a:rPr lang="tr-TR" sz="1600" dirty="0" err="1" smtClean="0"/>
              <a:t>Souza</a:t>
            </a:r>
            <a:r>
              <a:rPr lang="tr-TR" sz="1600" dirty="0" smtClean="0"/>
              <a:t> NF, </a:t>
            </a:r>
            <a:r>
              <a:rPr lang="tr-TR" sz="1600" dirty="0" err="1" smtClean="0"/>
              <a:t>Martins</a:t>
            </a:r>
            <a:r>
              <a:rPr lang="tr-TR" sz="1600" dirty="0" smtClean="0"/>
              <a:t> LC,  </a:t>
            </a:r>
            <a:r>
              <a:rPr lang="tr-TR" sz="1600" dirty="0" err="1" smtClean="0"/>
              <a:t>Jorge</a:t>
            </a:r>
            <a:r>
              <a:rPr lang="tr-TR" sz="1600" dirty="0" smtClean="0"/>
              <a:t> R. </a:t>
            </a:r>
            <a:r>
              <a:rPr lang="tr-TR" sz="1600" dirty="0" err="1" smtClean="0"/>
              <a:t>Reticell</a:t>
            </a:r>
            <a:r>
              <a:rPr lang="tr-TR" sz="1600" dirty="0" smtClean="0"/>
              <a:t> 2014. </a:t>
            </a:r>
            <a:r>
              <a:rPr lang="tr-TR" sz="1600" dirty="0" err="1" smtClean="0"/>
              <a:t>Quality</a:t>
            </a:r>
            <a:r>
              <a:rPr lang="tr-TR" sz="1600" dirty="0" smtClean="0"/>
              <a:t> of life in </a:t>
            </a:r>
            <a:r>
              <a:rPr lang="tr-TR" sz="1600" dirty="0" err="1" smtClean="0"/>
              <a:t>patients</a:t>
            </a:r>
            <a:r>
              <a:rPr lang="tr-TR" sz="1600" dirty="0" smtClean="0"/>
              <a:t> </a:t>
            </a:r>
            <a:r>
              <a:rPr lang="tr-TR" sz="1600" dirty="0" err="1" smtClean="0"/>
              <a:t>with</a:t>
            </a:r>
            <a:r>
              <a:rPr lang="tr-TR" sz="1600" dirty="0" smtClean="0"/>
              <a:t> </a:t>
            </a:r>
            <a:r>
              <a:rPr lang="tr-TR" sz="1600" dirty="0" err="1" smtClean="0"/>
              <a:t>retinitis</a:t>
            </a:r>
            <a:r>
              <a:rPr lang="tr-TR" sz="1600" dirty="0" smtClean="0"/>
              <a:t> </a:t>
            </a:r>
            <a:r>
              <a:rPr lang="tr-TR" sz="1600" dirty="0" err="1" smtClean="0"/>
              <a:t>pigmentosa</a:t>
            </a:r>
            <a:r>
              <a:rPr lang="tr-TR" sz="1600" dirty="0" smtClean="0"/>
              <a:t> </a:t>
            </a:r>
            <a:r>
              <a:rPr lang="tr-TR" sz="1600" dirty="0" err="1" smtClean="0"/>
              <a:t>submitted</a:t>
            </a:r>
            <a:r>
              <a:rPr lang="tr-TR" sz="1600" dirty="0" smtClean="0"/>
              <a:t> </a:t>
            </a:r>
            <a:r>
              <a:rPr lang="tr-TR" sz="1600" dirty="0" err="1" smtClean="0"/>
              <a:t>to</a:t>
            </a:r>
            <a:r>
              <a:rPr lang="tr-TR" sz="1600" dirty="0" smtClean="0"/>
              <a:t> </a:t>
            </a:r>
            <a:r>
              <a:rPr lang="tr-TR" sz="1600" dirty="0" err="1" smtClean="0"/>
              <a:t>intravitreal</a:t>
            </a:r>
            <a:r>
              <a:rPr lang="tr-TR" sz="1600" dirty="0" smtClean="0"/>
              <a:t> </a:t>
            </a:r>
            <a:r>
              <a:rPr lang="tr-TR" sz="1600" dirty="0" err="1" smtClean="0"/>
              <a:t>use</a:t>
            </a:r>
            <a:r>
              <a:rPr lang="tr-TR" sz="1600" dirty="0" smtClean="0"/>
              <a:t> of bone </a:t>
            </a:r>
            <a:r>
              <a:rPr lang="tr-TR" sz="1600" dirty="0" err="1" smtClean="0"/>
              <a:t>marrow</a:t>
            </a:r>
            <a:r>
              <a:rPr lang="tr-TR" sz="1600" dirty="0" smtClean="0"/>
              <a:t>-</a:t>
            </a:r>
            <a:r>
              <a:rPr lang="tr-TR" sz="1600" dirty="0" err="1" smtClean="0"/>
              <a:t>derived</a:t>
            </a:r>
            <a:r>
              <a:rPr lang="tr-TR" sz="1600" dirty="0" smtClean="0"/>
              <a:t> </a:t>
            </a:r>
            <a:r>
              <a:rPr lang="tr-TR" sz="1600" dirty="0" err="1" smtClean="0"/>
              <a:t>stem</a:t>
            </a:r>
            <a:r>
              <a:rPr lang="tr-TR" sz="1600" dirty="0" smtClean="0"/>
              <a:t> </a:t>
            </a:r>
            <a:r>
              <a:rPr lang="tr-TR" sz="1600" dirty="0" err="1" smtClean="0"/>
              <a:t>cells</a:t>
            </a:r>
            <a:r>
              <a:rPr lang="tr-TR" sz="1600" dirty="0" smtClean="0"/>
              <a:t> (</a:t>
            </a:r>
            <a:r>
              <a:rPr lang="tr-TR" sz="1600" dirty="0" err="1" smtClean="0"/>
              <a:t>Reticell</a:t>
            </a:r>
            <a:r>
              <a:rPr lang="tr-TR" sz="1600" dirty="0" smtClean="0"/>
              <a:t> -</a:t>
            </a:r>
            <a:r>
              <a:rPr lang="tr-TR" sz="1600" dirty="0" err="1" smtClean="0"/>
              <a:t>clinical</a:t>
            </a:r>
            <a:r>
              <a:rPr lang="tr-TR" sz="1600" dirty="0" smtClean="0"/>
              <a:t> </a:t>
            </a:r>
            <a:r>
              <a:rPr lang="tr-TR" sz="1600" dirty="0" err="1" smtClean="0"/>
              <a:t>trial</a:t>
            </a:r>
            <a:r>
              <a:rPr lang="tr-TR" sz="1600" dirty="0" smtClean="0"/>
              <a:t>) </a:t>
            </a:r>
            <a:r>
              <a:rPr lang="tr-TR" sz="1600" dirty="0" err="1" smtClean="0"/>
              <a:t>Stem</a:t>
            </a:r>
            <a:r>
              <a:rPr lang="tr-TR" sz="1600" dirty="0" smtClean="0"/>
              <a:t> </a:t>
            </a:r>
            <a:r>
              <a:rPr lang="tr-TR" sz="1600" dirty="0" err="1" smtClean="0"/>
              <a:t>Cell</a:t>
            </a:r>
            <a:r>
              <a:rPr lang="tr-TR" sz="1600" dirty="0" smtClean="0"/>
              <a:t> </a:t>
            </a:r>
            <a:r>
              <a:rPr lang="tr-TR" sz="1600" dirty="0" err="1" smtClean="0"/>
              <a:t>Research</a:t>
            </a:r>
            <a:r>
              <a:rPr lang="tr-TR" sz="1600" dirty="0" smtClean="0"/>
              <a:t> &amp; </a:t>
            </a:r>
            <a:r>
              <a:rPr lang="tr-TR" sz="1600" dirty="0" err="1" smtClean="0"/>
              <a:t>Therapy</a:t>
            </a:r>
            <a:r>
              <a:rPr lang="tr-TR" sz="1600" dirty="0" smtClean="0"/>
              <a:t> 2015; 6:29 DOI 10.1186/s13287-015-0020-6</a:t>
            </a:r>
            <a:r>
              <a:rPr lang="tr-TR" dirty="0" smtClean="0"/>
              <a:t>.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52728"/>
          </a:xfrm>
        </p:spPr>
        <p:txBody>
          <a:bodyPr/>
          <a:lstStyle/>
          <a:p>
            <a:r>
              <a:rPr lang="tr-TR" dirty="0" smtClean="0"/>
              <a:t>RETİCELL-DEVAM ÇALIŞMASI</a:t>
            </a:r>
            <a:endParaRPr lang="tr-T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9874" name="Picture 2" descr="C:\Users\Ayse\Desktop\Kök hücre sunumları\retitinis pigmentosa (1).ppt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13" y="2209800"/>
            <a:ext cx="6961187" cy="243840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724128" y="5013176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IOVS- </a:t>
            </a:r>
            <a:r>
              <a:rPr lang="tr-TR" dirty="0" err="1" smtClean="0"/>
              <a:t>January</a:t>
            </a:r>
            <a:r>
              <a:rPr lang="tr-TR" dirty="0" smtClean="0"/>
              <a:t> 2015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12776"/>
            <a:ext cx="7408333" cy="5040560"/>
          </a:xfrm>
        </p:spPr>
        <p:txBody>
          <a:bodyPr>
            <a:normAutofit fontScale="85000" lnSpcReduction="20000"/>
          </a:bodyPr>
          <a:lstStyle/>
          <a:p>
            <a:r>
              <a:rPr lang="tr-TR" dirty="0" smtClean="0"/>
              <a:t>Park ve ark. geri dönüşümsüz görme kaybı olan 6 göze (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vasküler</a:t>
            </a:r>
            <a:r>
              <a:rPr lang="tr-TR" dirty="0" smtClean="0"/>
              <a:t> hastalıklar, </a:t>
            </a:r>
            <a:r>
              <a:rPr lang="tr-TR" dirty="0" err="1" smtClean="0"/>
              <a:t>herediter</a:t>
            </a:r>
            <a:r>
              <a:rPr lang="tr-TR" dirty="0" smtClean="0"/>
              <a:t> ya da </a:t>
            </a:r>
            <a:r>
              <a:rPr lang="tr-TR" dirty="0" err="1" smtClean="0"/>
              <a:t>noneksüdatif</a:t>
            </a:r>
            <a:r>
              <a:rPr lang="tr-TR" dirty="0" smtClean="0"/>
              <a:t> YBMD, RP) </a:t>
            </a:r>
          </a:p>
          <a:p>
            <a:r>
              <a:rPr lang="tr-TR" dirty="0" smtClean="0"/>
              <a:t>3.4 milyon </a:t>
            </a:r>
            <a:r>
              <a:rPr lang="tr-TR" dirty="0" err="1" smtClean="0"/>
              <a:t>intravitreal</a:t>
            </a:r>
            <a:r>
              <a:rPr lang="tr-TR" dirty="0" smtClean="0"/>
              <a:t> kemik iliği kaynaklı MKH enjekte edilmiştir.</a:t>
            </a:r>
          </a:p>
          <a:p>
            <a:r>
              <a:rPr lang="tr-TR" dirty="0" smtClean="0"/>
              <a:t> Bu tedavi iyi </a:t>
            </a:r>
            <a:r>
              <a:rPr lang="tr-TR" dirty="0" err="1" smtClean="0"/>
              <a:t>tolere</a:t>
            </a:r>
            <a:r>
              <a:rPr lang="tr-TR" dirty="0" smtClean="0"/>
              <a:t> edilmiş, </a:t>
            </a:r>
            <a:r>
              <a:rPr lang="tr-TR" dirty="0" err="1" smtClean="0"/>
              <a:t>intraokuler</a:t>
            </a:r>
            <a:r>
              <a:rPr lang="tr-TR" dirty="0" smtClean="0"/>
              <a:t> </a:t>
            </a:r>
            <a:r>
              <a:rPr lang="tr-TR" dirty="0" err="1" smtClean="0"/>
              <a:t>inflamasyon</a:t>
            </a:r>
            <a:r>
              <a:rPr lang="tr-TR" dirty="0" smtClean="0"/>
              <a:t> ya da </a:t>
            </a:r>
            <a:r>
              <a:rPr lang="tr-TR" dirty="0" err="1" smtClean="0"/>
              <a:t>proliferasyona</a:t>
            </a:r>
            <a:r>
              <a:rPr lang="tr-TR" dirty="0" smtClean="0"/>
              <a:t> rastlanmamış</a:t>
            </a:r>
          </a:p>
          <a:p>
            <a:r>
              <a:rPr lang="tr-TR" dirty="0" smtClean="0"/>
              <a:t> 6 aylık takip sonrasında ERG ve </a:t>
            </a:r>
            <a:r>
              <a:rPr lang="tr-TR" dirty="0" err="1" smtClean="0"/>
              <a:t>EİDGK’de</a:t>
            </a:r>
            <a:r>
              <a:rPr lang="tr-TR" dirty="0" smtClean="0"/>
              <a:t> herhangi bir bozulma görülmemiştir. </a:t>
            </a:r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sz="1600" dirty="0" smtClean="0"/>
              <a:t> Park SS,  </a:t>
            </a:r>
            <a:r>
              <a:rPr lang="tr-TR" sz="1600" dirty="0" err="1" smtClean="0"/>
              <a:t>Bauer</a:t>
            </a:r>
            <a:r>
              <a:rPr lang="tr-TR" sz="1600" dirty="0" smtClean="0"/>
              <a:t> G, </a:t>
            </a:r>
            <a:r>
              <a:rPr lang="tr-TR" sz="1600" dirty="0" err="1" smtClean="0"/>
              <a:t>Abedi</a:t>
            </a:r>
            <a:r>
              <a:rPr lang="tr-TR" sz="1600" dirty="0" smtClean="0"/>
              <a:t> M, </a:t>
            </a:r>
            <a:r>
              <a:rPr lang="tr-TR" sz="1600" dirty="0" err="1" smtClean="0"/>
              <a:t>Pontow</a:t>
            </a:r>
            <a:r>
              <a:rPr lang="tr-TR" sz="1600" dirty="0" smtClean="0"/>
              <a:t> S,  </a:t>
            </a:r>
            <a:r>
              <a:rPr lang="tr-TR" sz="1600" dirty="0" err="1" smtClean="0"/>
              <a:t>Panorgias</a:t>
            </a:r>
            <a:r>
              <a:rPr lang="tr-TR" sz="1600" dirty="0" smtClean="0"/>
              <a:t> A,  </a:t>
            </a:r>
            <a:r>
              <a:rPr lang="tr-TR" sz="1600" dirty="0" err="1" smtClean="0"/>
              <a:t>Jonnal</a:t>
            </a:r>
            <a:r>
              <a:rPr lang="tr-TR" sz="1600" dirty="0" smtClean="0"/>
              <a:t> R,  </a:t>
            </a:r>
            <a:r>
              <a:rPr lang="tr-TR" sz="1600" dirty="0" err="1" smtClean="0"/>
              <a:t>Zawadzki</a:t>
            </a:r>
            <a:r>
              <a:rPr lang="tr-TR" sz="1600" dirty="0" smtClean="0"/>
              <a:t> RJ, </a:t>
            </a:r>
            <a:r>
              <a:rPr lang="tr-TR" sz="1600" dirty="0" err="1" smtClean="0"/>
              <a:t>Werner</a:t>
            </a:r>
            <a:r>
              <a:rPr lang="tr-TR" sz="1600" dirty="0" smtClean="0"/>
              <a:t>  JS, </a:t>
            </a:r>
            <a:r>
              <a:rPr lang="tr-TR" sz="1600" dirty="0" err="1" smtClean="0"/>
              <a:t>Nolta</a:t>
            </a:r>
            <a:r>
              <a:rPr lang="tr-TR" sz="1600" dirty="0" smtClean="0"/>
              <a:t> J. </a:t>
            </a:r>
            <a:r>
              <a:rPr lang="tr-TR" sz="1600" dirty="0" err="1" smtClean="0"/>
              <a:t>Intravitreal</a:t>
            </a:r>
            <a:r>
              <a:rPr lang="tr-TR" sz="1600" dirty="0" smtClean="0"/>
              <a:t> </a:t>
            </a:r>
            <a:r>
              <a:rPr lang="tr-TR" sz="1600" dirty="0" err="1" smtClean="0"/>
              <a:t>autologous</a:t>
            </a:r>
            <a:r>
              <a:rPr lang="tr-TR" sz="1600" dirty="0" smtClean="0"/>
              <a:t> bone </a:t>
            </a:r>
            <a:r>
              <a:rPr lang="tr-TR" sz="1600" dirty="0" err="1" smtClean="0"/>
              <a:t>marrow</a:t>
            </a:r>
            <a:r>
              <a:rPr lang="tr-TR" sz="1600" dirty="0" smtClean="0"/>
              <a:t> CD34+ </a:t>
            </a:r>
            <a:r>
              <a:rPr lang="tr-TR" sz="1600" dirty="0" err="1" smtClean="0"/>
              <a:t>cell</a:t>
            </a:r>
            <a:r>
              <a:rPr lang="tr-TR" sz="1600" dirty="0" smtClean="0"/>
              <a:t> </a:t>
            </a:r>
            <a:r>
              <a:rPr lang="tr-TR" sz="1600" dirty="0" err="1" smtClean="0"/>
              <a:t>therapy</a:t>
            </a:r>
            <a:r>
              <a:rPr lang="tr-TR" sz="1600" dirty="0" smtClean="0"/>
              <a:t> </a:t>
            </a:r>
            <a:r>
              <a:rPr lang="tr-TR" sz="1600" dirty="0" err="1" smtClean="0"/>
              <a:t>for</a:t>
            </a:r>
            <a:r>
              <a:rPr lang="tr-TR" sz="1600" dirty="0" smtClean="0"/>
              <a:t> </a:t>
            </a:r>
            <a:r>
              <a:rPr lang="tr-TR" sz="1600" dirty="0" err="1" smtClean="0"/>
              <a:t>ischemic</a:t>
            </a:r>
            <a:r>
              <a:rPr lang="tr-TR" sz="1600" dirty="0" smtClean="0"/>
              <a:t> </a:t>
            </a:r>
            <a:r>
              <a:rPr lang="tr-TR" sz="1600" dirty="0" err="1" smtClean="0"/>
              <a:t>and</a:t>
            </a:r>
            <a:r>
              <a:rPr lang="tr-TR" sz="1600" dirty="0" smtClean="0"/>
              <a:t> </a:t>
            </a:r>
            <a:r>
              <a:rPr lang="tr-TR" sz="1600" dirty="0" err="1" smtClean="0"/>
              <a:t>degenerative</a:t>
            </a:r>
            <a:r>
              <a:rPr lang="tr-TR" sz="1600" dirty="0" smtClean="0"/>
              <a:t> </a:t>
            </a:r>
            <a:r>
              <a:rPr lang="tr-TR" sz="1600" dirty="0" err="1" smtClean="0"/>
              <a:t>retinal</a:t>
            </a:r>
            <a:r>
              <a:rPr lang="tr-TR" sz="1600" dirty="0" smtClean="0"/>
              <a:t> </a:t>
            </a:r>
            <a:r>
              <a:rPr lang="tr-TR" sz="1600" dirty="0" err="1" smtClean="0"/>
              <a:t>disorders</a:t>
            </a:r>
            <a:r>
              <a:rPr lang="tr-TR" sz="1600" dirty="0" smtClean="0"/>
              <a:t>: </a:t>
            </a:r>
            <a:r>
              <a:rPr lang="tr-TR" sz="1600" dirty="0" err="1" smtClean="0"/>
              <a:t>preliminary</a:t>
            </a:r>
            <a:r>
              <a:rPr lang="tr-TR" sz="1600" dirty="0" smtClean="0"/>
              <a:t> </a:t>
            </a:r>
            <a:r>
              <a:rPr lang="tr-TR" sz="1600" dirty="0" err="1" smtClean="0"/>
              <a:t>phase</a:t>
            </a:r>
            <a:r>
              <a:rPr lang="tr-TR" sz="1600" dirty="0" smtClean="0"/>
              <a:t> 1 </a:t>
            </a:r>
            <a:r>
              <a:rPr lang="tr-TR" sz="1600" dirty="0" err="1" smtClean="0"/>
              <a:t>clinical</a:t>
            </a:r>
            <a:r>
              <a:rPr lang="tr-TR" sz="1600" dirty="0" smtClean="0"/>
              <a:t> </a:t>
            </a:r>
            <a:r>
              <a:rPr lang="tr-TR" sz="1600" dirty="0" err="1" smtClean="0"/>
              <a:t>trial</a:t>
            </a:r>
            <a:r>
              <a:rPr lang="tr-TR" sz="1600" dirty="0" smtClean="0"/>
              <a:t> </a:t>
            </a:r>
            <a:r>
              <a:rPr lang="tr-TR" sz="1600" dirty="0" err="1" smtClean="0"/>
              <a:t>findings</a:t>
            </a:r>
            <a:r>
              <a:rPr lang="tr-TR" sz="1600" dirty="0" smtClean="0"/>
              <a:t>. </a:t>
            </a:r>
            <a:r>
              <a:rPr lang="tr-TR" sz="1600" dirty="0" err="1" smtClean="0"/>
              <a:t>Invest</a:t>
            </a:r>
            <a:r>
              <a:rPr lang="tr-TR" sz="1600" dirty="0" smtClean="0"/>
              <a:t> </a:t>
            </a:r>
            <a:r>
              <a:rPr lang="tr-TR" sz="1600" dirty="0" err="1" smtClean="0"/>
              <a:t>Ophthalmol</a:t>
            </a:r>
            <a:r>
              <a:rPr lang="tr-TR" sz="1600" dirty="0" smtClean="0"/>
              <a:t> </a:t>
            </a:r>
            <a:r>
              <a:rPr lang="tr-TR" sz="1600" dirty="0" err="1" smtClean="0"/>
              <a:t>Vis</a:t>
            </a:r>
            <a:r>
              <a:rPr lang="tr-TR" sz="1600" dirty="0" smtClean="0"/>
              <a:t> </a:t>
            </a:r>
            <a:r>
              <a:rPr lang="tr-TR" sz="1600" dirty="0" err="1" smtClean="0"/>
              <a:t>Sci</a:t>
            </a:r>
            <a:r>
              <a:rPr lang="tr-TR" sz="1600" dirty="0" smtClean="0"/>
              <a:t>. 2014;56:81–89. DOI:10.1167/</a:t>
            </a:r>
            <a:r>
              <a:rPr lang="tr-TR" sz="1600" dirty="0" err="1" smtClean="0"/>
              <a:t>iovs</a:t>
            </a:r>
            <a:r>
              <a:rPr lang="tr-TR" sz="1600" dirty="0" smtClean="0"/>
              <a:t>. 14-15415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52728"/>
          </a:xfrm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16832"/>
            <a:ext cx="7408863" cy="305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843808" y="5301208"/>
            <a:ext cx="327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RPE HİPERREFLEKTİVİTE ARTIŞI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72580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627784" y="4797152"/>
            <a:ext cx="389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J </a:t>
            </a:r>
            <a:r>
              <a:rPr lang="tr-TR" dirty="0" err="1" smtClean="0"/>
              <a:t>Ophthalmic</a:t>
            </a:r>
            <a:r>
              <a:rPr lang="tr-TR" dirty="0" smtClean="0"/>
              <a:t> </a:t>
            </a:r>
            <a:r>
              <a:rPr lang="tr-TR" dirty="0" err="1" smtClean="0"/>
              <a:t>Vis</a:t>
            </a:r>
            <a:r>
              <a:rPr lang="tr-TR" dirty="0" smtClean="0"/>
              <a:t> </a:t>
            </a:r>
            <a:r>
              <a:rPr lang="tr-TR" dirty="0" err="1" smtClean="0"/>
              <a:t>Res</a:t>
            </a:r>
            <a:r>
              <a:rPr lang="tr-TR" dirty="0" smtClean="0"/>
              <a:t> 2017; 12(1): 58‑64</a:t>
            </a:r>
            <a:endParaRPr lang="tr-TR" dirty="0"/>
          </a:p>
        </p:txBody>
      </p:sp>
      <p:sp>
        <p:nvSpPr>
          <p:cNvPr id="6" name="5 Metin kutusu"/>
          <p:cNvSpPr txBox="1"/>
          <p:nvPr/>
        </p:nvSpPr>
        <p:spPr>
          <a:xfrm>
            <a:off x="2195736" y="5661248"/>
            <a:ext cx="446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3 OLGUNUN BİRİNDE FİBRÖZ PROLİFERASYON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208912" cy="280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2267744" y="5517232"/>
            <a:ext cx="442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 olguda KNVM, 5 olguda </a:t>
            </a:r>
            <a:r>
              <a:rPr lang="tr-TR" dirty="0" err="1" smtClean="0"/>
              <a:t>fibröz</a:t>
            </a:r>
            <a:r>
              <a:rPr lang="tr-TR" dirty="0" smtClean="0"/>
              <a:t> </a:t>
            </a:r>
            <a:r>
              <a:rPr lang="tr-TR" dirty="0" err="1" smtClean="0"/>
              <a:t>proliferasyon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60648"/>
            <a:ext cx="35843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827584" y="6093296"/>
            <a:ext cx="23830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Öner A,</a:t>
            </a:r>
            <a:r>
              <a:rPr lang="tr-TR" sz="1200" dirty="0" smtClean="0"/>
              <a:t>  Gönen ZB,  Sinim N, Çetin M,  </a:t>
            </a:r>
            <a:r>
              <a:rPr lang="tr-TR" sz="1200" dirty="0" err="1" smtClean="0"/>
              <a:t>Özkul</a:t>
            </a:r>
            <a:r>
              <a:rPr lang="tr-TR" sz="1200" dirty="0" smtClean="0"/>
              <a:t> Y. </a:t>
            </a:r>
            <a:r>
              <a:rPr lang="tr-TR" sz="1200" dirty="0" err="1" smtClean="0"/>
              <a:t>Subretinal</a:t>
            </a:r>
            <a:r>
              <a:rPr lang="tr-TR" sz="1200" dirty="0" smtClean="0"/>
              <a:t> </a:t>
            </a:r>
            <a:r>
              <a:rPr lang="tr-TR" sz="1200" dirty="0" err="1" smtClean="0"/>
              <a:t>adipose</a:t>
            </a:r>
            <a:r>
              <a:rPr lang="tr-TR" sz="1200" dirty="0" smtClean="0"/>
              <a:t>-</a:t>
            </a:r>
            <a:r>
              <a:rPr lang="tr-TR" sz="1200" dirty="0" err="1" smtClean="0"/>
              <a:t>tissue</a:t>
            </a:r>
            <a:r>
              <a:rPr lang="tr-TR" sz="1200" dirty="0" smtClean="0"/>
              <a:t> </a:t>
            </a:r>
            <a:r>
              <a:rPr lang="tr-TR" sz="1200" dirty="0" err="1" smtClean="0"/>
              <a:t>derived</a:t>
            </a:r>
            <a:r>
              <a:rPr lang="tr-TR" sz="1200" dirty="0" smtClean="0"/>
              <a:t> </a:t>
            </a:r>
            <a:r>
              <a:rPr lang="tr-TR" sz="1200" dirty="0" err="1" smtClean="0"/>
              <a:t>mesenchymal</a:t>
            </a:r>
            <a:r>
              <a:rPr lang="tr-TR" sz="1200" dirty="0" smtClean="0"/>
              <a:t> </a:t>
            </a:r>
            <a:r>
              <a:rPr lang="tr-TR" sz="1200" dirty="0" err="1" smtClean="0"/>
              <a:t>stem</a:t>
            </a:r>
            <a:r>
              <a:rPr lang="tr-TR" sz="1200" dirty="0" smtClean="0"/>
              <a:t> </a:t>
            </a:r>
            <a:r>
              <a:rPr lang="tr-TR" sz="1200" dirty="0" err="1" smtClean="0"/>
              <a:t>cell</a:t>
            </a:r>
            <a:r>
              <a:rPr lang="tr-TR" sz="1200" dirty="0" smtClean="0"/>
              <a:t> </a:t>
            </a:r>
            <a:r>
              <a:rPr lang="tr-TR" sz="1200" dirty="0" err="1" smtClean="0"/>
              <a:t>implantation</a:t>
            </a:r>
            <a:r>
              <a:rPr lang="tr-TR" sz="1200" dirty="0" smtClean="0"/>
              <a:t> in </a:t>
            </a:r>
          </a:p>
          <a:p>
            <a:r>
              <a:rPr lang="tr-TR" sz="1200" dirty="0" err="1" smtClean="0"/>
              <a:t>advanced</a:t>
            </a:r>
            <a:r>
              <a:rPr lang="tr-TR" sz="1200" dirty="0" smtClean="0"/>
              <a:t> </a:t>
            </a:r>
            <a:r>
              <a:rPr lang="tr-TR" sz="1200" dirty="0" err="1" smtClean="0"/>
              <a:t>stage</a:t>
            </a:r>
            <a:r>
              <a:rPr lang="tr-TR" sz="1200" dirty="0" smtClean="0"/>
              <a:t> </a:t>
            </a:r>
            <a:r>
              <a:rPr lang="tr-TR" sz="1200" dirty="0" err="1" smtClean="0"/>
              <a:t>retinitis</a:t>
            </a:r>
            <a:r>
              <a:rPr lang="tr-TR" sz="1200" dirty="0" smtClean="0"/>
              <a:t> </a:t>
            </a:r>
            <a:r>
              <a:rPr lang="tr-TR" sz="1200" dirty="0" err="1" smtClean="0"/>
              <a:t>pigmentosa</a:t>
            </a:r>
            <a:r>
              <a:rPr lang="tr-TR" sz="1200" dirty="0" smtClean="0"/>
              <a:t>: A </a:t>
            </a:r>
            <a:r>
              <a:rPr lang="tr-TR" sz="1200" dirty="0" err="1" smtClean="0"/>
              <a:t>Phase</a:t>
            </a:r>
            <a:r>
              <a:rPr lang="tr-TR" sz="1200" dirty="0" smtClean="0"/>
              <a:t> I </a:t>
            </a:r>
            <a:r>
              <a:rPr lang="tr-TR" sz="1200" dirty="0" err="1" smtClean="0"/>
              <a:t>clinical</a:t>
            </a:r>
            <a:r>
              <a:rPr lang="tr-TR" sz="1200" dirty="0" smtClean="0"/>
              <a:t> </a:t>
            </a:r>
            <a:r>
              <a:rPr lang="tr-TR" sz="1200" dirty="0" err="1" smtClean="0"/>
              <a:t>safety</a:t>
            </a:r>
            <a:r>
              <a:rPr lang="tr-TR" sz="1200" dirty="0" smtClean="0"/>
              <a:t> </a:t>
            </a:r>
            <a:r>
              <a:rPr lang="tr-TR" sz="1200" dirty="0" err="1" smtClean="0"/>
              <a:t>study</a:t>
            </a:r>
            <a:r>
              <a:rPr lang="tr-TR" sz="1200" dirty="0" smtClean="0"/>
              <a:t>. </a:t>
            </a:r>
            <a:r>
              <a:rPr lang="tr-TR" sz="1200" dirty="0" err="1" smtClean="0"/>
              <a:t>Stem</a:t>
            </a:r>
            <a:r>
              <a:rPr lang="tr-TR" sz="1200" dirty="0" smtClean="0"/>
              <a:t> </a:t>
            </a:r>
            <a:r>
              <a:rPr lang="tr-TR" sz="1200" dirty="0" err="1" smtClean="0"/>
              <a:t>Cell</a:t>
            </a:r>
            <a:r>
              <a:rPr lang="tr-TR" sz="1200" dirty="0" smtClean="0"/>
              <a:t> </a:t>
            </a:r>
            <a:r>
              <a:rPr lang="tr-TR" sz="1200" dirty="0" err="1" smtClean="0"/>
              <a:t>Research</a:t>
            </a:r>
            <a:r>
              <a:rPr lang="tr-TR" sz="1200" dirty="0" smtClean="0"/>
              <a:t> </a:t>
            </a:r>
            <a:r>
              <a:rPr lang="tr-TR" sz="1200" dirty="0" err="1" smtClean="0"/>
              <a:t>and</a:t>
            </a:r>
            <a:r>
              <a:rPr lang="tr-TR" sz="1200" dirty="0" smtClean="0"/>
              <a:t> </a:t>
            </a:r>
            <a:r>
              <a:rPr lang="tr-TR" sz="1200" dirty="0" err="1" smtClean="0"/>
              <a:t>Therapy</a:t>
            </a:r>
            <a:r>
              <a:rPr lang="tr-TR" sz="1200" dirty="0" smtClean="0"/>
              <a:t>, 2016;7:178.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Başlangıç yaşı erken çocukluktan erişkin olarak daha ileri yaşlara kadar değişir.  </a:t>
            </a:r>
          </a:p>
          <a:p>
            <a:r>
              <a:rPr lang="tr-TR" dirty="0" smtClean="0"/>
              <a:t>RP gece körlüğü, görme alanında ilerleyen daralma, tünel içinden görüş ve son aşamada da total körlükle sonuçlanır.</a:t>
            </a:r>
          </a:p>
          <a:p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252728"/>
          </a:xfrm>
        </p:spPr>
        <p:txBody>
          <a:bodyPr/>
          <a:lstStyle/>
          <a:p>
            <a:r>
              <a:rPr lang="tr-TR" dirty="0" smtClean="0"/>
              <a:t>SEYİR</a:t>
            </a:r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509120"/>
            <a:ext cx="6050853" cy="14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408863" cy="175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82661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3923928" y="2780928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2018-Haziran</a:t>
            </a:r>
            <a:endParaRPr lang="tr-TR" dirty="0"/>
          </a:p>
        </p:txBody>
      </p:sp>
      <p:cxnSp>
        <p:nvCxnSpPr>
          <p:cNvPr id="8" name="7 Düz Bağlayıcı"/>
          <p:cNvCxnSpPr/>
          <p:nvPr/>
        </p:nvCxnSpPr>
        <p:spPr>
          <a:xfrm>
            <a:off x="827584" y="4581128"/>
            <a:ext cx="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Sağ Ok"/>
          <p:cNvSpPr/>
          <p:nvPr/>
        </p:nvSpPr>
        <p:spPr>
          <a:xfrm>
            <a:off x="683568" y="4509120"/>
            <a:ext cx="324036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ağ Ok"/>
          <p:cNvSpPr/>
          <p:nvPr/>
        </p:nvSpPr>
        <p:spPr>
          <a:xfrm>
            <a:off x="4788024" y="3789040"/>
            <a:ext cx="36004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755576" y="188640"/>
            <a:ext cx="8064896" cy="1252728"/>
          </a:xfrm>
        </p:spPr>
        <p:txBody>
          <a:bodyPr/>
          <a:lstStyle/>
          <a:p>
            <a:r>
              <a:rPr lang="tr-TR" dirty="0" smtClean="0"/>
              <a:t>Gelecekte…</a:t>
            </a:r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</p:spPr>
        <p:txBody>
          <a:bodyPr/>
          <a:lstStyle/>
          <a:p>
            <a:r>
              <a:rPr lang="en-US" dirty="0" smtClean="0"/>
              <a:t>Retinitis </a:t>
            </a:r>
            <a:r>
              <a:rPr lang="en-US" dirty="0" err="1" smtClean="0"/>
              <a:t>pigmentosalı</a:t>
            </a:r>
            <a:r>
              <a:rPr lang="en-US" dirty="0" smtClean="0"/>
              <a:t> </a:t>
            </a:r>
            <a:r>
              <a:rPr lang="en-US" dirty="0" err="1" smtClean="0"/>
              <a:t>olgularda</a:t>
            </a:r>
            <a:r>
              <a:rPr lang="en-US" dirty="0" smtClean="0"/>
              <a:t>  MKH </a:t>
            </a:r>
            <a:r>
              <a:rPr lang="en-US" dirty="0" err="1" smtClean="0"/>
              <a:t>uygulaması</a:t>
            </a:r>
            <a:r>
              <a:rPr lang="en-US" dirty="0" smtClean="0"/>
              <a:t> </a:t>
            </a:r>
            <a:r>
              <a:rPr lang="en-US" dirty="0" err="1" smtClean="0"/>
              <a:t>hastalığın</a:t>
            </a:r>
            <a:r>
              <a:rPr lang="en-US" dirty="0" smtClean="0"/>
              <a:t> </a:t>
            </a:r>
            <a:r>
              <a:rPr lang="en-US" dirty="0" err="1" smtClean="0"/>
              <a:t>ilerlemesini</a:t>
            </a:r>
            <a:r>
              <a:rPr lang="en-US" dirty="0" smtClean="0"/>
              <a:t> </a:t>
            </a:r>
            <a:r>
              <a:rPr lang="en-US" dirty="0" err="1" smtClean="0"/>
              <a:t>önlemede</a:t>
            </a:r>
            <a:r>
              <a:rPr lang="en-US" dirty="0" smtClean="0"/>
              <a:t> </a:t>
            </a:r>
            <a:r>
              <a:rPr lang="en-US" dirty="0" err="1" smtClean="0"/>
              <a:t>etkili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seçeneği</a:t>
            </a:r>
            <a:r>
              <a:rPr lang="en-US" dirty="0" smtClean="0"/>
              <a:t> </a:t>
            </a:r>
            <a:r>
              <a:rPr lang="en-US" dirty="0" err="1" smtClean="0"/>
              <a:t>olabilir</a:t>
            </a:r>
            <a:r>
              <a:rPr lang="en-US" dirty="0" smtClean="0"/>
              <a:t>. </a:t>
            </a:r>
            <a:endParaRPr lang="tr-TR" dirty="0" smtClean="0"/>
          </a:p>
          <a:p>
            <a:r>
              <a:rPr lang="en-US" dirty="0" smtClean="0"/>
              <a:t>Bu </a:t>
            </a:r>
            <a:r>
              <a:rPr lang="en-US" dirty="0" err="1" smtClean="0"/>
              <a:t>konuda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sayıda</a:t>
            </a:r>
            <a:r>
              <a:rPr lang="en-US" dirty="0" smtClean="0"/>
              <a:t> </a:t>
            </a:r>
            <a:r>
              <a:rPr lang="en-US" dirty="0" err="1" smtClean="0"/>
              <a:t>olgu</a:t>
            </a:r>
            <a:r>
              <a:rPr lang="en-US" dirty="0" smtClean="0"/>
              <a:t> </a:t>
            </a:r>
            <a:r>
              <a:rPr lang="en-US" dirty="0" err="1" smtClean="0"/>
              <a:t>içeren</a:t>
            </a:r>
            <a:r>
              <a:rPr lang="en-US" dirty="0" smtClean="0"/>
              <a:t> </a:t>
            </a:r>
            <a:r>
              <a:rPr lang="en-US" dirty="0" err="1" smtClean="0"/>
              <a:t>çalışmalara</a:t>
            </a:r>
            <a:r>
              <a:rPr lang="en-US" dirty="0" smtClean="0"/>
              <a:t> </a:t>
            </a:r>
            <a:r>
              <a:rPr lang="en-US" dirty="0" err="1" smtClean="0"/>
              <a:t>ihtiyaç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Soluk optik disk </a:t>
            </a:r>
          </a:p>
          <a:p>
            <a:r>
              <a:rPr lang="tr-TR" dirty="0" smtClean="0"/>
              <a:t>Dar retina damarları</a:t>
            </a:r>
          </a:p>
          <a:p>
            <a:r>
              <a:rPr lang="tr-TR" dirty="0" smtClean="0"/>
              <a:t>Retinadaki pigment değişiklikleri,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252728"/>
          </a:xfrm>
        </p:spPr>
        <p:txBody>
          <a:bodyPr/>
          <a:lstStyle/>
          <a:p>
            <a:r>
              <a:rPr lang="tr-TR" dirty="0" smtClean="0"/>
              <a:t>BULGULAR</a:t>
            </a: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789040"/>
            <a:ext cx="4327787" cy="171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6897960" cy="1252728"/>
          </a:xfrm>
        </p:spPr>
        <p:txBody>
          <a:bodyPr/>
          <a:lstStyle/>
          <a:p>
            <a:r>
              <a:rPr lang="tr-TR" dirty="0" smtClean="0"/>
              <a:t>BULGULAR</a:t>
            </a:r>
            <a:endParaRPr lang="tr-TR" dirty="0"/>
          </a:p>
        </p:txBody>
      </p:sp>
      <p:pic>
        <p:nvPicPr>
          <p:cNvPr id="3074" name="Picture 2" descr="C:\Users\Asus\Desktop\KÖK HÜCRE KONGRESİ 2019 SUNUMLAR\imagesENZIS21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6989012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AMAÇ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İleri</a:t>
            </a:r>
            <a:r>
              <a:rPr lang="en-US" dirty="0" smtClean="0"/>
              <a:t> </a:t>
            </a:r>
            <a:r>
              <a:rPr lang="en-US" dirty="0" err="1" smtClean="0"/>
              <a:t>evre</a:t>
            </a:r>
            <a:r>
              <a:rPr lang="en-US" dirty="0" smtClean="0"/>
              <a:t> retinitis </a:t>
            </a:r>
            <a:r>
              <a:rPr lang="en-US" dirty="0" err="1" smtClean="0"/>
              <a:t>pigmentozalı</a:t>
            </a:r>
            <a:r>
              <a:rPr lang="en-US" dirty="0" smtClean="0"/>
              <a:t> (RP) </a:t>
            </a:r>
            <a:r>
              <a:rPr lang="en-US" dirty="0" err="1" smtClean="0"/>
              <a:t>iki</a:t>
            </a:r>
            <a:r>
              <a:rPr lang="en-US" dirty="0" smtClean="0"/>
              <a:t> </a:t>
            </a:r>
            <a:r>
              <a:rPr lang="en-US" dirty="0" err="1" smtClean="0"/>
              <a:t>olgunun</a:t>
            </a:r>
            <a:r>
              <a:rPr lang="en-US" dirty="0" smtClean="0"/>
              <a:t> </a:t>
            </a:r>
            <a:r>
              <a:rPr lang="en-US" dirty="0" err="1" smtClean="0"/>
              <a:t>subretinal</a:t>
            </a:r>
            <a:r>
              <a:rPr lang="en-US" dirty="0" smtClean="0"/>
              <a:t> </a:t>
            </a:r>
            <a:r>
              <a:rPr lang="en-US" dirty="0" err="1" smtClean="0"/>
              <a:t>mezenkimal</a:t>
            </a:r>
            <a:r>
              <a:rPr lang="en-US" dirty="0" smtClean="0"/>
              <a:t> </a:t>
            </a:r>
            <a:r>
              <a:rPr lang="en-US" dirty="0" err="1" smtClean="0"/>
              <a:t>kök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(MKH)  </a:t>
            </a:r>
            <a:r>
              <a:rPr lang="en-US" dirty="0" err="1" smtClean="0"/>
              <a:t>implantasyonu</a:t>
            </a:r>
            <a:r>
              <a:rPr lang="en-US" dirty="0" smtClean="0"/>
              <a:t> </a:t>
            </a:r>
            <a:r>
              <a:rPr lang="en-US" dirty="0" err="1" smtClean="0"/>
              <a:t>sonrasında</a:t>
            </a:r>
            <a:r>
              <a:rPr lang="en-US" dirty="0" smtClean="0"/>
              <a:t> 4 </a:t>
            </a:r>
            <a:r>
              <a:rPr lang="en-US" dirty="0" err="1" smtClean="0"/>
              <a:t>yıllık</a:t>
            </a:r>
            <a:r>
              <a:rPr lang="en-US" dirty="0" smtClean="0"/>
              <a:t> </a:t>
            </a:r>
            <a:r>
              <a:rPr lang="en-US" dirty="0" err="1" smtClean="0"/>
              <a:t>takip</a:t>
            </a:r>
            <a:r>
              <a:rPr lang="en-US" dirty="0" smtClean="0"/>
              <a:t> </a:t>
            </a:r>
            <a:r>
              <a:rPr lang="en-US" dirty="0" err="1" smtClean="0"/>
              <a:t>sonuçlarını</a:t>
            </a:r>
            <a:r>
              <a:rPr lang="en-US" dirty="0" smtClean="0"/>
              <a:t> </a:t>
            </a:r>
            <a:r>
              <a:rPr lang="en-US" dirty="0" err="1" smtClean="0"/>
              <a:t>sunmak</a:t>
            </a:r>
            <a:r>
              <a:rPr lang="en-US" dirty="0" smtClean="0"/>
              <a:t> </a:t>
            </a:r>
            <a:r>
              <a:rPr lang="en-US" dirty="0" err="1" smtClean="0"/>
              <a:t>amaçlanmıştır</a:t>
            </a:r>
            <a:r>
              <a:rPr lang="en-US" dirty="0" smtClean="0"/>
              <a:t>. </a:t>
            </a:r>
            <a:endParaRPr lang="tr-TR" dirty="0" smtClean="0"/>
          </a:p>
          <a:p>
            <a:r>
              <a:rPr lang="tr-TR" b="1" dirty="0" smtClean="0"/>
              <a:t>Faz I güvenilirlik çalışması</a:t>
            </a:r>
          </a:p>
          <a:p>
            <a:r>
              <a:rPr lang="tr-TR" dirty="0" smtClean="0"/>
              <a:t>Tek doz, </a:t>
            </a:r>
            <a:r>
              <a:rPr lang="tr-TR" dirty="0" err="1" smtClean="0"/>
              <a:t>subretinal</a:t>
            </a:r>
            <a:r>
              <a:rPr lang="tr-TR" dirty="0" smtClean="0"/>
              <a:t>, </a:t>
            </a:r>
            <a:r>
              <a:rPr lang="tr-TR" dirty="0" err="1" smtClean="0"/>
              <a:t>adipoz</a:t>
            </a:r>
            <a:r>
              <a:rPr lang="tr-TR" dirty="0" smtClean="0"/>
              <a:t> doku </a:t>
            </a:r>
            <a:r>
              <a:rPr lang="tr-TR" dirty="0" err="1" smtClean="0"/>
              <a:t>derive</a:t>
            </a:r>
            <a:r>
              <a:rPr lang="tr-TR" dirty="0" smtClean="0"/>
              <a:t> </a:t>
            </a:r>
            <a:r>
              <a:rPr lang="tr-TR" dirty="0" err="1" smtClean="0"/>
              <a:t>allojenik</a:t>
            </a:r>
            <a:r>
              <a:rPr lang="tr-TR" dirty="0" smtClean="0"/>
              <a:t> MKH uygulaması</a:t>
            </a:r>
          </a:p>
          <a:p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ONAY AŞAMALARI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Etik Onay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Sağlık Bakanlığı Doku ve Kök Hücre Nakli Birimi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Proje Onayı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HASTALAR VE METOD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tr-TR" sz="2800" dirty="0" smtClean="0"/>
              <a:t>Gönüllülerin araştırmaya dâhil edilme kriterleri: </a:t>
            </a:r>
          </a:p>
          <a:p>
            <a:r>
              <a:rPr lang="tr-TR" sz="2800" dirty="0" smtClean="0"/>
              <a:t>1-Oftalmolojik olarak ve </a:t>
            </a:r>
            <a:r>
              <a:rPr lang="tr-TR" sz="2800" dirty="0" err="1" smtClean="0"/>
              <a:t>elektrofizyolojik</a:t>
            </a:r>
            <a:r>
              <a:rPr lang="tr-TR" sz="2800" dirty="0" smtClean="0"/>
              <a:t> olarak RP tanısının doğrulanmış olması.</a:t>
            </a:r>
          </a:p>
          <a:p>
            <a:r>
              <a:rPr lang="tr-TR" sz="2800" dirty="0" smtClean="0"/>
              <a:t>2- 18 yaşının üzerinde olması</a:t>
            </a:r>
          </a:p>
          <a:p>
            <a:r>
              <a:rPr lang="tr-TR" sz="2800" dirty="0" smtClean="0"/>
              <a:t>3-Görme düzeyinin 0.05 ve altında olması</a:t>
            </a:r>
          </a:p>
          <a:p>
            <a:r>
              <a:rPr lang="tr-TR" sz="2800" dirty="0" smtClean="0"/>
              <a:t>4- Olgunun ek oftalmolojik ve sistemik probleminin olmaması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TESTLER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/>
          </a:bodyPr>
          <a:lstStyle/>
          <a:p>
            <a:r>
              <a:rPr lang="tr-TR" sz="2800" dirty="0" smtClean="0"/>
              <a:t>Hastanın tek gözü (daha az gören gözü) çalışmaya alındı.</a:t>
            </a:r>
          </a:p>
          <a:p>
            <a:r>
              <a:rPr lang="tr-TR" sz="2800" dirty="0" smtClean="0"/>
              <a:t>Tedavi öncesinde yapılan testler rutin oftalmolojik testler</a:t>
            </a:r>
          </a:p>
          <a:p>
            <a:r>
              <a:rPr lang="tr-TR" sz="2800" dirty="0" err="1" smtClean="0"/>
              <a:t>Fundus</a:t>
            </a:r>
            <a:r>
              <a:rPr lang="tr-TR" sz="2800" dirty="0" smtClean="0"/>
              <a:t> </a:t>
            </a:r>
            <a:r>
              <a:rPr lang="tr-TR" sz="2800" dirty="0" err="1" smtClean="0"/>
              <a:t>floresein</a:t>
            </a:r>
            <a:r>
              <a:rPr lang="tr-TR" sz="2800" dirty="0" smtClean="0"/>
              <a:t> </a:t>
            </a:r>
            <a:r>
              <a:rPr lang="tr-TR" sz="2800" dirty="0" err="1" smtClean="0"/>
              <a:t>anjiografi</a:t>
            </a:r>
            <a:r>
              <a:rPr lang="tr-TR" sz="2800" dirty="0" smtClean="0"/>
              <a:t> (FFA)</a:t>
            </a:r>
          </a:p>
          <a:p>
            <a:r>
              <a:rPr lang="tr-TR" sz="2800" dirty="0" smtClean="0"/>
              <a:t>Optik </a:t>
            </a:r>
            <a:r>
              <a:rPr lang="tr-TR" sz="2800" dirty="0" err="1" smtClean="0"/>
              <a:t>kohorens</a:t>
            </a:r>
            <a:r>
              <a:rPr lang="tr-TR" sz="2800" dirty="0" smtClean="0"/>
              <a:t> tomografi (OKT)</a:t>
            </a:r>
          </a:p>
          <a:p>
            <a:r>
              <a:rPr lang="tr-TR" sz="2800" dirty="0" err="1" smtClean="0"/>
              <a:t>Periferik</a:t>
            </a:r>
            <a:r>
              <a:rPr lang="tr-TR" sz="2800" dirty="0" smtClean="0"/>
              <a:t> görme alanı testi (PGA) </a:t>
            </a:r>
          </a:p>
          <a:p>
            <a:r>
              <a:rPr lang="tr-TR" sz="2800" dirty="0" err="1" smtClean="0"/>
              <a:t>Elektroretinografi</a:t>
            </a:r>
            <a:r>
              <a:rPr lang="tr-TR" sz="2800" dirty="0" smtClean="0"/>
              <a:t> (ERG) testleri yapıldı.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852</Words>
  <Application>Microsoft Office PowerPoint</Application>
  <PresentationFormat>Ekran Gösterisi (4:3)</PresentationFormat>
  <Paragraphs>117</Paragraphs>
  <Slides>31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2" baseType="lpstr">
      <vt:lpstr>Ofis Teması</vt:lpstr>
      <vt:lpstr>Slayt 1</vt:lpstr>
      <vt:lpstr>RETİNİTİS PİGMENTOSA TAVUK KARASI-GECE KÖRLÜĞÜ</vt:lpstr>
      <vt:lpstr>SEYİR</vt:lpstr>
      <vt:lpstr>BULGULAR</vt:lpstr>
      <vt:lpstr>BULGULAR</vt:lpstr>
      <vt:lpstr>AMAÇ</vt:lpstr>
      <vt:lpstr>ONAY AŞAMALARI</vt:lpstr>
      <vt:lpstr>HASTALAR VE METOD</vt:lpstr>
      <vt:lpstr>TESTLER</vt:lpstr>
      <vt:lpstr>UYGULAMA</vt:lpstr>
      <vt:lpstr>Slayt 11</vt:lpstr>
      <vt:lpstr>Slayt 12</vt:lpstr>
      <vt:lpstr>Slayt 13</vt:lpstr>
      <vt:lpstr>SONUÇLAR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 RP’DA MKH İLK ÇALIŞMA-RETİCELL</vt:lpstr>
      <vt:lpstr>RETİCELL-DEVAM ÇALIŞMASI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Gelecekte…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Asus</dc:creator>
  <cp:lastModifiedBy>Asus</cp:lastModifiedBy>
  <cp:revision>38</cp:revision>
  <dcterms:created xsi:type="dcterms:W3CDTF">2017-10-23T16:58:23Z</dcterms:created>
  <dcterms:modified xsi:type="dcterms:W3CDTF">2019-04-11T19:34:45Z</dcterms:modified>
</cp:coreProperties>
</file>