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
  </p:notesMasterIdLst>
  <p:sldIdLst>
    <p:sldId id="257" r:id="rId2"/>
  </p:sldIdLst>
  <p:sldSz cx="43200638"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651"/>
    <a:srgbClr val="D9282A"/>
    <a:srgbClr val="71C5E8"/>
    <a:srgbClr val="004B87"/>
    <a:srgbClr val="72C4E5"/>
    <a:srgbClr val="7CCCEE"/>
    <a:srgbClr val="F8BF3E"/>
    <a:srgbClr val="D7134C"/>
    <a:srgbClr val="004B88"/>
    <a:srgbClr val="00579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0" autoAdjust="0"/>
    <p:restoredTop sz="96215" autoAdjust="0"/>
  </p:normalViewPr>
  <p:slideViewPr>
    <p:cSldViewPr snapToGrid="0">
      <p:cViewPr>
        <p:scale>
          <a:sx n="20" d="100"/>
          <a:sy n="20" d="100"/>
        </p:scale>
        <p:origin x="-272" y="968"/>
      </p:cViewPr>
      <p:guideLst>
        <p:guide orient="horz" pos="10204"/>
        <p:guide pos="13606"/>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0FCDED-79A6-4EAC-96FA-B59DAA0CA8FE}" type="datetimeFigureOut">
              <a:rPr lang="en-GB" smtClean="0"/>
              <a:pPr/>
              <a:t>25/05/2020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56FF90-A17E-4BF1-8F8E-28302C0416D4}" type="slidenum">
              <a:rPr lang="en-GB" smtClean="0"/>
              <a:pPr/>
              <a:t>‹#›</a:t>
            </a:fld>
            <a:endParaRPr lang="en-GB"/>
          </a:p>
        </p:txBody>
      </p:sp>
    </p:spTree>
    <p:extLst>
      <p:ext uri="{BB962C8B-B14F-4D97-AF65-F5344CB8AC3E}">
        <p14:creationId xmlns:p14="http://schemas.microsoft.com/office/powerpoint/2010/main" xmlns="" val="3191054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3240048" y="5302386"/>
            <a:ext cx="36720542" cy="11279752"/>
          </a:xfrm>
        </p:spPr>
        <p:txBody>
          <a:bodyPr anchor="b"/>
          <a:lstStyle>
            <a:lvl1pPr algn="ctr">
              <a:defRPr sz="28346"/>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5400080" y="17017128"/>
            <a:ext cx="32400479" cy="7822326"/>
          </a:xfrm>
        </p:spPr>
        <p:txBody>
          <a:bodyPr/>
          <a:lstStyle>
            <a:lvl1pPr marL="0" indent="0" algn="ctr">
              <a:buNone/>
              <a:defRPr sz="11338"/>
            </a:lvl1pPr>
            <a:lvl2pPr marL="2159950" indent="0" algn="ctr">
              <a:buNone/>
              <a:defRPr sz="9449"/>
            </a:lvl2pPr>
            <a:lvl3pPr marL="4319900" indent="0" algn="ctr">
              <a:buNone/>
              <a:defRPr sz="8504"/>
            </a:lvl3pPr>
            <a:lvl4pPr marL="6479850" indent="0" algn="ctr">
              <a:buNone/>
              <a:defRPr sz="7559"/>
            </a:lvl4pPr>
            <a:lvl5pPr marL="8639800" indent="0" algn="ctr">
              <a:buNone/>
              <a:defRPr sz="7559"/>
            </a:lvl5pPr>
            <a:lvl6pPr marL="10799750" indent="0" algn="ctr">
              <a:buNone/>
              <a:defRPr sz="7559"/>
            </a:lvl6pPr>
            <a:lvl7pPr marL="12959700" indent="0" algn="ctr">
              <a:buNone/>
              <a:defRPr sz="7559"/>
            </a:lvl7pPr>
            <a:lvl8pPr marL="15119650" indent="0" algn="ctr">
              <a:buNone/>
              <a:defRPr sz="7559"/>
            </a:lvl8pPr>
            <a:lvl9pPr marL="17279600" indent="0" algn="ctr">
              <a:buNone/>
              <a:defRPr sz="7559"/>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790428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59777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915459" y="1724962"/>
            <a:ext cx="9315138" cy="2745689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970046" y="1724962"/>
            <a:ext cx="27405405" cy="2745689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385253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646229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90392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947546" y="8077332"/>
            <a:ext cx="37260550" cy="13477201"/>
          </a:xfrm>
        </p:spPr>
        <p:txBody>
          <a:bodyPr anchor="b"/>
          <a:lstStyle>
            <a:lvl1pPr>
              <a:defRPr sz="28346"/>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947546" y="21682033"/>
            <a:ext cx="37260550" cy="7087342"/>
          </a:xfrm>
        </p:spPr>
        <p:txBody>
          <a:bodyPr/>
          <a:lstStyle>
            <a:lvl1pPr marL="0" indent="0">
              <a:buNone/>
              <a:defRPr sz="11338">
                <a:solidFill>
                  <a:schemeClr val="tx1"/>
                </a:solidFill>
              </a:defRPr>
            </a:lvl1pPr>
            <a:lvl2pPr marL="2159950" indent="0">
              <a:buNone/>
              <a:defRPr sz="9449">
                <a:solidFill>
                  <a:schemeClr val="tx1">
                    <a:tint val="75000"/>
                  </a:schemeClr>
                </a:solidFill>
              </a:defRPr>
            </a:lvl2pPr>
            <a:lvl3pPr marL="4319900" indent="0">
              <a:buNone/>
              <a:defRPr sz="8504">
                <a:solidFill>
                  <a:schemeClr val="tx1">
                    <a:tint val="75000"/>
                  </a:schemeClr>
                </a:solidFill>
              </a:defRPr>
            </a:lvl3pPr>
            <a:lvl4pPr marL="6479850" indent="0">
              <a:buNone/>
              <a:defRPr sz="7559">
                <a:solidFill>
                  <a:schemeClr val="tx1">
                    <a:tint val="75000"/>
                  </a:schemeClr>
                </a:solidFill>
              </a:defRPr>
            </a:lvl4pPr>
            <a:lvl5pPr marL="8639800" indent="0">
              <a:buNone/>
              <a:defRPr sz="7559">
                <a:solidFill>
                  <a:schemeClr val="tx1">
                    <a:tint val="75000"/>
                  </a:schemeClr>
                </a:solidFill>
              </a:defRPr>
            </a:lvl5pPr>
            <a:lvl6pPr marL="10799750" indent="0">
              <a:buNone/>
              <a:defRPr sz="7559">
                <a:solidFill>
                  <a:schemeClr val="tx1">
                    <a:tint val="75000"/>
                  </a:schemeClr>
                </a:solidFill>
              </a:defRPr>
            </a:lvl6pPr>
            <a:lvl7pPr marL="12959700" indent="0">
              <a:buNone/>
              <a:defRPr sz="7559">
                <a:solidFill>
                  <a:schemeClr val="tx1">
                    <a:tint val="75000"/>
                  </a:schemeClr>
                </a:solidFill>
              </a:defRPr>
            </a:lvl7pPr>
            <a:lvl8pPr marL="15119650" indent="0">
              <a:buNone/>
              <a:defRPr sz="7559">
                <a:solidFill>
                  <a:schemeClr val="tx1">
                    <a:tint val="75000"/>
                  </a:schemeClr>
                </a:solidFill>
              </a:defRPr>
            </a:lvl8pPr>
            <a:lvl9pPr marL="17279600" indent="0">
              <a:buNone/>
              <a:defRPr sz="7559">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696300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970044" y="8624810"/>
            <a:ext cx="18360271" cy="205570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21870323" y="8624810"/>
            <a:ext cx="18360271" cy="205570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42420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975671" y="1724969"/>
            <a:ext cx="37260550" cy="626236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75675" y="7942328"/>
            <a:ext cx="18275892" cy="3892412"/>
          </a:xfr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s-ES"/>
              <a:t>Haga clic para modificar los estilos de texto del patrón</a:t>
            </a:r>
          </a:p>
        </p:txBody>
      </p:sp>
      <p:sp>
        <p:nvSpPr>
          <p:cNvPr id="4" name="Content Placeholder 3"/>
          <p:cNvSpPr>
            <a:spLocks noGrp="1"/>
          </p:cNvSpPr>
          <p:nvPr>
            <p:ph sz="half" idx="2"/>
          </p:nvPr>
        </p:nvSpPr>
        <p:spPr>
          <a:xfrm>
            <a:off x="2975675" y="11834740"/>
            <a:ext cx="18275892" cy="174071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21870325" y="7942328"/>
            <a:ext cx="18365898" cy="3892412"/>
          </a:xfr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s-ES"/>
              <a:t>Haga clic para modificar los estilos de texto del patrón</a:t>
            </a:r>
          </a:p>
        </p:txBody>
      </p:sp>
      <p:sp>
        <p:nvSpPr>
          <p:cNvPr id="6" name="Content Placeholder 5"/>
          <p:cNvSpPr>
            <a:spLocks noGrp="1"/>
          </p:cNvSpPr>
          <p:nvPr>
            <p:ph sz="quarter" idx="4"/>
          </p:nvPr>
        </p:nvSpPr>
        <p:spPr>
          <a:xfrm>
            <a:off x="21870325" y="11834740"/>
            <a:ext cx="18365898" cy="174071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224496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663826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14445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975671" y="2159952"/>
            <a:ext cx="13933330" cy="7559834"/>
          </a:xfrm>
        </p:spPr>
        <p:txBody>
          <a:bodyPr anchor="b"/>
          <a:lstStyle>
            <a:lvl1pPr>
              <a:defRPr sz="15118"/>
            </a:lvl1pPr>
          </a:lstStyle>
          <a:p>
            <a:r>
              <a:rPr lang="es-ES"/>
              <a:t>Haga clic para modificar el estilo de título del patrón</a:t>
            </a:r>
            <a:endParaRPr lang="en-US" dirty="0"/>
          </a:p>
        </p:txBody>
      </p:sp>
      <p:sp>
        <p:nvSpPr>
          <p:cNvPr id="3" name="Content Placeholder 2"/>
          <p:cNvSpPr>
            <a:spLocks noGrp="1"/>
          </p:cNvSpPr>
          <p:nvPr>
            <p:ph idx="1"/>
          </p:nvPr>
        </p:nvSpPr>
        <p:spPr>
          <a:xfrm>
            <a:off x="18365898" y="4664905"/>
            <a:ext cx="21870323" cy="23024494"/>
          </a:xfrm>
        </p:spPr>
        <p:txBody>
          <a:bodyPr/>
          <a:lstStyle>
            <a:lvl1pPr>
              <a:defRPr sz="15118"/>
            </a:lvl1pPr>
            <a:lvl2pPr>
              <a:defRPr sz="13228"/>
            </a:lvl2pPr>
            <a:lvl3pPr>
              <a:defRPr sz="11338"/>
            </a:lvl3pPr>
            <a:lvl4pPr>
              <a:defRPr sz="9449"/>
            </a:lvl4pPr>
            <a:lvl5pPr>
              <a:defRPr sz="9449"/>
            </a:lvl5pPr>
            <a:lvl6pPr>
              <a:defRPr sz="9449"/>
            </a:lvl6pPr>
            <a:lvl7pPr>
              <a:defRPr sz="9449"/>
            </a:lvl7pPr>
            <a:lvl8pPr>
              <a:defRPr sz="9449"/>
            </a:lvl8pPr>
            <a:lvl9pPr>
              <a:defRPr sz="9449"/>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975671" y="9719786"/>
            <a:ext cx="13933330" cy="18007107"/>
          </a:xfr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718217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975671" y="2159952"/>
            <a:ext cx="13933330" cy="7559834"/>
          </a:xfrm>
        </p:spPr>
        <p:txBody>
          <a:bodyPr anchor="b"/>
          <a:lstStyle>
            <a:lvl1pPr>
              <a:defRPr sz="1511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8365898" y="4664905"/>
            <a:ext cx="21870323" cy="23024494"/>
          </a:xfrm>
        </p:spPr>
        <p:txBody>
          <a:bodyPr anchor="t"/>
          <a:lstStyle>
            <a:lvl1pPr marL="0" indent="0">
              <a:buNone/>
              <a:defRPr sz="15118"/>
            </a:lvl1pPr>
            <a:lvl2pPr marL="2159950" indent="0">
              <a:buNone/>
              <a:defRPr sz="13228"/>
            </a:lvl2pPr>
            <a:lvl3pPr marL="4319900" indent="0">
              <a:buNone/>
              <a:defRPr sz="11338"/>
            </a:lvl3pPr>
            <a:lvl4pPr marL="6479850" indent="0">
              <a:buNone/>
              <a:defRPr sz="9449"/>
            </a:lvl4pPr>
            <a:lvl5pPr marL="8639800" indent="0">
              <a:buNone/>
              <a:defRPr sz="9449"/>
            </a:lvl5pPr>
            <a:lvl6pPr marL="10799750" indent="0">
              <a:buNone/>
              <a:defRPr sz="9449"/>
            </a:lvl6pPr>
            <a:lvl7pPr marL="12959700" indent="0">
              <a:buNone/>
              <a:defRPr sz="9449"/>
            </a:lvl7pPr>
            <a:lvl8pPr marL="15119650" indent="0">
              <a:buNone/>
              <a:defRPr sz="9449"/>
            </a:lvl8pPr>
            <a:lvl9pPr marL="17279600" indent="0">
              <a:buNone/>
              <a:defRPr sz="9449"/>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975671" y="9719786"/>
            <a:ext cx="13933330" cy="18007107"/>
          </a:xfr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4DE79-268F-4C1A-8933-263129D2AF90}" type="datetimeFigureOut">
              <a:rPr lang="en-US" dirty="0"/>
              <a:pPr/>
              <a:t>5/25/2020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60279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70044" y="1724969"/>
            <a:ext cx="37260550" cy="626236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70044" y="8624810"/>
            <a:ext cx="37260550" cy="2055705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970044" y="30029347"/>
            <a:ext cx="9720144" cy="1724962"/>
          </a:xfrm>
          <a:prstGeom prst="rect">
            <a:avLst/>
          </a:prstGeom>
        </p:spPr>
        <p:txBody>
          <a:bodyPr vert="horz" lIns="91440" tIns="45720" rIns="91440" bIns="45720" rtlCol="0" anchor="ctr"/>
          <a:lstStyle>
            <a:lvl1pPr algn="l">
              <a:defRPr sz="5669">
                <a:solidFill>
                  <a:schemeClr val="tx1">
                    <a:tint val="75000"/>
                  </a:schemeClr>
                </a:solidFill>
              </a:defRPr>
            </a:lvl1pPr>
          </a:lstStyle>
          <a:p>
            <a:fld id="{C764DE79-268F-4C1A-8933-263129D2AF90}" type="datetimeFigureOut">
              <a:rPr lang="en-US" dirty="0"/>
              <a:pPr/>
              <a:t>5/25/2020</a:t>
            </a:fld>
            <a:endParaRPr lang="en-US" dirty="0"/>
          </a:p>
        </p:txBody>
      </p:sp>
      <p:sp>
        <p:nvSpPr>
          <p:cNvPr id="5" name="Footer Placeholder 4"/>
          <p:cNvSpPr>
            <a:spLocks noGrp="1"/>
          </p:cNvSpPr>
          <p:nvPr>
            <p:ph type="ftr" sz="quarter" idx="3"/>
          </p:nvPr>
        </p:nvSpPr>
        <p:spPr>
          <a:xfrm>
            <a:off x="14310212" y="30029347"/>
            <a:ext cx="14580215" cy="1724962"/>
          </a:xfrm>
          <a:prstGeom prst="rect">
            <a:avLst/>
          </a:prstGeom>
        </p:spPr>
        <p:txBody>
          <a:bodyPr vert="horz" lIns="91440" tIns="45720" rIns="91440" bIns="45720" rtlCol="0" anchor="ctr"/>
          <a:lstStyle>
            <a:lvl1pPr algn="ctr">
              <a:defRPr sz="566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510450" y="30029347"/>
            <a:ext cx="9720144" cy="1724962"/>
          </a:xfrm>
          <a:prstGeom prst="rect">
            <a:avLst/>
          </a:prstGeom>
        </p:spPr>
        <p:txBody>
          <a:bodyPr vert="horz" lIns="91440" tIns="45720" rIns="91440" bIns="45720" rtlCol="0" anchor="ctr"/>
          <a:lstStyle>
            <a:lvl1pPr algn="r">
              <a:defRPr sz="5669">
                <a:solidFill>
                  <a:schemeClr val="tx1">
                    <a:tint val="75000"/>
                  </a:schemeClr>
                </a:solidFill>
              </a:defRPr>
            </a:lvl1pPr>
          </a:lstStyle>
          <a:p>
            <a:fld id="{48F63A3B-78C7-47BE-AE5E-E10140E04643}" type="slidenum">
              <a:rPr lang="en-US" dirty="0"/>
              <a:pPr/>
              <a:t>‹#›</a:t>
            </a:fld>
            <a:endParaRPr lang="en-US" dirty="0"/>
          </a:p>
        </p:txBody>
      </p:sp>
      <p:sp>
        <p:nvSpPr>
          <p:cNvPr id="7" name="Rectángulo 6">
            <a:extLst>
              <a:ext uri="{FF2B5EF4-FFF2-40B4-BE49-F238E27FC236}">
                <a16:creationId xmlns:a16="http://schemas.microsoft.com/office/drawing/2014/main" xmlns="" id="{7FDAE186-7846-466E-BCFF-E05F92251737}"/>
              </a:ext>
            </a:extLst>
          </p:cNvPr>
          <p:cNvSpPr/>
          <p:nvPr userDrawn="1"/>
        </p:nvSpPr>
        <p:spPr>
          <a:xfrm>
            <a:off x="39161" y="0"/>
            <a:ext cx="43129360" cy="32399288"/>
          </a:xfrm>
          <a:prstGeom prst="rect">
            <a:avLst/>
          </a:prstGeom>
          <a:solidFill>
            <a:srgbClr val="F0F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a:p>
        </p:txBody>
      </p:sp>
      <p:pic>
        <p:nvPicPr>
          <p:cNvPr id="10" name="Imagen 9">
            <a:extLst>
              <a:ext uri="{FF2B5EF4-FFF2-40B4-BE49-F238E27FC236}">
                <a16:creationId xmlns:a16="http://schemas.microsoft.com/office/drawing/2014/main" xmlns="" id="{7ADE94BB-EB91-4FC3-9771-BF2002288717}"/>
              </a:ext>
            </a:extLst>
          </p:cNvPr>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3468817" y="-3319556"/>
            <a:ext cx="50138271" cy="39038400"/>
          </a:xfrm>
          <a:prstGeom prst="rect">
            <a:avLst/>
          </a:prstGeom>
        </p:spPr>
      </p:pic>
      <p:sp>
        <p:nvSpPr>
          <p:cNvPr id="9" name="Rectángulo 8">
            <a:extLst>
              <a:ext uri="{FF2B5EF4-FFF2-40B4-BE49-F238E27FC236}">
                <a16:creationId xmlns:a16="http://schemas.microsoft.com/office/drawing/2014/main" xmlns="" id="{8AA0BFD0-C4BF-4661-A308-DB542BF76C2B}"/>
              </a:ext>
            </a:extLst>
          </p:cNvPr>
          <p:cNvSpPr/>
          <p:nvPr userDrawn="1"/>
        </p:nvSpPr>
        <p:spPr>
          <a:xfrm>
            <a:off x="8428383" y="903929"/>
            <a:ext cx="33861978" cy="6318000"/>
          </a:xfrm>
          <a:prstGeom prst="rect">
            <a:avLst/>
          </a:prstGeom>
          <a:solidFill>
            <a:srgbClr val="008651"/>
          </a:solidFill>
          <a:ln>
            <a:solidFill>
              <a:srgbClr val="0086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43" dirty="0"/>
              <a:t>        </a:t>
            </a:r>
          </a:p>
        </p:txBody>
      </p:sp>
      <p:pic>
        <p:nvPicPr>
          <p:cNvPr id="11" name="Imagen 10">
            <a:extLst>
              <a:ext uri="{FF2B5EF4-FFF2-40B4-BE49-F238E27FC236}">
                <a16:creationId xmlns:a16="http://schemas.microsoft.com/office/drawing/2014/main" xmlns="" id="{E08D7F8E-366A-40A8-93AC-03ADA4BB8250}"/>
              </a:ext>
            </a:extLst>
          </p:cNvPr>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361932" y="2126395"/>
            <a:ext cx="9168539" cy="3843321"/>
          </a:xfrm>
          <a:prstGeom prst="rect">
            <a:avLst/>
          </a:prstGeom>
        </p:spPr>
      </p:pic>
    </p:spTree>
    <p:extLst>
      <p:ext uri="{BB962C8B-B14F-4D97-AF65-F5344CB8AC3E}">
        <p14:creationId xmlns:p14="http://schemas.microsoft.com/office/powerpoint/2010/main" xmlns="" val="349966132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4319900" rtl="0" eaLnBrk="1" latinLnBrk="0" hangingPunct="1">
        <a:lnSpc>
          <a:spcPct val="90000"/>
        </a:lnSpc>
        <a:spcBef>
          <a:spcPct val="0"/>
        </a:spcBef>
        <a:buNone/>
        <a:defRPr sz="20787" kern="1200">
          <a:solidFill>
            <a:schemeClr val="tx1"/>
          </a:solidFill>
          <a:latin typeface="+mj-lt"/>
          <a:ea typeface="+mj-ea"/>
          <a:cs typeface="+mj-cs"/>
        </a:defRPr>
      </a:lvl1pPr>
    </p:titleStyle>
    <p:bodyStyle>
      <a:lvl1pPr marL="1079975" indent="-1079975" algn="l" defTabSz="4319900" rtl="0" eaLnBrk="1" latinLnBrk="0" hangingPunct="1">
        <a:lnSpc>
          <a:spcPct val="90000"/>
        </a:lnSpc>
        <a:spcBef>
          <a:spcPts val="4724"/>
        </a:spcBef>
        <a:buFont typeface="Arial" panose="020B0604020202020204" pitchFamily="34" charset="0"/>
        <a:buChar char="•"/>
        <a:defRPr sz="13228" kern="1200">
          <a:solidFill>
            <a:schemeClr val="tx1"/>
          </a:solidFill>
          <a:latin typeface="+mn-lt"/>
          <a:ea typeface="+mn-ea"/>
          <a:cs typeface="+mn-cs"/>
        </a:defRPr>
      </a:lvl1pPr>
      <a:lvl2pPr marL="3239925" indent="-1079975" algn="l" defTabSz="4319900" rtl="0" eaLnBrk="1" latinLnBrk="0" hangingPunct="1">
        <a:lnSpc>
          <a:spcPct val="90000"/>
        </a:lnSpc>
        <a:spcBef>
          <a:spcPts val="2362"/>
        </a:spcBef>
        <a:buFont typeface="Arial" panose="020B0604020202020204" pitchFamily="34" charset="0"/>
        <a:buChar char="•"/>
        <a:defRPr sz="11338" kern="1200">
          <a:solidFill>
            <a:schemeClr val="tx1"/>
          </a:solidFill>
          <a:latin typeface="+mn-lt"/>
          <a:ea typeface="+mn-ea"/>
          <a:cs typeface="+mn-cs"/>
        </a:defRPr>
      </a:lvl2pPr>
      <a:lvl3pPr marL="5399875" indent="-1079975" algn="l" defTabSz="4319900" rtl="0" eaLnBrk="1" latinLnBrk="0" hangingPunct="1">
        <a:lnSpc>
          <a:spcPct val="90000"/>
        </a:lnSpc>
        <a:spcBef>
          <a:spcPts val="2362"/>
        </a:spcBef>
        <a:buFont typeface="Arial" panose="020B0604020202020204" pitchFamily="34" charset="0"/>
        <a:buChar char="•"/>
        <a:defRPr sz="9449" kern="1200">
          <a:solidFill>
            <a:schemeClr val="tx1"/>
          </a:solidFill>
          <a:latin typeface="+mn-lt"/>
          <a:ea typeface="+mn-ea"/>
          <a:cs typeface="+mn-cs"/>
        </a:defRPr>
      </a:lvl3pPr>
      <a:lvl4pPr marL="75598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4pPr>
      <a:lvl5pPr marL="97197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5pPr>
      <a:lvl6pPr marL="118797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6pPr>
      <a:lvl7pPr marL="140396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7pPr>
      <a:lvl8pPr marL="161996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8pPr>
      <a:lvl9pPr marL="183595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9pPr>
    </p:bodyStyle>
    <p:otherStyle>
      <a:defPPr>
        <a:defRPr lang="en-US"/>
      </a:defPPr>
      <a:lvl1pPr marL="0" algn="l" defTabSz="4319900" rtl="0" eaLnBrk="1" latinLnBrk="0" hangingPunct="1">
        <a:defRPr sz="8504" kern="1200">
          <a:solidFill>
            <a:schemeClr val="tx1"/>
          </a:solidFill>
          <a:latin typeface="+mn-lt"/>
          <a:ea typeface="+mn-ea"/>
          <a:cs typeface="+mn-cs"/>
        </a:defRPr>
      </a:lvl1pPr>
      <a:lvl2pPr marL="2159950" algn="l" defTabSz="4319900" rtl="0" eaLnBrk="1" latinLnBrk="0" hangingPunct="1">
        <a:defRPr sz="8504" kern="1200">
          <a:solidFill>
            <a:schemeClr val="tx1"/>
          </a:solidFill>
          <a:latin typeface="+mn-lt"/>
          <a:ea typeface="+mn-ea"/>
          <a:cs typeface="+mn-cs"/>
        </a:defRPr>
      </a:lvl2pPr>
      <a:lvl3pPr marL="4319900" algn="l" defTabSz="4319900" rtl="0" eaLnBrk="1" latinLnBrk="0" hangingPunct="1">
        <a:defRPr sz="8504" kern="1200">
          <a:solidFill>
            <a:schemeClr val="tx1"/>
          </a:solidFill>
          <a:latin typeface="+mn-lt"/>
          <a:ea typeface="+mn-ea"/>
          <a:cs typeface="+mn-cs"/>
        </a:defRPr>
      </a:lvl3pPr>
      <a:lvl4pPr marL="6479850" algn="l" defTabSz="4319900" rtl="0" eaLnBrk="1" latinLnBrk="0" hangingPunct="1">
        <a:defRPr sz="8504" kern="1200">
          <a:solidFill>
            <a:schemeClr val="tx1"/>
          </a:solidFill>
          <a:latin typeface="+mn-lt"/>
          <a:ea typeface="+mn-ea"/>
          <a:cs typeface="+mn-cs"/>
        </a:defRPr>
      </a:lvl4pPr>
      <a:lvl5pPr marL="8639800" algn="l" defTabSz="4319900" rtl="0" eaLnBrk="1" latinLnBrk="0" hangingPunct="1">
        <a:defRPr sz="8504" kern="1200">
          <a:solidFill>
            <a:schemeClr val="tx1"/>
          </a:solidFill>
          <a:latin typeface="+mn-lt"/>
          <a:ea typeface="+mn-ea"/>
          <a:cs typeface="+mn-cs"/>
        </a:defRPr>
      </a:lvl5pPr>
      <a:lvl6pPr marL="10799750" algn="l" defTabSz="4319900" rtl="0" eaLnBrk="1" latinLnBrk="0" hangingPunct="1">
        <a:defRPr sz="8504" kern="1200">
          <a:solidFill>
            <a:schemeClr val="tx1"/>
          </a:solidFill>
          <a:latin typeface="+mn-lt"/>
          <a:ea typeface="+mn-ea"/>
          <a:cs typeface="+mn-cs"/>
        </a:defRPr>
      </a:lvl6pPr>
      <a:lvl7pPr marL="12959700" algn="l" defTabSz="4319900" rtl="0" eaLnBrk="1" latinLnBrk="0" hangingPunct="1">
        <a:defRPr sz="8504" kern="1200">
          <a:solidFill>
            <a:schemeClr val="tx1"/>
          </a:solidFill>
          <a:latin typeface="+mn-lt"/>
          <a:ea typeface="+mn-ea"/>
          <a:cs typeface="+mn-cs"/>
        </a:defRPr>
      </a:lvl7pPr>
      <a:lvl8pPr marL="15119650" algn="l" defTabSz="4319900" rtl="0" eaLnBrk="1" latinLnBrk="0" hangingPunct="1">
        <a:defRPr sz="8504" kern="1200">
          <a:solidFill>
            <a:schemeClr val="tx1"/>
          </a:solidFill>
          <a:latin typeface="+mn-lt"/>
          <a:ea typeface="+mn-ea"/>
          <a:cs typeface="+mn-cs"/>
        </a:defRPr>
      </a:lvl8pPr>
      <a:lvl9pPr marL="17279600" algn="l" defTabSz="4319900" rtl="0" eaLnBrk="1" latinLnBrk="0" hangingPunct="1">
        <a:defRPr sz="8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oner@erciyes.edu.tr./" TargetMode="External"/><Relationship Id="rId2" Type="http://schemas.openxmlformats.org/officeDocument/2006/relationships/hyperlink" Target="https://www.cera.org.au/pro-questionnaires/" TargetMode="Externa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hyperlink" Target="mailto:ayseozoner@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a:extLst>
              <a:ext uri="{FF2B5EF4-FFF2-40B4-BE49-F238E27FC236}">
                <a16:creationId xmlns:a16="http://schemas.microsoft.com/office/drawing/2014/main" xmlns="" id="{1D2CAA84-DF1D-4F84-97FD-B3C7F8FD8E53}"/>
              </a:ext>
            </a:extLst>
          </p:cNvPr>
          <p:cNvSpPr/>
          <p:nvPr/>
        </p:nvSpPr>
        <p:spPr>
          <a:xfrm>
            <a:off x="657137" y="18508718"/>
            <a:ext cx="8045428" cy="34999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dirty="0"/>
          </a:p>
        </p:txBody>
      </p:sp>
      <p:sp>
        <p:nvSpPr>
          <p:cNvPr id="23" name="Rectángulo 22">
            <a:extLst>
              <a:ext uri="{FF2B5EF4-FFF2-40B4-BE49-F238E27FC236}">
                <a16:creationId xmlns:a16="http://schemas.microsoft.com/office/drawing/2014/main" xmlns="" id="{805236BE-CA34-42F1-A812-CA90160CFE00}"/>
              </a:ext>
            </a:extLst>
          </p:cNvPr>
          <p:cNvSpPr/>
          <p:nvPr/>
        </p:nvSpPr>
        <p:spPr>
          <a:xfrm>
            <a:off x="9862994" y="8075888"/>
            <a:ext cx="32369628" cy="126816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lower visual acuity (VA) had lower index scores than those </a:t>
            </a:r>
            <a:endParaRPr lang="es-ES" sz="1543" dirty="0"/>
          </a:p>
        </p:txBody>
      </p:sp>
      <p:sp>
        <p:nvSpPr>
          <p:cNvPr id="26" name="Rectángulo 25">
            <a:extLst>
              <a:ext uri="{FF2B5EF4-FFF2-40B4-BE49-F238E27FC236}">
                <a16:creationId xmlns:a16="http://schemas.microsoft.com/office/drawing/2014/main" xmlns="" id="{AE755B66-01F1-453E-9E9E-606B81BB7E24}"/>
              </a:ext>
            </a:extLst>
          </p:cNvPr>
          <p:cNvSpPr/>
          <p:nvPr/>
        </p:nvSpPr>
        <p:spPr>
          <a:xfrm>
            <a:off x="10526445" y="8714473"/>
            <a:ext cx="5527512"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RESULTS</a:t>
            </a:r>
            <a:endParaRPr lang="es-ES" sz="1543" dirty="0">
              <a:solidFill>
                <a:schemeClr val="bg1"/>
              </a:solidFill>
            </a:endParaRPr>
          </a:p>
        </p:txBody>
      </p:sp>
      <p:sp>
        <p:nvSpPr>
          <p:cNvPr id="35" name="Rectángulo 34">
            <a:extLst>
              <a:ext uri="{FF2B5EF4-FFF2-40B4-BE49-F238E27FC236}">
                <a16:creationId xmlns:a16="http://schemas.microsoft.com/office/drawing/2014/main" xmlns="" id="{9D586913-3581-4AA5-8759-0F29BC511039}"/>
              </a:ext>
            </a:extLst>
          </p:cNvPr>
          <p:cNvSpPr/>
          <p:nvPr/>
        </p:nvSpPr>
        <p:spPr>
          <a:xfrm>
            <a:off x="9563890" y="21759331"/>
            <a:ext cx="9226431" cy="96804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a:p>
        </p:txBody>
      </p:sp>
      <p:sp>
        <p:nvSpPr>
          <p:cNvPr id="47" name="Rectángulo 46">
            <a:extLst>
              <a:ext uri="{FF2B5EF4-FFF2-40B4-BE49-F238E27FC236}">
                <a16:creationId xmlns:a16="http://schemas.microsoft.com/office/drawing/2014/main" xmlns="" id="{A94DAB29-D045-43CB-9A75-88EA81661745}"/>
              </a:ext>
            </a:extLst>
          </p:cNvPr>
          <p:cNvSpPr/>
          <p:nvPr/>
        </p:nvSpPr>
        <p:spPr>
          <a:xfrm>
            <a:off x="19870826" y="21637294"/>
            <a:ext cx="11263035" cy="96804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a:p>
        </p:txBody>
      </p:sp>
      <p:sp>
        <p:nvSpPr>
          <p:cNvPr id="53" name="Rectángulo 52">
            <a:extLst>
              <a:ext uri="{FF2B5EF4-FFF2-40B4-BE49-F238E27FC236}">
                <a16:creationId xmlns:a16="http://schemas.microsoft.com/office/drawing/2014/main" xmlns="" id="{ABDD20FB-481B-49BE-B544-4207B8AEB813}"/>
              </a:ext>
            </a:extLst>
          </p:cNvPr>
          <p:cNvSpPr/>
          <p:nvPr/>
        </p:nvSpPr>
        <p:spPr>
          <a:xfrm>
            <a:off x="32403774" y="27923444"/>
            <a:ext cx="9226431" cy="33943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dirty="0"/>
          </a:p>
        </p:txBody>
      </p:sp>
      <p:sp>
        <p:nvSpPr>
          <p:cNvPr id="5" name="Rectángulo 4">
            <a:extLst>
              <a:ext uri="{FF2B5EF4-FFF2-40B4-BE49-F238E27FC236}">
                <a16:creationId xmlns:a16="http://schemas.microsoft.com/office/drawing/2014/main" xmlns="" id="{FAAED5B0-E78C-4C66-8B89-B5A76A7FF86E}"/>
              </a:ext>
            </a:extLst>
          </p:cNvPr>
          <p:cNvSpPr/>
          <p:nvPr/>
        </p:nvSpPr>
        <p:spPr>
          <a:xfrm>
            <a:off x="576825" y="7287612"/>
            <a:ext cx="7868695" cy="74853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dirty="0"/>
          </a:p>
        </p:txBody>
      </p:sp>
      <p:sp>
        <p:nvSpPr>
          <p:cNvPr id="8" name="Rectángulo 7">
            <a:extLst>
              <a:ext uri="{FF2B5EF4-FFF2-40B4-BE49-F238E27FC236}">
                <a16:creationId xmlns:a16="http://schemas.microsoft.com/office/drawing/2014/main" xmlns="" id="{09C3E9E6-BAF4-40E4-B84A-65F7F42CE118}"/>
              </a:ext>
            </a:extLst>
          </p:cNvPr>
          <p:cNvSpPr/>
          <p:nvPr/>
        </p:nvSpPr>
        <p:spPr>
          <a:xfrm>
            <a:off x="684846" y="7579356"/>
            <a:ext cx="7337342"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INTRODUCTION</a:t>
            </a:r>
            <a:r>
              <a:rPr lang="en-US" sz="1543" b="1" cap="all" dirty="0">
                <a:solidFill>
                  <a:schemeClr val="bg1"/>
                </a:solidFill>
                <a:latin typeface="Arial" panose="020B0604020202020204" pitchFamily="34" charset="0"/>
                <a:cs typeface="Arial" panose="020B0604020202020204" pitchFamily="34" charset="0"/>
              </a:rPr>
              <a:t> </a:t>
            </a:r>
            <a:endParaRPr lang="es-ES" sz="1543" dirty="0">
              <a:solidFill>
                <a:schemeClr val="bg1"/>
              </a:solidFill>
            </a:endParaRPr>
          </a:p>
        </p:txBody>
      </p:sp>
      <p:sp>
        <p:nvSpPr>
          <p:cNvPr id="70" name="Rectángulo 69">
            <a:extLst>
              <a:ext uri="{FF2B5EF4-FFF2-40B4-BE49-F238E27FC236}">
                <a16:creationId xmlns:a16="http://schemas.microsoft.com/office/drawing/2014/main" xmlns="" id="{AB77813C-A48F-47B8-BB93-32319BA8C5EB}"/>
              </a:ext>
            </a:extLst>
          </p:cNvPr>
          <p:cNvSpPr/>
          <p:nvPr/>
        </p:nvSpPr>
        <p:spPr>
          <a:xfrm>
            <a:off x="2794967" y="17126910"/>
            <a:ext cx="3593037"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aim</a:t>
            </a:r>
            <a:endParaRPr lang="es-ES" sz="1543" dirty="0">
              <a:solidFill>
                <a:schemeClr val="bg1"/>
              </a:solidFill>
            </a:endParaRPr>
          </a:p>
        </p:txBody>
      </p:sp>
      <p:sp>
        <p:nvSpPr>
          <p:cNvPr id="17" name="Rectángulo 16">
            <a:extLst>
              <a:ext uri="{FF2B5EF4-FFF2-40B4-BE49-F238E27FC236}">
                <a16:creationId xmlns:a16="http://schemas.microsoft.com/office/drawing/2014/main" xmlns="" id="{CE6BB5D3-7131-4AB8-A41A-90D121053CA1}"/>
              </a:ext>
            </a:extLst>
          </p:cNvPr>
          <p:cNvSpPr/>
          <p:nvPr/>
        </p:nvSpPr>
        <p:spPr>
          <a:xfrm>
            <a:off x="609382" y="21601673"/>
            <a:ext cx="7868695" cy="96804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a:p>
        </p:txBody>
      </p:sp>
      <p:sp>
        <p:nvSpPr>
          <p:cNvPr id="20" name="Rectángulo 19">
            <a:extLst>
              <a:ext uri="{FF2B5EF4-FFF2-40B4-BE49-F238E27FC236}">
                <a16:creationId xmlns:a16="http://schemas.microsoft.com/office/drawing/2014/main" xmlns="" id="{85C71CF6-ABA7-4D92-A009-CFC73C3D431D}"/>
              </a:ext>
            </a:extLst>
          </p:cNvPr>
          <p:cNvSpPr/>
          <p:nvPr/>
        </p:nvSpPr>
        <p:spPr>
          <a:xfrm>
            <a:off x="1989606" y="22419474"/>
            <a:ext cx="5045184"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METHOD</a:t>
            </a:r>
            <a:endParaRPr lang="es-ES" sz="1543" dirty="0">
              <a:solidFill>
                <a:schemeClr val="bg1"/>
              </a:solidFill>
            </a:endParaRPr>
          </a:p>
        </p:txBody>
      </p:sp>
      <p:sp>
        <p:nvSpPr>
          <p:cNvPr id="83" name="Rectángulo 82">
            <a:extLst>
              <a:ext uri="{FF2B5EF4-FFF2-40B4-BE49-F238E27FC236}">
                <a16:creationId xmlns:a16="http://schemas.microsoft.com/office/drawing/2014/main" xmlns="" id="{660BD1F9-BB9A-4496-A3A2-B2B19FD14878}"/>
              </a:ext>
            </a:extLst>
          </p:cNvPr>
          <p:cNvSpPr/>
          <p:nvPr/>
        </p:nvSpPr>
        <p:spPr>
          <a:xfrm>
            <a:off x="32589811" y="21729324"/>
            <a:ext cx="9226431" cy="564458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543"/>
          </a:p>
        </p:txBody>
      </p:sp>
      <p:sp>
        <p:nvSpPr>
          <p:cNvPr id="86" name="Rectángulo 85">
            <a:extLst>
              <a:ext uri="{FF2B5EF4-FFF2-40B4-BE49-F238E27FC236}">
                <a16:creationId xmlns:a16="http://schemas.microsoft.com/office/drawing/2014/main" xmlns="" id="{A3596384-D7C4-445F-92D3-34FCEDBF6387}"/>
              </a:ext>
            </a:extLst>
          </p:cNvPr>
          <p:cNvSpPr/>
          <p:nvPr/>
        </p:nvSpPr>
        <p:spPr>
          <a:xfrm>
            <a:off x="10613552" y="22049270"/>
            <a:ext cx="7127107"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conclusions</a:t>
            </a:r>
            <a:endParaRPr lang="es-ES" sz="1543" dirty="0">
              <a:solidFill>
                <a:schemeClr val="bg1"/>
              </a:solidFill>
            </a:endParaRPr>
          </a:p>
        </p:txBody>
      </p:sp>
      <p:sp>
        <p:nvSpPr>
          <p:cNvPr id="88" name="Rectángulo 87">
            <a:extLst>
              <a:ext uri="{FF2B5EF4-FFF2-40B4-BE49-F238E27FC236}">
                <a16:creationId xmlns:a16="http://schemas.microsoft.com/office/drawing/2014/main" xmlns="" id="{92D472E6-32C6-4E86-A5F8-213A6462B038}"/>
              </a:ext>
            </a:extLst>
          </p:cNvPr>
          <p:cNvSpPr/>
          <p:nvPr/>
        </p:nvSpPr>
        <p:spPr>
          <a:xfrm>
            <a:off x="22221384" y="22065599"/>
            <a:ext cx="6561918"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references</a:t>
            </a:r>
            <a:endParaRPr lang="es-ES" sz="1543" dirty="0">
              <a:solidFill>
                <a:schemeClr val="bg1"/>
              </a:solidFill>
            </a:endParaRPr>
          </a:p>
        </p:txBody>
      </p:sp>
      <p:sp>
        <p:nvSpPr>
          <p:cNvPr id="90" name="Rectángulo 89">
            <a:extLst>
              <a:ext uri="{FF2B5EF4-FFF2-40B4-BE49-F238E27FC236}">
                <a16:creationId xmlns:a16="http://schemas.microsoft.com/office/drawing/2014/main" xmlns="" id="{59DA5FA7-A4A1-4158-A9DE-160AE5249D73}"/>
              </a:ext>
            </a:extLst>
          </p:cNvPr>
          <p:cNvSpPr/>
          <p:nvPr/>
        </p:nvSpPr>
        <p:spPr>
          <a:xfrm>
            <a:off x="33103761" y="22084262"/>
            <a:ext cx="8198531" cy="817916"/>
          </a:xfrm>
          <a:prstGeom prst="rect">
            <a:avLst/>
          </a:prstGeom>
          <a:solidFill>
            <a:srgbClr val="008651"/>
          </a:solidFill>
          <a:ln>
            <a:noFill/>
          </a:ln>
        </p:spPr>
        <p:txBody>
          <a:bodyPr wrap="square">
            <a:spAutoFit/>
          </a:bodyPr>
          <a:lstStyle/>
          <a:p>
            <a:pPr algn="ctr"/>
            <a:r>
              <a:rPr lang="en-US" sz="4715" b="1" cap="all" dirty="0">
                <a:solidFill>
                  <a:schemeClr val="bg1"/>
                </a:solidFill>
                <a:latin typeface="Arial Black" panose="020B0A04020102020204" pitchFamily="34" charset="0"/>
                <a:cs typeface="Arial" panose="020B0604020202020204" pitchFamily="34" charset="0"/>
              </a:rPr>
              <a:t>ACKNOWLEDGEMENTS</a:t>
            </a:r>
            <a:endParaRPr lang="es-ES" sz="5143" dirty="0">
              <a:solidFill>
                <a:schemeClr val="bg1"/>
              </a:solidFill>
            </a:endParaRPr>
          </a:p>
        </p:txBody>
      </p:sp>
      <p:sp>
        <p:nvSpPr>
          <p:cNvPr id="92" name="Rectángulo 91">
            <a:extLst>
              <a:ext uri="{FF2B5EF4-FFF2-40B4-BE49-F238E27FC236}">
                <a16:creationId xmlns:a16="http://schemas.microsoft.com/office/drawing/2014/main" xmlns="" id="{BBDE47A9-401F-4DE9-BA95-FF63F2BC4B41}"/>
              </a:ext>
            </a:extLst>
          </p:cNvPr>
          <p:cNvSpPr/>
          <p:nvPr/>
        </p:nvSpPr>
        <p:spPr>
          <a:xfrm>
            <a:off x="33046997" y="28052409"/>
            <a:ext cx="8255294" cy="707886"/>
          </a:xfrm>
          <a:prstGeom prst="rect">
            <a:avLst/>
          </a:prstGeom>
          <a:solidFill>
            <a:srgbClr val="008651"/>
          </a:solidFill>
          <a:ln>
            <a:noFill/>
          </a:ln>
        </p:spPr>
        <p:txBody>
          <a:bodyPr wrap="square">
            <a:spAutoFit/>
          </a:bodyPr>
          <a:lstStyle/>
          <a:p>
            <a:r>
              <a:rPr lang="en-US" sz="4000" b="1" cap="all" dirty="0">
                <a:solidFill>
                  <a:schemeClr val="bg1"/>
                </a:solidFill>
                <a:latin typeface="Arial Black" panose="020B0A04020102020204" pitchFamily="34" charset="0"/>
                <a:cs typeface="Arial" panose="020B0604020202020204" pitchFamily="34" charset="0"/>
              </a:rPr>
              <a:t>     CONTACT INFORMATION</a:t>
            </a:r>
            <a:endParaRPr lang="es-ES" sz="4400" dirty="0">
              <a:solidFill>
                <a:schemeClr val="bg1"/>
              </a:solidFill>
            </a:endParaRPr>
          </a:p>
        </p:txBody>
      </p:sp>
      <p:sp>
        <p:nvSpPr>
          <p:cNvPr id="103" name="Rectángulo 102">
            <a:extLst>
              <a:ext uri="{FF2B5EF4-FFF2-40B4-BE49-F238E27FC236}">
                <a16:creationId xmlns:a16="http://schemas.microsoft.com/office/drawing/2014/main" xmlns="" id="{24F12DE8-8164-4E14-9B54-080EEF5D129B}"/>
              </a:ext>
            </a:extLst>
          </p:cNvPr>
          <p:cNvSpPr/>
          <p:nvPr/>
        </p:nvSpPr>
        <p:spPr>
          <a:xfrm>
            <a:off x="939375" y="8624606"/>
            <a:ext cx="6919134" cy="6740307"/>
          </a:xfrm>
          <a:prstGeom prst="rect">
            <a:avLst/>
          </a:prstGeom>
        </p:spPr>
        <p:txBody>
          <a:bodyPr wrap="square">
            <a:spAutoFit/>
          </a:bodyPr>
          <a:lstStyle/>
          <a:p>
            <a:r>
              <a:rPr lang="en-US" sz="2400" dirty="0" smtClean="0"/>
              <a:t>Low vision is defined as the chronic visual impairment that deteriorates daily life and is not possible to be corrected by ordinary spectacles or contact lenses [3]. The Impact of Vision Impairment (IVI) Questionnaire has been developed and validated at Centre for Eye Research Australia (CERA) which involves three vision-specific subscales including: ‘reading and accessing information’, ‘mobility and independence’ and ‘emotional well-being’ and measures the impact of vision impairment on vision-related quality of life (</a:t>
            </a:r>
            <a:r>
              <a:rPr lang="en-US" sz="2400" dirty="0" err="1" smtClean="0"/>
              <a:t>VRQoL</a:t>
            </a:r>
            <a:r>
              <a:rPr lang="en-US" sz="2400" dirty="0" smtClean="0"/>
              <a:t>) [</a:t>
            </a:r>
            <a:r>
              <a:rPr lang="tr-TR" sz="2400" dirty="0" smtClean="0"/>
              <a:t>1-3</a:t>
            </a:r>
            <a:r>
              <a:rPr lang="en-US" sz="2400" dirty="0" smtClean="0"/>
              <a:t>]. The questionnaire involves 28 items with 3-4 response options of </a:t>
            </a:r>
            <a:r>
              <a:rPr lang="en-US" sz="2400" dirty="0" err="1" smtClean="0"/>
              <a:t>Likert</a:t>
            </a:r>
            <a:r>
              <a:rPr lang="en-US" sz="2400" dirty="0" smtClean="0"/>
              <a:t> scaling, ranging from </a:t>
            </a:r>
            <a:r>
              <a:rPr lang="en-US" sz="2400" i="1" dirty="0" smtClean="0"/>
              <a:t>not at all</a:t>
            </a:r>
            <a:r>
              <a:rPr lang="en-US" sz="2400" dirty="0" smtClean="0"/>
              <a:t> to </a:t>
            </a:r>
            <a:r>
              <a:rPr lang="en-US" sz="2400" i="1" dirty="0" err="1" smtClean="0"/>
              <a:t>alot</a:t>
            </a:r>
            <a:r>
              <a:rPr lang="en-US" sz="2400" dirty="0" smtClean="0"/>
              <a:t>, also have the </a:t>
            </a:r>
            <a:r>
              <a:rPr lang="en-US" sz="2400" i="1" dirty="0" smtClean="0"/>
              <a:t>don’t do this for other reasons </a:t>
            </a:r>
            <a:r>
              <a:rPr lang="en-US" sz="2400" dirty="0" smtClean="0"/>
              <a:t>response option for the item 1-15. CERA recommends that </a:t>
            </a:r>
            <a:r>
              <a:rPr lang="en-US" sz="2400" dirty="0" err="1" smtClean="0"/>
              <a:t>Rasch</a:t>
            </a:r>
            <a:r>
              <a:rPr lang="en-US" sz="2400" dirty="0" smtClean="0"/>
              <a:t> analysis is conducted on the raw IVI responses thus we used the </a:t>
            </a:r>
            <a:r>
              <a:rPr lang="en-US" sz="2400" dirty="0" err="1" smtClean="0"/>
              <a:t>Rasch</a:t>
            </a:r>
            <a:r>
              <a:rPr lang="en-US" sz="2400" dirty="0" smtClean="0"/>
              <a:t>-scaled 28-item version of the IVI defined by </a:t>
            </a:r>
            <a:r>
              <a:rPr lang="en-US" sz="2400" dirty="0" err="1" smtClean="0"/>
              <a:t>Lamoureux</a:t>
            </a:r>
            <a:r>
              <a:rPr lang="en-US" sz="2400" dirty="0" smtClean="0"/>
              <a:t> et al [3]. </a:t>
            </a:r>
          </a:p>
          <a:p>
            <a:r>
              <a:rPr lang="en-US" sz="2400" dirty="0" smtClean="0"/>
              <a:t>. </a:t>
            </a:r>
            <a:endParaRPr lang="tr-TR" sz="2400" dirty="0"/>
          </a:p>
        </p:txBody>
      </p:sp>
      <p:sp>
        <p:nvSpPr>
          <p:cNvPr id="104" name="Rectángulo 103">
            <a:extLst>
              <a:ext uri="{FF2B5EF4-FFF2-40B4-BE49-F238E27FC236}">
                <a16:creationId xmlns:a16="http://schemas.microsoft.com/office/drawing/2014/main" xmlns="" id="{FF0BC2C8-B042-46C6-BB78-8594D9334BEC}"/>
              </a:ext>
            </a:extLst>
          </p:cNvPr>
          <p:cNvSpPr/>
          <p:nvPr/>
        </p:nvSpPr>
        <p:spPr>
          <a:xfrm>
            <a:off x="1086236" y="18506656"/>
            <a:ext cx="7211156" cy="3046988"/>
          </a:xfrm>
          <a:prstGeom prst="rect">
            <a:avLst/>
          </a:prstGeom>
        </p:spPr>
        <p:txBody>
          <a:bodyPr wrap="square">
            <a:spAutoFit/>
          </a:bodyPr>
          <a:lstStyle/>
          <a:p>
            <a:pPr>
              <a:spcBef>
                <a:spcPct val="20000"/>
              </a:spcBef>
            </a:pPr>
            <a:r>
              <a:rPr lang="tr-TR" sz="2400" dirty="0" smtClean="0"/>
              <a:t>I</a:t>
            </a:r>
            <a:r>
              <a:rPr lang="en-US" sz="2400" dirty="0" smtClean="0"/>
              <a:t>n this study our aim was to determine the validity, reliability, and measurement characteristics of the Turkish-version of the IVI questionnaire in a set of Turkish patients with various retinal diseases. We </a:t>
            </a:r>
            <a:r>
              <a:rPr lang="en-US" sz="2400" dirty="0" smtClean="0"/>
              <a:t>has</a:t>
            </a:r>
            <a:r>
              <a:rPr lang="tr-TR" sz="2400" dirty="0" smtClean="0"/>
              <a:t>ve </a:t>
            </a:r>
            <a:r>
              <a:rPr lang="en-US" sz="2400" dirty="0" smtClean="0"/>
              <a:t>also </a:t>
            </a:r>
            <a:r>
              <a:rPr lang="en-US" sz="2400" dirty="0" smtClean="0"/>
              <a:t>determined the impact of retinitis </a:t>
            </a:r>
            <a:r>
              <a:rPr lang="en-US" sz="2400" dirty="0" err="1" smtClean="0"/>
              <a:t>pigmentosa</a:t>
            </a:r>
            <a:r>
              <a:rPr lang="en-US" sz="2400" dirty="0" smtClean="0"/>
              <a:t> (RP), age related macular degeneration (ARMD) and diabetic macular edema (DME) on the questionnaire on </a:t>
            </a:r>
            <a:r>
              <a:rPr lang="en-US" sz="2400" dirty="0" err="1" smtClean="0"/>
              <a:t>VRQoL</a:t>
            </a:r>
            <a:r>
              <a:rPr lang="en-US" sz="2400" dirty="0" smtClean="0"/>
              <a:t> in Turkish patients</a:t>
            </a:r>
            <a:endParaRPr lang="en-CA" sz="2400" dirty="0">
              <a:latin typeface="Arial" panose="020B0604020202020204" pitchFamily="34" charset="0"/>
              <a:cs typeface="Arial" panose="020B0604020202020204" pitchFamily="34" charset="0"/>
            </a:endParaRPr>
          </a:p>
        </p:txBody>
      </p:sp>
      <p:sp>
        <p:nvSpPr>
          <p:cNvPr id="105" name="Rectángulo 104">
            <a:extLst>
              <a:ext uri="{FF2B5EF4-FFF2-40B4-BE49-F238E27FC236}">
                <a16:creationId xmlns:a16="http://schemas.microsoft.com/office/drawing/2014/main" xmlns="" id="{E5B3B91C-57A3-4DEA-A478-DEF6EC427F97}"/>
              </a:ext>
            </a:extLst>
          </p:cNvPr>
          <p:cNvSpPr/>
          <p:nvPr/>
        </p:nvSpPr>
        <p:spPr>
          <a:xfrm>
            <a:off x="756745" y="23553547"/>
            <a:ext cx="7465658" cy="5262979"/>
          </a:xfrm>
          <a:prstGeom prst="rect">
            <a:avLst/>
          </a:prstGeom>
        </p:spPr>
        <p:txBody>
          <a:bodyPr wrap="square">
            <a:spAutoFit/>
          </a:bodyPr>
          <a:lstStyle/>
          <a:p>
            <a:pPr marL="341999" indent="-341999" defTabSz="816138" eaLnBrk="0" hangingPunct="0">
              <a:buSzPct val="60000"/>
            </a:pPr>
            <a:r>
              <a:rPr lang="tr-TR" sz="2400" dirty="0" smtClean="0"/>
              <a:t>     </a:t>
            </a:r>
            <a:r>
              <a:rPr lang="en-US" sz="2400" dirty="0" smtClean="0"/>
              <a:t>Patients</a:t>
            </a:r>
            <a:r>
              <a:rPr lang="tr-TR" sz="2400" dirty="0" smtClean="0"/>
              <a:t> </a:t>
            </a:r>
            <a:r>
              <a:rPr lang="en-US" sz="2400" dirty="0" smtClean="0"/>
              <a:t>with</a:t>
            </a:r>
            <a:r>
              <a:rPr lang="tr-TR" sz="2400" dirty="0" smtClean="0"/>
              <a:t> </a:t>
            </a:r>
            <a:r>
              <a:rPr lang="en-US" sz="2400" dirty="0" smtClean="0"/>
              <a:t>no</a:t>
            </a:r>
            <a:r>
              <a:rPr lang="tr-TR" sz="2400" dirty="0" smtClean="0"/>
              <a:t> </a:t>
            </a:r>
            <a:r>
              <a:rPr lang="en-US" sz="2400" dirty="0" smtClean="0"/>
              <a:t>limitations</a:t>
            </a:r>
            <a:r>
              <a:rPr lang="tr-TR" sz="2400" dirty="0" smtClean="0"/>
              <a:t> </a:t>
            </a:r>
            <a:r>
              <a:rPr lang="en-US" sz="2400" dirty="0" smtClean="0"/>
              <a:t>to</a:t>
            </a:r>
            <a:r>
              <a:rPr lang="tr-TR" sz="2400" dirty="0" smtClean="0"/>
              <a:t> </a:t>
            </a:r>
            <a:r>
              <a:rPr lang="en-US" sz="2400" dirty="0" smtClean="0"/>
              <a:t>respond and affected by a chronic eye disease including retinitis </a:t>
            </a:r>
            <a:r>
              <a:rPr lang="en-US" sz="2400" dirty="0" err="1" smtClean="0"/>
              <a:t>pigmentosa</a:t>
            </a:r>
            <a:r>
              <a:rPr lang="en-US" sz="2400" dirty="0" smtClean="0"/>
              <a:t> (RP), age related macular degeneration (ARMD) and diabetic macular edema which cause low vision were enrolled. The Turkish version of the IVI test was </a:t>
            </a:r>
            <a:r>
              <a:rPr lang="en-US" sz="2400" dirty="0" smtClean="0"/>
              <a:t>administered</a:t>
            </a:r>
            <a:r>
              <a:rPr lang="tr-TR" sz="2400" dirty="0" smtClean="0"/>
              <a:t> </a:t>
            </a:r>
            <a:r>
              <a:rPr lang="en-US" sz="2400" dirty="0" smtClean="0"/>
              <a:t>to</a:t>
            </a:r>
            <a:r>
              <a:rPr lang="tr-TR" sz="2400" dirty="0" smtClean="0"/>
              <a:t> </a:t>
            </a:r>
            <a:r>
              <a:rPr lang="en-US" sz="2400" dirty="0" smtClean="0"/>
              <a:t>all</a:t>
            </a:r>
            <a:r>
              <a:rPr lang="tr-TR" sz="2400" dirty="0" smtClean="0"/>
              <a:t> </a:t>
            </a:r>
            <a:r>
              <a:rPr lang="en-US" sz="2400" dirty="0" smtClean="0"/>
              <a:t>participants</a:t>
            </a:r>
            <a:r>
              <a:rPr lang="en-US" sz="2400" dirty="0" smtClean="0"/>
              <a:t>. The linguistic translation followed the international guidelines of forward and backward translation. 256 subjects who had a </a:t>
            </a:r>
            <a:r>
              <a:rPr lang="en-US" sz="2400" dirty="0" err="1" smtClean="0"/>
              <a:t>Snellen</a:t>
            </a:r>
            <a:r>
              <a:rPr lang="en-US" sz="2400" dirty="0" smtClean="0"/>
              <a:t> visual acuity of 6/12 or worse in the eye with best corrected visual acuity (BCVA) completed the Turkish version of the IVI-28 item.  Psychometric </a:t>
            </a:r>
            <a:r>
              <a:rPr lang="en-US" sz="2400" dirty="0" smtClean="0"/>
              <a:t>evaluation</a:t>
            </a:r>
            <a:r>
              <a:rPr lang="tr-TR" sz="2400" dirty="0" smtClean="0"/>
              <a:t> </a:t>
            </a:r>
            <a:r>
              <a:rPr lang="en-US" sz="2400" dirty="0" smtClean="0"/>
              <a:t>of the</a:t>
            </a:r>
            <a:r>
              <a:rPr lang="tr-TR" sz="2400" dirty="0" smtClean="0"/>
              <a:t> </a:t>
            </a:r>
            <a:r>
              <a:rPr lang="en-US" sz="2400" dirty="0" smtClean="0"/>
              <a:t>Turkish </a:t>
            </a:r>
            <a:r>
              <a:rPr lang="en-US" sz="2400" dirty="0" smtClean="0"/>
              <a:t>IVI test involved the assessment of internal consistency, test– retest reliability, convergent and known-groups validity.</a:t>
            </a:r>
            <a:endParaRPr lang="en-US" sz="2400" dirty="0">
              <a:latin typeface="Arial" panose="020B0604020202020204" pitchFamily="34" charset="0"/>
              <a:cs typeface="Arial" panose="020B0604020202020204" pitchFamily="34" charset="0"/>
            </a:endParaRPr>
          </a:p>
        </p:txBody>
      </p:sp>
      <p:sp>
        <p:nvSpPr>
          <p:cNvPr id="106" name="Rectángulo 105">
            <a:extLst>
              <a:ext uri="{FF2B5EF4-FFF2-40B4-BE49-F238E27FC236}">
                <a16:creationId xmlns:a16="http://schemas.microsoft.com/office/drawing/2014/main" xmlns="" id="{FC6B498D-B763-4F9F-859F-47C11174AFF8}"/>
              </a:ext>
            </a:extLst>
          </p:cNvPr>
          <p:cNvSpPr/>
          <p:nvPr/>
        </p:nvSpPr>
        <p:spPr>
          <a:xfrm>
            <a:off x="10470756" y="23320953"/>
            <a:ext cx="8008460" cy="1200329"/>
          </a:xfrm>
          <a:prstGeom prst="rect">
            <a:avLst/>
          </a:prstGeom>
        </p:spPr>
        <p:txBody>
          <a:bodyPr wrap="square">
            <a:spAutoFit/>
          </a:bodyPr>
          <a:lstStyle/>
          <a:p>
            <a:pPr defTabSz="816138">
              <a:spcBef>
                <a:spcPct val="50000"/>
              </a:spcBef>
            </a:pPr>
            <a:r>
              <a:rPr lang="en-US" sz="2400" dirty="0" smtClean="0"/>
              <a:t>Statistical analysis showed that Turkish version of the IVI-28 item is a valid and reliable instrument to measure vision-related quality of life (</a:t>
            </a:r>
            <a:r>
              <a:rPr lang="en-US" sz="2400" dirty="0" err="1" smtClean="0"/>
              <a:t>VRQoL</a:t>
            </a:r>
            <a:r>
              <a:rPr lang="en-US" sz="2400" dirty="0" smtClean="0"/>
              <a:t>) in patients with low vision. </a:t>
            </a:r>
            <a:endParaRPr lang="en-CA" sz="2400" dirty="0">
              <a:latin typeface="Arial" panose="020B0604020202020204" pitchFamily="34" charset="0"/>
              <a:cs typeface="Arial" panose="020B0604020202020204" pitchFamily="34" charset="0"/>
            </a:endParaRPr>
          </a:p>
        </p:txBody>
      </p:sp>
      <p:sp>
        <p:nvSpPr>
          <p:cNvPr id="107" name="Rectángulo 106">
            <a:extLst>
              <a:ext uri="{FF2B5EF4-FFF2-40B4-BE49-F238E27FC236}">
                <a16:creationId xmlns:a16="http://schemas.microsoft.com/office/drawing/2014/main" xmlns="" id="{34B3319A-D408-4663-A524-3DFBEE4D80B3}"/>
              </a:ext>
            </a:extLst>
          </p:cNvPr>
          <p:cNvSpPr/>
          <p:nvPr/>
        </p:nvSpPr>
        <p:spPr>
          <a:xfrm>
            <a:off x="20861826" y="23344702"/>
            <a:ext cx="10026381" cy="2677656"/>
          </a:xfrm>
          <a:prstGeom prst="rect">
            <a:avLst/>
          </a:prstGeom>
        </p:spPr>
        <p:txBody>
          <a:bodyPr wrap="square">
            <a:spAutoFit/>
          </a:bodyPr>
          <a:lstStyle/>
          <a:p>
            <a:r>
              <a:rPr lang="tr-TR" sz="2400" dirty="0" smtClean="0"/>
              <a:t>1-</a:t>
            </a:r>
            <a:r>
              <a:rPr lang="tr-TR" sz="2400" dirty="0" err="1" smtClean="0"/>
              <a:t>Lamoureux</a:t>
            </a:r>
            <a:r>
              <a:rPr lang="tr-TR" sz="2400" dirty="0" smtClean="0"/>
              <a:t> EL, </a:t>
            </a:r>
            <a:r>
              <a:rPr lang="tr-TR" sz="2400" dirty="0" err="1" smtClean="0"/>
              <a:t>Pallant</a:t>
            </a:r>
            <a:r>
              <a:rPr lang="tr-TR" sz="2400" dirty="0" smtClean="0"/>
              <a:t> JF, </a:t>
            </a:r>
            <a:r>
              <a:rPr lang="tr-TR" sz="2400" dirty="0" err="1" smtClean="0"/>
              <a:t>Pesudovs</a:t>
            </a:r>
            <a:r>
              <a:rPr lang="tr-TR" sz="2400" dirty="0" smtClean="0"/>
              <a:t> K, et al. (2006) </a:t>
            </a:r>
            <a:r>
              <a:rPr lang="tr-TR" sz="2400" dirty="0" err="1" smtClean="0"/>
              <a:t>The</a:t>
            </a:r>
            <a:r>
              <a:rPr lang="tr-TR" sz="2400" dirty="0" smtClean="0"/>
              <a:t> </a:t>
            </a:r>
            <a:r>
              <a:rPr lang="tr-TR" sz="2400" dirty="0" err="1" smtClean="0"/>
              <a:t>Impact</a:t>
            </a:r>
            <a:r>
              <a:rPr lang="tr-TR" sz="2400" dirty="0" smtClean="0"/>
              <a:t> of </a:t>
            </a:r>
            <a:r>
              <a:rPr lang="tr-TR" sz="2400" dirty="0" err="1" smtClean="0"/>
              <a:t>Vision</a:t>
            </a:r>
            <a:r>
              <a:rPr lang="tr-TR" sz="2400" dirty="0" smtClean="0"/>
              <a:t> </a:t>
            </a:r>
            <a:r>
              <a:rPr lang="tr-TR" sz="2400" dirty="0" err="1" smtClean="0"/>
              <a:t>Impairment</a:t>
            </a:r>
            <a:r>
              <a:rPr lang="tr-TR" sz="2400" dirty="0" smtClean="0"/>
              <a:t> </a:t>
            </a:r>
            <a:r>
              <a:rPr lang="tr-TR" sz="2400" dirty="0" err="1" smtClean="0"/>
              <a:t>Questionnaire</a:t>
            </a:r>
            <a:r>
              <a:rPr lang="tr-TR" sz="2400" dirty="0" smtClean="0"/>
              <a:t>: an </a:t>
            </a:r>
            <a:r>
              <a:rPr lang="tr-TR" sz="2400" dirty="0" err="1" smtClean="0"/>
              <a:t>evaluation</a:t>
            </a:r>
            <a:r>
              <a:rPr lang="tr-TR" sz="2400" dirty="0" smtClean="0"/>
              <a:t> of </a:t>
            </a:r>
            <a:r>
              <a:rPr lang="tr-TR" sz="2400" dirty="0" err="1" smtClean="0"/>
              <a:t>its</a:t>
            </a:r>
            <a:r>
              <a:rPr lang="tr-TR" sz="2400" dirty="0" smtClean="0"/>
              <a:t> </a:t>
            </a:r>
            <a:r>
              <a:rPr lang="tr-TR" sz="2400" dirty="0" err="1" smtClean="0"/>
              <a:t>measurement</a:t>
            </a:r>
            <a:r>
              <a:rPr lang="tr-TR" sz="2400" dirty="0" smtClean="0"/>
              <a:t> </a:t>
            </a:r>
            <a:r>
              <a:rPr lang="tr-TR" sz="2400" dirty="0" err="1" smtClean="0"/>
              <a:t>properties</a:t>
            </a:r>
            <a:r>
              <a:rPr lang="tr-TR" sz="2400" dirty="0" smtClean="0"/>
              <a:t> </a:t>
            </a:r>
            <a:r>
              <a:rPr lang="tr-TR" sz="2400" dirty="0" err="1" smtClean="0"/>
              <a:t>using</a:t>
            </a:r>
            <a:r>
              <a:rPr lang="tr-TR" sz="2400" dirty="0" smtClean="0"/>
              <a:t> </a:t>
            </a:r>
            <a:r>
              <a:rPr lang="tr-TR" sz="2400" dirty="0" err="1" smtClean="0"/>
              <a:t>Rasch</a:t>
            </a:r>
            <a:r>
              <a:rPr lang="tr-TR" sz="2400" dirty="0" smtClean="0"/>
              <a:t> </a:t>
            </a:r>
            <a:r>
              <a:rPr lang="tr-TR" sz="2400" dirty="0" err="1" smtClean="0"/>
              <a:t>analysis</a:t>
            </a:r>
            <a:r>
              <a:rPr lang="tr-TR" sz="2400" dirty="0" smtClean="0"/>
              <a:t>. </a:t>
            </a:r>
            <a:r>
              <a:rPr lang="tr-TR" sz="2400" dirty="0" err="1" smtClean="0"/>
              <a:t>Invest</a:t>
            </a:r>
            <a:r>
              <a:rPr lang="tr-TR" sz="2400" dirty="0" smtClean="0"/>
              <a:t> </a:t>
            </a:r>
            <a:r>
              <a:rPr lang="tr-TR" sz="2400" dirty="0" err="1" smtClean="0"/>
              <a:t>Ophthalmol</a:t>
            </a:r>
            <a:r>
              <a:rPr lang="tr-TR" sz="2400" dirty="0" smtClean="0"/>
              <a:t> </a:t>
            </a:r>
            <a:r>
              <a:rPr lang="tr-TR" sz="2400" dirty="0" err="1" smtClean="0"/>
              <a:t>Vis</a:t>
            </a:r>
            <a:r>
              <a:rPr lang="tr-TR" sz="2400" dirty="0" smtClean="0"/>
              <a:t> </a:t>
            </a:r>
            <a:r>
              <a:rPr lang="tr-TR" sz="2400" dirty="0" err="1" smtClean="0"/>
              <a:t>Sci</a:t>
            </a:r>
            <a:r>
              <a:rPr lang="tr-TR" sz="2400" dirty="0" smtClean="0"/>
              <a:t>. 47(11):4732-41.</a:t>
            </a:r>
          </a:p>
          <a:p>
            <a:r>
              <a:rPr lang="tr-TR" sz="2400" dirty="0" smtClean="0"/>
              <a:t>2-</a:t>
            </a:r>
            <a:r>
              <a:rPr lang="tr-TR" sz="2400" dirty="0" err="1" smtClean="0"/>
              <a:t>Center</a:t>
            </a:r>
            <a:r>
              <a:rPr lang="tr-TR" sz="2400" dirty="0" smtClean="0"/>
              <a:t> </a:t>
            </a:r>
            <a:r>
              <a:rPr lang="tr-TR" sz="2400" dirty="0" err="1" smtClean="0"/>
              <a:t>for</a:t>
            </a:r>
            <a:r>
              <a:rPr lang="tr-TR" sz="2400" dirty="0" smtClean="0"/>
              <a:t> </a:t>
            </a:r>
            <a:r>
              <a:rPr lang="tr-TR" sz="2400" dirty="0" err="1" smtClean="0"/>
              <a:t>Eye</a:t>
            </a:r>
            <a:r>
              <a:rPr lang="tr-TR" sz="2400" dirty="0" smtClean="0"/>
              <a:t> </a:t>
            </a:r>
            <a:r>
              <a:rPr lang="tr-TR" sz="2400" dirty="0" err="1" smtClean="0"/>
              <a:t>Research</a:t>
            </a:r>
            <a:r>
              <a:rPr lang="tr-TR" sz="2400" dirty="0" smtClean="0"/>
              <a:t> </a:t>
            </a:r>
            <a:r>
              <a:rPr lang="tr-TR" sz="2400" dirty="0" err="1" smtClean="0"/>
              <a:t>Australia</a:t>
            </a:r>
            <a:r>
              <a:rPr lang="tr-TR" sz="2400" dirty="0" smtClean="0"/>
              <a:t>. </a:t>
            </a:r>
            <a:r>
              <a:rPr lang="tr-TR" sz="2400" dirty="0" err="1" smtClean="0"/>
              <a:t>Patient</a:t>
            </a:r>
            <a:r>
              <a:rPr lang="tr-TR" sz="2400" dirty="0" smtClean="0"/>
              <a:t>-</a:t>
            </a:r>
            <a:r>
              <a:rPr lang="tr-TR" sz="2400" dirty="0" err="1" smtClean="0"/>
              <a:t>reported</a:t>
            </a:r>
            <a:r>
              <a:rPr lang="tr-TR" sz="2400" dirty="0" smtClean="0"/>
              <a:t> </a:t>
            </a:r>
            <a:r>
              <a:rPr lang="tr-TR" sz="2400" dirty="0" err="1" smtClean="0"/>
              <a:t>outcome</a:t>
            </a:r>
            <a:r>
              <a:rPr lang="tr-TR" sz="2400" dirty="0" smtClean="0"/>
              <a:t> </a:t>
            </a:r>
            <a:r>
              <a:rPr lang="tr-TR" sz="2400" dirty="0" err="1" smtClean="0"/>
              <a:t>questionnaires</a:t>
            </a:r>
            <a:r>
              <a:rPr lang="tr-TR" sz="2400" dirty="0" smtClean="0"/>
              <a:t>. </a:t>
            </a:r>
            <a:r>
              <a:rPr lang="tr-TR" sz="2400" dirty="0" err="1" smtClean="0"/>
              <a:t>Available</a:t>
            </a:r>
            <a:r>
              <a:rPr lang="tr-TR" sz="2400" dirty="0" smtClean="0"/>
              <a:t> </a:t>
            </a:r>
            <a:r>
              <a:rPr lang="tr-TR" sz="2400" dirty="0" err="1" smtClean="0"/>
              <a:t>from</a:t>
            </a:r>
            <a:r>
              <a:rPr lang="tr-TR" sz="2400" dirty="0" smtClean="0"/>
              <a:t>: </a:t>
            </a:r>
            <a:r>
              <a:rPr lang="tr-TR" sz="2400" u="sng" dirty="0" smtClean="0">
                <a:hlinkClick r:id="rId2"/>
              </a:rPr>
              <a:t>https://www.cera.org.au/pro-questionnaires/</a:t>
            </a:r>
            <a:r>
              <a:rPr lang="tr-TR" sz="2400" dirty="0" smtClean="0"/>
              <a:t>.</a:t>
            </a:r>
          </a:p>
          <a:p>
            <a:r>
              <a:rPr lang="tr-TR" sz="2400" dirty="0" smtClean="0"/>
              <a:t>3- </a:t>
            </a:r>
            <a:r>
              <a:rPr lang="tr-TR" sz="2400" dirty="0" err="1" smtClean="0"/>
              <a:t>Weih</a:t>
            </a:r>
            <a:r>
              <a:rPr lang="tr-TR" sz="2400" dirty="0" smtClean="0"/>
              <a:t> LM, </a:t>
            </a:r>
            <a:r>
              <a:rPr lang="tr-TR" sz="2400" dirty="0" err="1" smtClean="0"/>
              <a:t>Hassell</a:t>
            </a:r>
            <a:r>
              <a:rPr lang="tr-TR" sz="2400" dirty="0" smtClean="0"/>
              <a:t> JB, </a:t>
            </a:r>
            <a:r>
              <a:rPr lang="tr-TR" sz="2400" dirty="0" err="1" smtClean="0"/>
              <a:t>Keeffe</a:t>
            </a:r>
            <a:r>
              <a:rPr lang="tr-TR" sz="2400" dirty="0" smtClean="0"/>
              <a:t> J. (2002) </a:t>
            </a:r>
            <a:r>
              <a:rPr lang="tr-TR" sz="2400" dirty="0" err="1" smtClean="0"/>
              <a:t>Assessment</a:t>
            </a:r>
            <a:r>
              <a:rPr lang="tr-TR" sz="2400" dirty="0" smtClean="0"/>
              <a:t> of </a:t>
            </a:r>
            <a:r>
              <a:rPr lang="tr-TR" sz="2400" dirty="0" err="1" smtClean="0"/>
              <a:t>the</a:t>
            </a:r>
            <a:r>
              <a:rPr lang="tr-TR" sz="2400" dirty="0" smtClean="0"/>
              <a:t> </a:t>
            </a:r>
            <a:r>
              <a:rPr lang="tr-TR" sz="2400" dirty="0" err="1" smtClean="0"/>
              <a:t>impact</a:t>
            </a:r>
            <a:r>
              <a:rPr lang="tr-TR" sz="2400" dirty="0" smtClean="0"/>
              <a:t> of </a:t>
            </a:r>
            <a:r>
              <a:rPr lang="tr-TR" sz="2400" dirty="0" err="1" smtClean="0"/>
              <a:t>vision</a:t>
            </a:r>
            <a:r>
              <a:rPr lang="tr-TR" sz="2400" dirty="0" smtClean="0"/>
              <a:t> </a:t>
            </a:r>
            <a:r>
              <a:rPr lang="tr-TR" sz="2400" dirty="0" err="1" smtClean="0"/>
              <a:t>impairment</a:t>
            </a:r>
            <a:r>
              <a:rPr lang="tr-TR" sz="2400" dirty="0" smtClean="0"/>
              <a:t>. </a:t>
            </a:r>
            <a:r>
              <a:rPr lang="tr-TR" sz="2400" dirty="0" err="1" smtClean="0"/>
              <a:t>Invest</a:t>
            </a:r>
            <a:r>
              <a:rPr lang="tr-TR" sz="2400" dirty="0" smtClean="0"/>
              <a:t> </a:t>
            </a:r>
            <a:r>
              <a:rPr lang="tr-TR" sz="2400" dirty="0" err="1" smtClean="0"/>
              <a:t>Ophthalmol</a:t>
            </a:r>
            <a:r>
              <a:rPr lang="tr-TR" sz="2400" dirty="0" smtClean="0"/>
              <a:t> </a:t>
            </a:r>
            <a:r>
              <a:rPr lang="tr-TR" sz="2400" dirty="0" err="1" smtClean="0"/>
              <a:t>Vis</a:t>
            </a:r>
            <a:r>
              <a:rPr lang="tr-TR" sz="2400" dirty="0" smtClean="0"/>
              <a:t> </a:t>
            </a:r>
            <a:r>
              <a:rPr lang="tr-TR" sz="2400" dirty="0" err="1" smtClean="0"/>
              <a:t>Sci</a:t>
            </a:r>
            <a:r>
              <a:rPr lang="tr-TR" sz="2400" dirty="0" smtClean="0"/>
              <a:t>. 43(4):927-35.</a:t>
            </a:r>
            <a:endParaRPr lang="tr-TR" sz="2400" dirty="0"/>
          </a:p>
        </p:txBody>
      </p:sp>
      <p:sp>
        <p:nvSpPr>
          <p:cNvPr id="110" name="Rectángulo 109">
            <a:extLst>
              <a:ext uri="{FF2B5EF4-FFF2-40B4-BE49-F238E27FC236}">
                <a16:creationId xmlns:a16="http://schemas.microsoft.com/office/drawing/2014/main" xmlns="" id="{DF66B10B-3DF6-4F49-8B25-F2BDD33D6F31}"/>
              </a:ext>
            </a:extLst>
          </p:cNvPr>
          <p:cNvSpPr/>
          <p:nvPr/>
        </p:nvSpPr>
        <p:spPr>
          <a:xfrm>
            <a:off x="10470756" y="10109280"/>
            <a:ext cx="8542457" cy="9709068"/>
          </a:xfrm>
          <a:prstGeom prst="rect">
            <a:avLst/>
          </a:prstGeom>
        </p:spPr>
        <p:txBody>
          <a:bodyPr wrap="square">
            <a:spAutoFit/>
          </a:bodyPr>
          <a:lstStyle/>
          <a:p>
            <a:pPr>
              <a:spcBef>
                <a:spcPct val="50000"/>
              </a:spcBef>
            </a:pPr>
            <a:r>
              <a:rPr lang="en-US" sz="2400" dirty="0" smtClean="0"/>
              <a:t>The mean (±SD) age of the participants was 53.67 ± 17.22 years. There were 256 patients with one of the following conditions: 105 RP (41 %), 77 ARMD (30 %), 74 DME (29 %). Patients with lower visual acuity (VA) had lower index scores than those with higher VA (p = 0.001), which showed a </a:t>
            </a:r>
            <a:r>
              <a:rPr lang="en-US" sz="2400" dirty="0" err="1" smtClean="0"/>
              <a:t>sufﬁcient</a:t>
            </a:r>
            <a:r>
              <a:rPr lang="en-US" sz="2400" dirty="0" smtClean="0"/>
              <a:t> responsiveness. </a:t>
            </a:r>
            <a:r>
              <a:rPr lang="tr-TR" sz="2800" dirty="0" err="1" smtClean="0"/>
              <a:t>The</a:t>
            </a:r>
            <a:r>
              <a:rPr lang="tr-TR" sz="2800" dirty="0" smtClean="0"/>
              <a:t> </a:t>
            </a:r>
            <a:r>
              <a:rPr lang="tr-TR" sz="2800" dirty="0" err="1" smtClean="0"/>
              <a:t>demographic</a:t>
            </a:r>
            <a:r>
              <a:rPr lang="tr-TR" sz="2800" dirty="0" smtClean="0"/>
              <a:t> </a:t>
            </a:r>
            <a:r>
              <a:rPr lang="tr-TR" sz="2800" dirty="0" err="1" smtClean="0"/>
              <a:t>characteristics</a:t>
            </a:r>
            <a:r>
              <a:rPr lang="tr-TR" sz="2800" dirty="0" smtClean="0"/>
              <a:t> </a:t>
            </a:r>
            <a:r>
              <a:rPr lang="en-US" sz="2800" dirty="0" smtClean="0"/>
              <a:t>of the patients were given in Table </a:t>
            </a:r>
            <a:r>
              <a:rPr lang="tr-TR" sz="2800" dirty="0" smtClean="0"/>
              <a:t>1.</a:t>
            </a:r>
            <a:r>
              <a:rPr lang="en-US" sz="2800" dirty="0" smtClean="0"/>
              <a:t> The </a:t>
            </a:r>
            <a:r>
              <a:rPr lang="tr-TR" sz="2800" dirty="0" smtClean="0"/>
              <a:t>total</a:t>
            </a:r>
            <a:r>
              <a:rPr lang="en-US" sz="2800" dirty="0" smtClean="0"/>
              <a:t> </a:t>
            </a:r>
            <a:r>
              <a:rPr lang="en-US" sz="2800" dirty="0" smtClean="0"/>
              <a:t>scores of </a:t>
            </a:r>
            <a:r>
              <a:rPr lang="en-US" sz="2800" dirty="0" smtClean="0"/>
              <a:t> </a:t>
            </a:r>
            <a:r>
              <a:rPr lang="en-US" sz="2800" dirty="0" smtClean="0"/>
              <a:t>IVI items for the different vision defects groups are all listed in Table </a:t>
            </a:r>
            <a:r>
              <a:rPr lang="tr-TR" sz="2800" dirty="0" smtClean="0"/>
              <a:t>2</a:t>
            </a:r>
            <a:r>
              <a:rPr lang="en-US" sz="2800" dirty="0" smtClean="0"/>
              <a:t>. </a:t>
            </a:r>
            <a:r>
              <a:rPr lang="en-US" sz="2800" dirty="0" smtClean="0"/>
              <a:t>Lower values indicate lower visual ability and suggest that the subject is more disabled. The analysis on each subscale score among the three vision defects subgroups revealed no significant differences in the scores of either “mobility and independence”, “emotional well being” or “reading and accessing information” between groups. But the scores of all three groups were significantly lower than the controls (Table </a:t>
            </a:r>
            <a:r>
              <a:rPr lang="tr-TR" sz="2800" dirty="0" smtClean="0"/>
              <a:t>2</a:t>
            </a:r>
            <a:r>
              <a:rPr lang="en-US" sz="2800" dirty="0" smtClean="0"/>
              <a:t>) </a:t>
            </a:r>
            <a:r>
              <a:rPr lang="en-US" sz="2800" dirty="0" smtClean="0"/>
              <a:t>(p&lt;0.05)</a:t>
            </a:r>
            <a:endParaRPr lang="tr-TR" sz="2800" dirty="0" smtClean="0"/>
          </a:p>
          <a:p>
            <a:pPr>
              <a:spcBef>
                <a:spcPct val="50000"/>
              </a:spcBef>
            </a:pPr>
            <a:endParaRPr lang="en-CA" sz="2572" i="1" dirty="0">
              <a:latin typeface="Arial" panose="020B0604020202020204" pitchFamily="34" charset="0"/>
              <a:cs typeface="Arial" panose="020B0604020202020204" pitchFamily="34" charset="0"/>
            </a:endParaRPr>
          </a:p>
          <a:p>
            <a:pPr>
              <a:spcBef>
                <a:spcPct val="50000"/>
              </a:spcBef>
            </a:pPr>
            <a:endParaRPr lang="en-CA" sz="2572" i="1" dirty="0">
              <a:latin typeface="Arial" panose="020B0604020202020204" pitchFamily="34" charset="0"/>
              <a:cs typeface="Arial" panose="020B0604020202020204" pitchFamily="34" charset="0"/>
            </a:endParaRPr>
          </a:p>
          <a:p>
            <a:pPr>
              <a:spcBef>
                <a:spcPct val="50000"/>
              </a:spcBef>
            </a:pPr>
            <a:endParaRPr lang="en-CA" sz="2572" i="1" dirty="0">
              <a:latin typeface="Arial" panose="020B0604020202020204" pitchFamily="34" charset="0"/>
              <a:cs typeface="Arial" panose="020B0604020202020204" pitchFamily="34" charset="0"/>
            </a:endParaRPr>
          </a:p>
          <a:p>
            <a:pPr>
              <a:spcBef>
                <a:spcPct val="50000"/>
              </a:spcBef>
            </a:pPr>
            <a:endParaRPr lang="en-CA" sz="2572" i="1" dirty="0">
              <a:latin typeface="Arial" panose="020B0604020202020204" pitchFamily="34" charset="0"/>
              <a:cs typeface="Arial" panose="020B0604020202020204" pitchFamily="34" charset="0"/>
            </a:endParaRPr>
          </a:p>
          <a:p>
            <a:pPr>
              <a:spcBef>
                <a:spcPct val="50000"/>
              </a:spcBef>
            </a:pPr>
            <a:endParaRPr lang="en-CA" sz="2572" i="1" dirty="0">
              <a:latin typeface="Arial" panose="020B0604020202020204" pitchFamily="34" charset="0"/>
              <a:cs typeface="Arial" panose="020B0604020202020204" pitchFamily="34" charset="0"/>
            </a:endParaRPr>
          </a:p>
        </p:txBody>
      </p:sp>
      <p:sp>
        <p:nvSpPr>
          <p:cNvPr id="113" name="Text Box 40">
            <a:extLst>
              <a:ext uri="{FF2B5EF4-FFF2-40B4-BE49-F238E27FC236}">
                <a16:creationId xmlns:a16="http://schemas.microsoft.com/office/drawing/2014/main" xmlns="" id="{534CFE6B-FFA7-4AF9-A460-8E8168E31C5B}"/>
              </a:ext>
            </a:extLst>
          </p:cNvPr>
          <p:cNvSpPr txBox="1">
            <a:spLocks noChangeArrowheads="1"/>
          </p:cNvSpPr>
          <p:nvPr/>
        </p:nvSpPr>
        <p:spPr bwMode="auto">
          <a:xfrm>
            <a:off x="12001723" y="3580243"/>
            <a:ext cx="23561939" cy="2028339"/>
          </a:xfrm>
          <a:prstGeom prst="rect">
            <a:avLst/>
          </a:prstGeom>
          <a:noFill/>
          <a:ln>
            <a:noFill/>
          </a:ln>
          <a:effectLst/>
        </p:spPr>
        <p:txBody>
          <a:bodyPr lIns="368805" tIns="368805" rIns="368805" bIns="368805"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20000"/>
              </a:spcBef>
            </a:pPr>
            <a:r>
              <a:rPr lang="tr-TR" sz="2743" dirty="0" smtClean="0">
                <a:solidFill>
                  <a:schemeClr val="bg1"/>
                </a:solidFill>
                <a:latin typeface="Arial" panose="020B0604020202020204" pitchFamily="34" charset="0"/>
                <a:cs typeface="Arial" panose="020B0604020202020204" pitchFamily="34" charset="0"/>
              </a:rPr>
              <a:t>AYSE ONER (1), NESLİHAN SİNİM KAHRAMAN (1),  DUYGU  GÜLMEZ SEVİM (2)</a:t>
            </a:r>
            <a:endParaRPr lang="en-AU" sz="2743" dirty="0">
              <a:solidFill>
                <a:schemeClr val="bg1"/>
              </a:solidFill>
              <a:latin typeface="Arial" panose="020B0604020202020204" pitchFamily="34" charset="0"/>
              <a:cs typeface="Arial" panose="020B0604020202020204" pitchFamily="34" charset="0"/>
            </a:endParaRPr>
          </a:p>
          <a:p>
            <a:pPr>
              <a:spcBef>
                <a:spcPct val="20000"/>
              </a:spcBef>
            </a:pPr>
            <a:r>
              <a:rPr lang="tr-TR" sz="2743" dirty="0" smtClean="0">
                <a:solidFill>
                  <a:schemeClr val="bg1"/>
                </a:solidFill>
                <a:latin typeface="Arial" panose="020B0604020202020204" pitchFamily="34" charset="0"/>
                <a:cs typeface="Arial" panose="020B0604020202020204" pitchFamily="34" charset="0"/>
              </a:rPr>
              <a:t>1 ACIBADEM KAYSERI HOSPITAL, KAYSERI, TURKEY</a:t>
            </a:r>
            <a:endParaRPr lang="en-AU" sz="2743" dirty="0">
              <a:solidFill>
                <a:schemeClr val="bg1"/>
              </a:solidFill>
              <a:latin typeface="Arial" panose="020B0604020202020204" pitchFamily="34" charset="0"/>
              <a:cs typeface="Arial" panose="020B0604020202020204" pitchFamily="34" charset="0"/>
            </a:endParaRPr>
          </a:p>
          <a:p>
            <a:pPr>
              <a:spcBef>
                <a:spcPct val="20000"/>
              </a:spcBef>
            </a:pPr>
            <a:r>
              <a:rPr lang="en-AU" sz="2743" dirty="0" smtClean="0">
                <a:solidFill>
                  <a:schemeClr val="bg1"/>
                </a:solidFill>
                <a:latin typeface="Arial" panose="020B0604020202020204" pitchFamily="34" charset="0"/>
                <a:cs typeface="Arial" panose="020B0604020202020204" pitchFamily="34" charset="0"/>
              </a:rPr>
              <a:t>2</a:t>
            </a:r>
            <a:r>
              <a:rPr lang="tr-TR" sz="2743" dirty="0" smtClean="0">
                <a:solidFill>
                  <a:schemeClr val="bg1"/>
                </a:solidFill>
                <a:latin typeface="Arial" panose="020B0604020202020204" pitchFamily="34" charset="0"/>
                <a:cs typeface="Arial" panose="020B0604020202020204" pitchFamily="34" charset="0"/>
              </a:rPr>
              <a:t> ERCIYES UNIVERSITY MEDICAL FACULTY, KAYSERI, TURKEY</a:t>
            </a:r>
            <a:endParaRPr lang="en-AU" sz="2743" dirty="0">
              <a:solidFill>
                <a:schemeClr val="bg1"/>
              </a:solidFill>
              <a:latin typeface="Arial" panose="020B0604020202020204" pitchFamily="34" charset="0"/>
              <a:cs typeface="Arial" panose="020B0604020202020204" pitchFamily="34" charset="0"/>
            </a:endParaRPr>
          </a:p>
        </p:txBody>
      </p:sp>
      <p:sp>
        <p:nvSpPr>
          <p:cNvPr id="114" name="Text Box 2">
            <a:extLst>
              <a:ext uri="{FF2B5EF4-FFF2-40B4-BE49-F238E27FC236}">
                <a16:creationId xmlns:a16="http://schemas.microsoft.com/office/drawing/2014/main" xmlns="" id="{10841119-29E3-4016-B57C-8E8EBDECAD49}"/>
              </a:ext>
            </a:extLst>
          </p:cNvPr>
          <p:cNvSpPr txBox="1">
            <a:spLocks noChangeArrowheads="1"/>
          </p:cNvSpPr>
          <p:nvPr/>
        </p:nvSpPr>
        <p:spPr bwMode="auto">
          <a:xfrm>
            <a:off x="8686800" y="2029651"/>
            <a:ext cx="24606821" cy="161432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tx1">
                      <a:alpha val="74998"/>
                    </a:schemeClr>
                  </a:outerShdw>
                </a:effectLst>
              </a14:hiddenEffects>
            </a:ext>
          </a:extLst>
        </p:spPr>
        <p:txBody>
          <a:bodyPr lIns="546424" tIns="546424" rIns="546424" bIns="546424"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r>
              <a:rPr lang="en-US" sz="600" dirty="0" smtClean="0"/>
              <a:t>of the</a:t>
            </a:r>
            <a:endParaRPr lang="en-AU" sz="10286" spc="1714" dirty="0">
              <a:solidFill>
                <a:schemeClr val="bg1"/>
              </a:solidFill>
              <a:latin typeface="Arial Black" panose="020B0A04020102020204" pitchFamily="34" charset="0"/>
              <a:cs typeface="Arial" panose="020B0604020202020204" pitchFamily="34" charset="0"/>
            </a:endParaRPr>
          </a:p>
        </p:txBody>
      </p:sp>
      <p:sp>
        <p:nvSpPr>
          <p:cNvPr id="40" name="Rectángulo 106">
            <a:extLst>
              <a:ext uri="{FF2B5EF4-FFF2-40B4-BE49-F238E27FC236}">
                <a16:creationId xmlns:a16="http://schemas.microsoft.com/office/drawing/2014/main" xmlns="" id="{34B3319A-D408-4663-A524-3DFBEE4D80B3}"/>
              </a:ext>
            </a:extLst>
          </p:cNvPr>
          <p:cNvSpPr/>
          <p:nvPr/>
        </p:nvSpPr>
        <p:spPr>
          <a:xfrm>
            <a:off x="33076054" y="28913959"/>
            <a:ext cx="8103477" cy="2308324"/>
          </a:xfrm>
          <a:prstGeom prst="rect">
            <a:avLst/>
          </a:prstGeom>
        </p:spPr>
        <p:txBody>
          <a:bodyPr wrap="square">
            <a:spAutoFit/>
          </a:bodyPr>
          <a:lstStyle/>
          <a:p>
            <a:r>
              <a:rPr lang="en-US" sz="2400" dirty="0" smtClean="0"/>
              <a:t>Dr. </a:t>
            </a:r>
            <a:r>
              <a:rPr lang="en-US" sz="2400" dirty="0" err="1" smtClean="0"/>
              <a:t>Ayse</a:t>
            </a:r>
            <a:r>
              <a:rPr lang="en-US" sz="2400" dirty="0" smtClean="0"/>
              <a:t> </a:t>
            </a:r>
            <a:r>
              <a:rPr lang="en-US" sz="2400" dirty="0" err="1" smtClean="0"/>
              <a:t>Oner</a:t>
            </a:r>
            <a:r>
              <a:rPr lang="en-US" sz="2400" dirty="0" smtClean="0"/>
              <a:t>, </a:t>
            </a:r>
            <a:endParaRPr lang="tr-TR" sz="2400" dirty="0" smtClean="0"/>
          </a:p>
          <a:p>
            <a:r>
              <a:rPr lang="en-US" sz="2400" dirty="0" err="1" smtClean="0"/>
              <a:t>Acibadem</a:t>
            </a:r>
            <a:r>
              <a:rPr lang="en-US" sz="2400" dirty="0" smtClean="0"/>
              <a:t> Kayseri Hospital</a:t>
            </a:r>
            <a:endParaRPr lang="tr-TR" sz="2400" dirty="0" smtClean="0"/>
          </a:p>
          <a:p>
            <a:r>
              <a:rPr lang="en-US" sz="2400" dirty="0" smtClean="0"/>
              <a:t>Department of Ophthalmology</a:t>
            </a:r>
            <a:endParaRPr lang="tr-TR" sz="2400" dirty="0" smtClean="0"/>
          </a:p>
          <a:p>
            <a:r>
              <a:rPr lang="en-US" sz="2400" dirty="0" smtClean="0"/>
              <a:t>TR–38039, Kayseri, Turkey</a:t>
            </a:r>
            <a:endParaRPr lang="tr-TR" sz="2400" dirty="0" smtClean="0"/>
          </a:p>
          <a:p>
            <a:r>
              <a:rPr lang="en-US" sz="2400" b="1" dirty="0" smtClean="0"/>
              <a:t>E</a:t>
            </a:r>
            <a:r>
              <a:rPr lang="en-US" sz="2400" dirty="0" smtClean="0"/>
              <a:t>–</a:t>
            </a:r>
            <a:r>
              <a:rPr lang="en-US" sz="2400" b="1" dirty="0" smtClean="0"/>
              <a:t>mail:	</a:t>
            </a:r>
            <a:r>
              <a:rPr lang="en-US" sz="2400" u="sng" dirty="0" smtClean="0">
                <a:hlinkClick r:id="rId3"/>
              </a:rPr>
              <a:t>aoner@erciyes.edu.tr./</a:t>
            </a:r>
            <a:r>
              <a:rPr lang="en-US" sz="2400" dirty="0" smtClean="0"/>
              <a:t> </a:t>
            </a:r>
            <a:r>
              <a:rPr lang="en-US" sz="2400" u="sng" dirty="0" smtClean="0">
                <a:hlinkClick r:id="rId4"/>
              </a:rPr>
              <a:t>ayseozoner@gmail.com</a:t>
            </a:r>
            <a:endParaRPr lang="tr-TR" sz="2400" dirty="0" smtClean="0"/>
          </a:p>
          <a:p>
            <a:r>
              <a:rPr lang="en-US" sz="2400" b="1" dirty="0" smtClean="0"/>
              <a:t>Phone:	</a:t>
            </a:r>
            <a:r>
              <a:rPr lang="en-US" sz="2400" dirty="0" smtClean="0"/>
              <a:t>+90 352 2073894                   </a:t>
            </a:r>
            <a:r>
              <a:rPr lang="en-US" sz="2400" b="1" dirty="0" smtClean="0"/>
              <a:t>Fax:		</a:t>
            </a:r>
            <a:r>
              <a:rPr lang="en-US" sz="2400" dirty="0" smtClean="0"/>
              <a:t>+90 352 2073894</a:t>
            </a:r>
            <a:endParaRPr lang="tr-TR" sz="2400" dirty="0"/>
          </a:p>
        </p:txBody>
      </p:sp>
      <p:sp>
        <p:nvSpPr>
          <p:cNvPr id="41" name="Text Box 40">
            <a:extLst>
              <a:ext uri="{FF2B5EF4-FFF2-40B4-BE49-F238E27FC236}">
                <a16:creationId xmlns:a16="http://schemas.microsoft.com/office/drawing/2014/main" xmlns="" id="{534CFE6B-FFA7-4AF9-A460-8E8168E31C5B}"/>
              </a:ext>
            </a:extLst>
          </p:cNvPr>
          <p:cNvSpPr txBox="1">
            <a:spLocks noChangeArrowheads="1"/>
          </p:cNvSpPr>
          <p:nvPr/>
        </p:nvSpPr>
        <p:spPr bwMode="auto">
          <a:xfrm>
            <a:off x="8798560" y="1375523"/>
            <a:ext cx="27269439" cy="2028339"/>
          </a:xfrm>
          <a:prstGeom prst="rect">
            <a:avLst/>
          </a:prstGeom>
          <a:noFill/>
          <a:ln>
            <a:noFill/>
          </a:ln>
          <a:effectLst/>
        </p:spPr>
        <p:txBody>
          <a:bodyPr lIns="368805" tIns="368805" rIns="368805" bIns="368805"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r>
              <a:rPr lang="en-US" sz="4800" dirty="0" smtClean="0">
                <a:solidFill>
                  <a:schemeClr val="bg1"/>
                </a:solidFill>
              </a:rPr>
              <a:t>Cross-Validation of the Turkish Version of the 28-Item Impact of Vision Impairment</a:t>
            </a:r>
            <a:r>
              <a:rPr lang="tr-TR" sz="4800" dirty="0" smtClean="0">
                <a:solidFill>
                  <a:schemeClr val="bg1"/>
                </a:solidFill>
              </a:rPr>
              <a:t> </a:t>
            </a:r>
            <a:r>
              <a:rPr lang="en-US" sz="4800" dirty="0" smtClean="0">
                <a:solidFill>
                  <a:schemeClr val="bg1"/>
                </a:solidFill>
              </a:rPr>
              <a:t>Profile (IVI) test.</a:t>
            </a:r>
            <a:endParaRPr lang="tr-TR" sz="4800" dirty="0">
              <a:solidFill>
                <a:schemeClr val="bg1"/>
              </a:solidFill>
            </a:endParaRPr>
          </a:p>
        </p:txBody>
      </p:sp>
      <p:graphicFrame>
        <p:nvGraphicFramePr>
          <p:cNvPr id="42" name="41 Tablo"/>
          <p:cNvGraphicFramePr>
            <a:graphicFrameLocks noGrp="1"/>
          </p:cNvGraphicFramePr>
          <p:nvPr/>
        </p:nvGraphicFramePr>
        <p:xfrm>
          <a:off x="24720330" y="8986347"/>
          <a:ext cx="14409684" cy="3815255"/>
        </p:xfrm>
        <a:graphic>
          <a:graphicData uri="http://schemas.openxmlformats.org/drawingml/2006/table">
            <a:tbl>
              <a:tblPr/>
              <a:tblGrid>
                <a:gridCol w="2922450"/>
                <a:gridCol w="2857997"/>
                <a:gridCol w="2869047"/>
                <a:gridCol w="2859839"/>
                <a:gridCol w="2900351"/>
              </a:tblGrid>
              <a:tr h="763051">
                <a:tc>
                  <a:txBody>
                    <a:bodyPr/>
                    <a:lstStyle/>
                    <a:p>
                      <a:pPr>
                        <a:lnSpc>
                          <a:spcPct val="107000"/>
                        </a:lnSpc>
                        <a:spcAft>
                          <a:spcPts val="0"/>
                        </a:spcAft>
                      </a:pP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RP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ARMD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DME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Control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3051">
                <a:tc>
                  <a:txBody>
                    <a:bodyPr/>
                    <a:lstStyle/>
                    <a:p>
                      <a:pPr>
                        <a:lnSpc>
                          <a:spcPct val="107000"/>
                        </a:lnSpc>
                        <a:spcAft>
                          <a:spcPts val="0"/>
                        </a:spcAft>
                      </a:pPr>
                      <a:r>
                        <a:rPr lang="tr-TR" sz="2400">
                          <a:latin typeface="Calibri"/>
                          <a:ea typeface="Calibri"/>
                          <a:cs typeface="Times New Roman"/>
                        </a:rPr>
                        <a:t>Number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105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77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3051">
                <a:tc>
                  <a:txBody>
                    <a:bodyPr/>
                    <a:lstStyle/>
                    <a:p>
                      <a:pPr>
                        <a:lnSpc>
                          <a:spcPct val="107000"/>
                        </a:lnSpc>
                        <a:spcAft>
                          <a:spcPts val="0"/>
                        </a:spcAft>
                      </a:pPr>
                      <a:r>
                        <a:rPr lang="tr-TR" sz="2400">
                          <a:latin typeface="Calibri"/>
                          <a:ea typeface="Calibri"/>
                          <a:cs typeface="Times New Roman"/>
                        </a:rPr>
                        <a:t>Age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35.7 (18-49)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67.3 (58-88)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62.7  (54-78)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32.4 (28-46)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3051">
                <a:tc>
                  <a:txBody>
                    <a:bodyPr/>
                    <a:lstStyle/>
                    <a:p>
                      <a:pPr>
                        <a:lnSpc>
                          <a:spcPct val="107000"/>
                        </a:lnSpc>
                        <a:spcAft>
                          <a:spcPts val="0"/>
                        </a:spcAft>
                      </a:pPr>
                      <a:r>
                        <a:rPr lang="tr-TR" sz="2400">
                          <a:latin typeface="Calibri"/>
                          <a:ea typeface="Calibri"/>
                          <a:cs typeface="Times New Roman"/>
                        </a:rPr>
                        <a:t>Gender (F/M)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46/59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33/44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34/40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15/15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3051">
                <a:tc>
                  <a:txBody>
                    <a:bodyPr/>
                    <a:lstStyle/>
                    <a:p>
                      <a:pPr>
                        <a:lnSpc>
                          <a:spcPct val="107000"/>
                        </a:lnSpc>
                        <a:spcAft>
                          <a:spcPts val="0"/>
                        </a:spcAft>
                      </a:pPr>
                      <a:r>
                        <a:rPr lang="tr-TR" sz="2400">
                          <a:latin typeface="Calibri"/>
                          <a:ea typeface="Calibri"/>
                          <a:cs typeface="Times New Roman"/>
                        </a:rPr>
                        <a:t>Visual Acuity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0.22</a:t>
                      </a:r>
                      <a:r>
                        <a:rPr lang="tr-TR" sz="2400" dirty="0">
                          <a:latin typeface="Calibri"/>
                          <a:ea typeface="Calibri"/>
                          <a:cs typeface="Calibri"/>
                        </a:rPr>
                        <a:t>±</a:t>
                      </a:r>
                      <a:r>
                        <a:rPr lang="tr-TR" sz="2400" dirty="0">
                          <a:latin typeface="Calibri"/>
                          <a:ea typeface="Calibri"/>
                          <a:cs typeface="Times New Roman"/>
                        </a:rPr>
                        <a:t>0.17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0.18</a:t>
                      </a:r>
                      <a:r>
                        <a:rPr lang="tr-TR" sz="2400">
                          <a:latin typeface="Calibri"/>
                          <a:ea typeface="Calibri"/>
                          <a:cs typeface="Calibri"/>
                        </a:rPr>
                        <a:t>±</a:t>
                      </a:r>
                      <a:r>
                        <a:rPr lang="tr-TR" sz="2400">
                          <a:latin typeface="Calibri"/>
                          <a:ea typeface="Calibri"/>
                          <a:cs typeface="Times New Roman"/>
                        </a:rPr>
                        <a:t>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0.25</a:t>
                      </a:r>
                      <a:r>
                        <a:rPr lang="tr-TR" sz="2400">
                          <a:latin typeface="Calibri"/>
                          <a:ea typeface="Calibri"/>
                          <a:cs typeface="Calibri"/>
                        </a:rPr>
                        <a:t>±</a:t>
                      </a:r>
                      <a:r>
                        <a:rPr lang="tr-TR" sz="2400">
                          <a:latin typeface="Calibri"/>
                          <a:ea typeface="Calibri"/>
                          <a:cs typeface="Times New Roman"/>
                        </a:rPr>
                        <a:t>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0.99</a:t>
                      </a:r>
                      <a:r>
                        <a:rPr lang="tr-TR" sz="2400" dirty="0">
                          <a:latin typeface="Calibri"/>
                          <a:ea typeface="Calibri"/>
                          <a:cs typeface="Calibri"/>
                        </a:rPr>
                        <a:t>±</a:t>
                      </a:r>
                      <a:r>
                        <a:rPr lang="tr-TR" sz="2400" dirty="0">
                          <a:latin typeface="Calibri"/>
                          <a:ea typeface="Calibri"/>
                          <a:cs typeface="Times New Roman"/>
                        </a:rPr>
                        <a:t>0.02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7" name="Rectangle 3"/>
          <p:cNvSpPr>
            <a:spLocks noChangeArrowheads="1"/>
          </p:cNvSpPr>
          <p:nvPr/>
        </p:nvSpPr>
        <p:spPr bwMode="auto">
          <a:xfrm>
            <a:off x="0" y="0"/>
            <a:ext cx="43200638"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Table 2: The demographic characteristics of participants.</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4" name="Rectángulo 109">
            <a:extLst>
              <a:ext uri="{FF2B5EF4-FFF2-40B4-BE49-F238E27FC236}">
                <a16:creationId xmlns:a16="http://schemas.microsoft.com/office/drawing/2014/main" xmlns="" id="{DF66B10B-3DF6-4F49-8B25-F2BDD33D6F31}"/>
              </a:ext>
            </a:extLst>
          </p:cNvPr>
          <p:cNvSpPr/>
          <p:nvPr/>
        </p:nvSpPr>
        <p:spPr>
          <a:xfrm>
            <a:off x="25568866" y="13067942"/>
            <a:ext cx="13592677" cy="1710725"/>
          </a:xfrm>
          <a:prstGeom prst="rect">
            <a:avLst/>
          </a:prstGeom>
        </p:spPr>
        <p:txBody>
          <a:bodyPr wrap="square">
            <a:spAutoFit/>
          </a:bodyPr>
          <a:lstStyle/>
          <a:p>
            <a:pPr>
              <a:spcBef>
                <a:spcPct val="50000"/>
              </a:spcBef>
            </a:pPr>
            <a:r>
              <a:rPr lang="tr-TR" sz="2800" dirty="0" err="1" smtClean="0"/>
              <a:t>Table</a:t>
            </a:r>
            <a:r>
              <a:rPr lang="tr-TR" sz="2800" dirty="0" smtClean="0"/>
              <a:t> 1: </a:t>
            </a:r>
            <a:r>
              <a:rPr lang="tr-TR" sz="2800" dirty="0" err="1" smtClean="0"/>
              <a:t>The</a:t>
            </a:r>
            <a:r>
              <a:rPr lang="tr-TR" sz="2800" dirty="0" smtClean="0"/>
              <a:t> </a:t>
            </a:r>
            <a:r>
              <a:rPr lang="tr-TR" sz="2800" dirty="0" err="1" smtClean="0"/>
              <a:t>demographic</a:t>
            </a:r>
            <a:r>
              <a:rPr lang="tr-TR" sz="2800" dirty="0" smtClean="0"/>
              <a:t> </a:t>
            </a:r>
            <a:r>
              <a:rPr lang="tr-TR" sz="2800" dirty="0" err="1" smtClean="0"/>
              <a:t>characteristics</a:t>
            </a:r>
            <a:r>
              <a:rPr lang="tr-TR" sz="2800" dirty="0" smtClean="0"/>
              <a:t> of </a:t>
            </a:r>
            <a:r>
              <a:rPr lang="tr-TR" sz="2800" dirty="0" err="1" smtClean="0"/>
              <a:t>participants</a:t>
            </a:r>
            <a:r>
              <a:rPr lang="tr-TR" sz="2800" dirty="0" smtClean="0"/>
              <a:t>.</a:t>
            </a:r>
          </a:p>
          <a:p>
            <a:pPr>
              <a:spcBef>
                <a:spcPct val="50000"/>
              </a:spcBef>
            </a:pPr>
            <a:endParaRPr lang="en-CA" sz="2572" i="1" dirty="0" smtClean="0">
              <a:latin typeface="Arial" panose="020B0604020202020204" pitchFamily="34" charset="0"/>
              <a:cs typeface="Arial" panose="020B0604020202020204" pitchFamily="34" charset="0"/>
            </a:endParaRPr>
          </a:p>
          <a:p>
            <a:pPr>
              <a:spcBef>
                <a:spcPct val="50000"/>
              </a:spcBef>
            </a:pPr>
            <a:endParaRPr lang="en-CA" sz="2572" i="1" dirty="0" smtClean="0">
              <a:latin typeface="Arial" panose="020B0604020202020204" pitchFamily="34" charset="0"/>
              <a:cs typeface="Arial" panose="020B0604020202020204" pitchFamily="34" charset="0"/>
            </a:endParaRPr>
          </a:p>
        </p:txBody>
      </p:sp>
      <p:graphicFrame>
        <p:nvGraphicFramePr>
          <p:cNvPr id="45" name="44 Tablo"/>
          <p:cNvGraphicFramePr>
            <a:graphicFrameLocks noGrp="1"/>
          </p:cNvGraphicFramePr>
          <p:nvPr/>
        </p:nvGraphicFramePr>
        <p:xfrm>
          <a:off x="24846454" y="14578645"/>
          <a:ext cx="14283560" cy="3867010"/>
        </p:xfrm>
        <a:graphic>
          <a:graphicData uri="http://schemas.openxmlformats.org/drawingml/2006/table">
            <a:tbl>
              <a:tblPr/>
              <a:tblGrid>
                <a:gridCol w="2578976"/>
                <a:gridCol w="2300625"/>
                <a:gridCol w="2389820"/>
                <a:gridCol w="2354450"/>
                <a:gridCol w="2417502"/>
                <a:gridCol w="2242187"/>
              </a:tblGrid>
              <a:tr h="522631">
                <a:tc>
                  <a:txBody>
                    <a:bodyPr/>
                    <a:lstStyle/>
                    <a:p>
                      <a:pPr>
                        <a:lnSpc>
                          <a:spcPct val="107000"/>
                        </a:lnSpc>
                        <a:spcAft>
                          <a:spcPts val="0"/>
                        </a:spcAft>
                      </a:pP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RP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ARMD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DME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Control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i="1">
                          <a:latin typeface="Calibri"/>
                          <a:ea typeface="Calibri"/>
                          <a:cs typeface="Times New Roman"/>
                        </a:rPr>
                        <a:t>p</a:t>
                      </a:r>
                      <a:r>
                        <a:rPr lang="tr-TR" sz="2400">
                          <a:latin typeface="Calibri"/>
                          <a:ea typeface="Calibri"/>
                          <a:cs typeface="Times New Roman"/>
                        </a:rPr>
                        <a:t> value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9471">
                <a:tc>
                  <a:txBody>
                    <a:bodyPr/>
                    <a:lstStyle/>
                    <a:p>
                      <a:pPr>
                        <a:lnSpc>
                          <a:spcPct val="107000"/>
                        </a:lnSpc>
                        <a:spcAft>
                          <a:spcPts val="0"/>
                        </a:spcAft>
                      </a:pPr>
                      <a:r>
                        <a:rPr lang="tr-TR" sz="2400">
                          <a:latin typeface="Calibri"/>
                          <a:ea typeface="Calibri"/>
                          <a:cs typeface="Times New Roman"/>
                        </a:rPr>
                        <a:t>Reading and accessing information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13.65</a:t>
                      </a:r>
                      <a:r>
                        <a:rPr lang="tr-TR" sz="2400" dirty="0">
                          <a:latin typeface="Calibri"/>
                          <a:ea typeface="Calibri"/>
                          <a:cs typeface="Calibri"/>
                        </a:rPr>
                        <a:t>±</a:t>
                      </a:r>
                      <a:r>
                        <a:rPr lang="tr-TR" sz="2400" dirty="0">
                          <a:latin typeface="Calibri"/>
                          <a:ea typeface="Calibri"/>
                          <a:cs typeface="Times New Roman"/>
                        </a:rPr>
                        <a:t>7.63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14.4</a:t>
                      </a:r>
                      <a:r>
                        <a:rPr lang="tr-TR" sz="2400" dirty="0">
                          <a:latin typeface="Calibri"/>
                          <a:ea typeface="Calibri"/>
                          <a:cs typeface="Calibri"/>
                        </a:rPr>
                        <a:t>±</a:t>
                      </a:r>
                      <a:r>
                        <a:rPr lang="tr-TR" sz="2400" dirty="0">
                          <a:latin typeface="Calibri"/>
                          <a:ea typeface="Calibri"/>
                          <a:cs typeface="Times New Roman"/>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19.4</a:t>
                      </a:r>
                      <a:r>
                        <a:rPr lang="tr-TR" sz="2400" dirty="0">
                          <a:latin typeface="Calibri"/>
                          <a:ea typeface="Calibri"/>
                          <a:cs typeface="Calibri"/>
                        </a:rPr>
                        <a:t>±</a:t>
                      </a:r>
                      <a:r>
                        <a:rPr lang="tr-TR" sz="2400" dirty="0">
                          <a:latin typeface="Calibri"/>
                          <a:ea typeface="Calibri"/>
                          <a:cs typeface="Times New Roman"/>
                        </a:rPr>
                        <a:t>9.4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&lt;0.05*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5261">
                <a:tc>
                  <a:txBody>
                    <a:bodyPr/>
                    <a:lstStyle/>
                    <a:p>
                      <a:pPr>
                        <a:lnSpc>
                          <a:spcPct val="107000"/>
                        </a:lnSpc>
                        <a:spcAft>
                          <a:spcPts val="0"/>
                        </a:spcAft>
                      </a:pPr>
                      <a:r>
                        <a:rPr lang="tr-TR" sz="2400">
                          <a:latin typeface="Calibri"/>
                          <a:ea typeface="Calibri"/>
                          <a:cs typeface="Times New Roman"/>
                        </a:rPr>
                        <a:t>Mobility and independence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8.23</a:t>
                      </a:r>
                      <a:r>
                        <a:rPr lang="tr-TR" sz="2400">
                          <a:latin typeface="Calibri"/>
                          <a:ea typeface="Calibri"/>
                          <a:cs typeface="Calibri"/>
                        </a:rPr>
                        <a:t>±</a:t>
                      </a:r>
                      <a:r>
                        <a:rPr lang="tr-TR" sz="2400">
                          <a:latin typeface="Calibri"/>
                          <a:ea typeface="Calibri"/>
                          <a:cs typeface="Times New Roman"/>
                        </a:rPr>
                        <a:t>4.16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10.1</a:t>
                      </a:r>
                      <a:r>
                        <a:rPr lang="tr-TR" sz="2400">
                          <a:latin typeface="Calibri"/>
                          <a:ea typeface="Calibri"/>
                          <a:cs typeface="Calibri"/>
                        </a:rPr>
                        <a:t>±</a:t>
                      </a:r>
                      <a:r>
                        <a:rPr lang="tr-TR" sz="2400">
                          <a:latin typeface="Calibri"/>
                          <a:ea typeface="Calibri"/>
                          <a:cs typeface="Times New Roman"/>
                        </a:rPr>
                        <a:t>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13.31</a:t>
                      </a:r>
                      <a:r>
                        <a:rPr lang="tr-TR" sz="2400" dirty="0">
                          <a:latin typeface="Calibri"/>
                          <a:ea typeface="Calibri"/>
                          <a:cs typeface="Calibri"/>
                        </a:rPr>
                        <a:t>±</a:t>
                      </a:r>
                      <a:r>
                        <a:rPr lang="tr-TR" sz="2400" dirty="0">
                          <a:latin typeface="Calibri"/>
                          <a:ea typeface="Calibri"/>
                          <a:cs typeface="Times New Roman"/>
                        </a:rPr>
                        <a:t>5.57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18.0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&lt;0.05*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9647">
                <a:tc>
                  <a:txBody>
                    <a:bodyPr/>
                    <a:lstStyle/>
                    <a:p>
                      <a:pPr>
                        <a:lnSpc>
                          <a:spcPct val="107000"/>
                        </a:lnSpc>
                        <a:spcAft>
                          <a:spcPts val="0"/>
                        </a:spcAft>
                      </a:pPr>
                      <a:r>
                        <a:rPr lang="tr-TR" sz="2400">
                          <a:latin typeface="Calibri"/>
                          <a:ea typeface="Calibri"/>
                          <a:cs typeface="Times New Roman"/>
                        </a:rPr>
                        <a:t>Emotional well-being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16.14</a:t>
                      </a:r>
                      <a:r>
                        <a:rPr lang="tr-TR" sz="2400">
                          <a:latin typeface="Calibri"/>
                          <a:ea typeface="Calibri"/>
                          <a:cs typeface="Calibri"/>
                        </a:rPr>
                        <a:t>±</a:t>
                      </a:r>
                      <a:r>
                        <a:rPr lang="tr-TR" sz="2400">
                          <a:latin typeface="Calibri"/>
                          <a:ea typeface="Calibri"/>
                          <a:cs typeface="Times New Roman"/>
                        </a:rPr>
                        <a:t>9.27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19.53</a:t>
                      </a:r>
                      <a:r>
                        <a:rPr lang="tr-TR" sz="2400">
                          <a:latin typeface="Calibri"/>
                          <a:ea typeface="Calibri"/>
                          <a:cs typeface="Calibri"/>
                        </a:rPr>
                        <a:t>±</a:t>
                      </a:r>
                      <a:r>
                        <a:rPr lang="tr-TR" sz="2400">
                          <a:latin typeface="Calibri"/>
                          <a:ea typeface="Calibri"/>
                          <a:cs typeface="Times New Roman"/>
                        </a:rPr>
                        <a:t>9.56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a:latin typeface="Calibri"/>
                          <a:ea typeface="Calibri"/>
                          <a:cs typeface="Times New Roman"/>
                        </a:rPr>
                        <a:t>22.36</a:t>
                      </a:r>
                      <a:r>
                        <a:rPr lang="tr-TR" sz="2400">
                          <a:latin typeface="Calibri"/>
                          <a:ea typeface="Calibri"/>
                          <a:cs typeface="Calibri"/>
                        </a:rPr>
                        <a:t>±</a:t>
                      </a:r>
                      <a:r>
                        <a:rPr lang="tr-TR" sz="2400">
                          <a:latin typeface="Calibri"/>
                          <a:ea typeface="Calibri"/>
                          <a:cs typeface="Times New Roman"/>
                        </a:rPr>
                        <a:t>9.37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36.0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2400" dirty="0">
                          <a:latin typeface="Calibri"/>
                          <a:ea typeface="Calibri"/>
                          <a:cs typeface="Times New Roman"/>
                        </a:rPr>
                        <a:t>&lt;0.05*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6" name="Rectángulo 109">
            <a:extLst>
              <a:ext uri="{FF2B5EF4-FFF2-40B4-BE49-F238E27FC236}">
                <a16:creationId xmlns:a16="http://schemas.microsoft.com/office/drawing/2014/main" xmlns="" id="{DF66B10B-3DF6-4F49-8B25-F2BDD33D6F31}"/>
              </a:ext>
            </a:extLst>
          </p:cNvPr>
          <p:cNvSpPr/>
          <p:nvPr/>
        </p:nvSpPr>
        <p:spPr>
          <a:xfrm>
            <a:off x="25279831" y="18990523"/>
            <a:ext cx="13592677" cy="2357056"/>
          </a:xfrm>
          <a:prstGeom prst="rect">
            <a:avLst/>
          </a:prstGeom>
        </p:spPr>
        <p:txBody>
          <a:bodyPr wrap="square">
            <a:spAutoFit/>
          </a:bodyPr>
          <a:lstStyle/>
          <a:p>
            <a:pPr>
              <a:spcBef>
                <a:spcPct val="50000"/>
              </a:spcBef>
            </a:pPr>
            <a:r>
              <a:rPr lang="tr-TR" sz="2800" dirty="0" err="1" smtClean="0"/>
              <a:t>Table</a:t>
            </a:r>
            <a:r>
              <a:rPr lang="tr-TR" sz="2800" dirty="0" smtClean="0"/>
              <a:t> 2: </a:t>
            </a:r>
            <a:r>
              <a:rPr lang="tr-TR" sz="2800" dirty="0" err="1" smtClean="0"/>
              <a:t>Subscale</a:t>
            </a:r>
            <a:r>
              <a:rPr lang="tr-TR" sz="2800" dirty="0" smtClean="0"/>
              <a:t> </a:t>
            </a:r>
            <a:r>
              <a:rPr lang="tr-TR" sz="2800" dirty="0" err="1" smtClean="0"/>
              <a:t>scores</a:t>
            </a:r>
            <a:r>
              <a:rPr lang="tr-TR" sz="2800" dirty="0" smtClean="0"/>
              <a:t> </a:t>
            </a:r>
            <a:r>
              <a:rPr lang="tr-TR" sz="2800" dirty="0" err="1" smtClean="0"/>
              <a:t>for</a:t>
            </a:r>
            <a:r>
              <a:rPr lang="tr-TR" sz="2800" dirty="0" smtClean="0"/>
              <a:t> </a:t>
            </a:r>
            <a:r>
              <a:rPr lang="tr-TR" sz="2800" dirty="0" err="1" smtClean="0"/>
              <a:t>the</a:t>
            </a:r>
            <a:r>
              <a:rPr lang="tr-TR" sz="2800" dirty="0" smtClean="0"/>
              <a:t> normal </a:t>
            </a:r>
            <a:r>
              <a:rPr lang="tr-TR" sz="2800" dirty="0" err="1" smtClean="0"/>
              <a:t>controls</a:t>
            </a:r>
            <a:r>
              <a:rPr lang="tr-TR" sz="2800" dirty="0" smtClean="0"/>
              <a:t> </a:t>
            </a:r>
            <a:r>
              <a:rPr lang="tr-TR" sz="2800" dirty="0" err="1" smtClean="0"/>
              <a:t>and</a:t>
            </a:r>
            <a:r>
              <a:rPr lang="tr-TR" sz="2800" dirty="0" smtClean="0"/>
              <a:t> </a:t>
            </a:r>
            <a:r>
              <a:rPr lang="tr-TR" sz="2800" dirty="0" err="1" smtClean="0"/>
              <a:t>three</a:t>
            </a:r>
            <a:r>
              <a:rPr lang="tr-TR" sz="2800" dirty="0" smtClean="0"/>
              <a:t> </a:t>
            </a:r>
            <a:r>
              <a:rPr lang="tr-TR" sz="2800" dirty="0" err="1" smtClean="0"/>
              <a:t>patient</a:t>
            </a:r>
            <a:r>
              <a:rPr lang="tr-TR" sz="2800" dirty="0" smtClean="0"/>
              <a:t> </a:t>
            </a:r>
            <a:r>
              <a:rPr lang="tr-TR" sz="2800" dirty="0" err="1" smtClean="0"/>
              <a:t>groups</a:t>
            </a:r>
            <a:r>
              <a:rPr lang="tr-TR" sz="2800" dirty="0" smtClean="0"/>
              <a:t>.</a:t>
            </a:r>
          </a:p>
          <a:p>
            <a:pPr>
              <a:spcBef>
                <a:spcPct val="50000"/>
              </a:spcBef>
            </a:pPr>
            <a:r>
              <a:rPr lang="tr-TR" sz="2800" dirty="0" smtClean="0"/>
              <a:t>.</a:t>
            </a:r>
          </a:p>
          <a:p>
            <a:pPr>
              <a:spcBef>
                <a:spcPct val="50000"/>
              </a:spcBef>
            </a:pPr>
            <a:endParaRPr lang="en-CA" sz="2572" i="1" dirty="0" smtClean="0">
              <a:latin typeface="Arial" panose="020B0604020202020204" pitchFamily="34" charset="0"/>
              <a:cs typeface="Arial" panose="020B0604020202020204" pitchFamily="34" charset="0"/>
            </a:endParaRPr>
          </a:p>
          <a:p>
            <a:pPr>
              <a:spcBef>
                <a:spcPct val="50000"/>
              </a:spcBef>
            </a:pPr>
            <a:endParaRPr lang="en-CA" sz="2572" i="1" dirty="0" smtClean="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5" cstate="print"/>
          <a:srcRect/>
          <a:stretch>
            <a:fillRect/>
          </a:stretch>
        </p:blipFill>
        <p:spPr bwMode="auto">
          <a:xfrm>
            <a:off x="35094042" y="914400"/>
            <a:ext cx="6330404" cy="6330404"/>
          </a:xfrm>
          <a:prstGeom prst="rect">
            <a:avLst/>
          </a:prstGeom>
          <a:noFill/>
          <a:ln w="9525">
            <a:noFill/>
            <a:miter lim="800000"/>
            <a:headEnd/>
            <a:tailEnd/>
          </a:ln>
        </p:spPr>
      </p:pic>
    </p:spTree>
    <p:extLst>
      <p:ext uri="{BB962C8B-B14F-4D97-AF65-F5344CB8AC3E}">
        <p14:creationId xmlns:p14="http://schemas.microsoft.com/office/powerpoint/2010/main" xmlns="" val="1440258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2026</TotalTime>
  <Words>853</Words>
  <Application>Microsoft Office PowerPoint</Application>
  <PresentationFormat>Özel</PresentationFormat>
  <Paragraphs>83</Paragraphs>
  <Slides>1</Slides>
  <Notes>0</Notes>
  <HiddenSlides>0</HiddenSlides>
  <MMClips>0</MMClips>
  <ScaleCrop>false</ScaleCrop>
  <HeadingPairs>
    <vt:vector size="4" baseType="variant">
      <vt:variant>
        <vt:lpstr>Tema</vt:lpstr>
      </vt:variant>
      <vt:variant>
        <vt:i4>1</vt:i4>
      </vt:variant>
      <vt:variant>
        <vt:lpstr>Slayt Başlıkları</vt:lpstr>
      </vt:variant>
      <vt:variant>
        <vt:i4>1</vt:i4>
      </vt:variant>
    </vt:vector>
  </HeadingPairs>
  <TitlesOfParts>
    <vt:vector size="2" baseType="lpstr">
      <vt:lpstr>Office Theme</vt:lpstr>
      <vt:lpstr>Slayt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Ortiz</dc:creator>
  <cp:lastModifiedBy>Asus</cp:lastModifiedBy>
  <cp:revision>79</cp:revision>
  <dcterms:created xsi:type="dcterms:W3CDTF">2016-12-01T17:42:49Z</dcterms:created>
  <dcterms:modified xsi:type="dcterms:W3CDTF">2020-05-25T12:27:31Z</dcterms:modified>
</cp:coreProperties>
</file>