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61" r:id="rId9"/>
    <p:sldId id="753" r:id="rId10"/>
    <p:sldId id="751" r:id="rId11"/>
    <p:sldId id="263" r:id="rId12"/>
    <p:sldId id="272" r:id="rId13"/>
    <p:sldId id="264" r:id="rId14"/>
    <p:sldId id="266" r:id="rId15"/>
    <p:sldId id="270" r:id="rId16"/>
    <p:sldId id="267" r:id="rId17"/>
    <p:sldId id="754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50" autoAdjust="0"/>
  </p:normalViewPr>
  <p:slideViewPr>
    <p:cSldViewPr snapToGrid="0">
      <p:cViewPr varScale="1">
        <p:scale>
          <a:sx n="77" d="100"/>
          <a:sy n="77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5:5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24575,'23'22'0,"2"0"0,1-2 0,0 0 0,52 28 0,-23-11 0,-42-27 0,1-1 0,17 10 0,9 3 0,-1 2 0,62 49 0,-85-59 0,-2 2 0,1 0 0,-2 0 0,0 2 0,-1-1 0,-1 2 0,-1-1 0,9 22 0,-3-9 0,2 1 0,23 29 0,-5-6 0,-30-48 0,-1-1 0,1 1 0,1-1 0,-1 1 0,1-2 0,0 1 0,0-1 0,1 0 0,0-1 0,8 4 0,40 27 0,8 6-1365,-50-33-5461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2T18:45:58.1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294 1,'0'1,"1"1,-1-1,1 0,0 0,-1 1,1-1,0 0,0 0,-1 0,1 0,0 0,0 0,0 0,1 0,-1 0,2 0,26 18,-15-10,8 8,-1 2,-1 0,24 31,-9-10,16 25,-39-48,1 0,0-1,25 23,-10-18,0-1,42 22,9 7,-73-44,-8-2,-19-5,-29-9,-31-13,0-3,-119-61,12-12,163 86,0-2,1-1,1-1,1-1,1 0,-30-36,33 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2T18:46:01.5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6:41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24575,'5'1'0,"0"0"0,0 0 0,0 1 0,0 0 0,7 3 0,6 4 0,-2-5 0,-1 2 0,0 0 0,0 1 0,-1 1 0,0 0 0,0 0 0,0 2 0,-2 0 0,1 0 0,-1 1 0,13 15 0,36 43 0,86 75 0,-20-40 0,60 54 0,-168-142 0,1 0 0,1-1 0,42 23 0,-29-19 0,-15-9 0,0-1 0,1-1 0,26 8 0,-30-12 0,-1 1 0,1 0 0,-1 2 0,-1-1 0,1 2 0,-1 0 0,13 10 0,-18-8 0,-1 0 0,0 0 0,-1 0 0,0 1 0,-1 0 0,0 0 0,7 20 0,1 1 0,-3-11 0,1 2 0,15 40 0,-25-58 0,-1 1 0,1 0 0,-1-1 0,0 1 0,0 0 0,0 0 0,-1-1 0,0 1 0,0 0 0,-1 0 0,0 0 0,0-1 0,-2 8 0,3-12 0,-1 1 0,0-1 0,1 1 0,-1-1 0,0 0 0,0 1 0,0-1 0,0 0 0,0 0 0,0 0 0,0 0 0,0 0 0,-1 0 0,1 0 0,0 0 0,-1 0 0,1 0 0,-1-1 0,1 1 0,-1-1 0,1 1 0,-1-1 0,1 0 0,-1 1 0,1-1 0,-1 0 0,1 0 0,-1 0 0,0 0 0,1 0 0,-1 0 0,1-1 0,-1 1 0,1 0 0,-1-1 0,1 0 0,-4-1 0,-6-2 0,-1-2 0,1 0 0,-20-13 0,16 9 0,-160-118 0,117 82 0,19 18 0,-45-24 0,74 46 0,-4-2 0,1-2 0,1 1 0,-1-2 0,2 1 0,-1-2 0,-14-19 0,-51-83 0,55 78 0,-42-54 0,56 82 0,-1 0 0,0 1 0,0-1 0,-1 2 0,-11-8 0,10 8 0,0-1 0,1 0 0,0-1 0,-12-11 0,15 12 0,-1 1 0,0 0 0,-1 0 0,0 0 0,1 1 0,-1 1 0,-1-1 0,-9-2 0,6 2 0,1 0 0,0-1 0,-22-14 0,20 9-1365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6:53.8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24575,'16'2'0,"0"0"0,0 1 0,-1 0 0,1 1 0,19 8 0,17 5 0,-24-10 0,-1 2 0,0 1 0,-1 1 0,36 20 0,-43-21 0,0-1 0,24 8 0,-25-11 0,0 2 0,29 15 0,-41-19 0,-1 0 0,1 0 0,-1 1 0,0-1 0,0 1 0,0 0 0,-1 1 0,1-1 0,-1 1 0,-1 0 0,5 9 0,-1-4 0,0 1 0,0-1 0,13 14 0,-11-13 0,0-1 0,13 23 0,2 16 0,0-1 0,49 74 0,-64-110 0,1 0 0,1 0 0,0-1 0,1 0 0,0-1 0,0 0 0,2-1 0,-1-1 0,28 15 0,-2-9 0,15 8 0,-37-15 0,1-1 0,0 0 0,1-2 0,-1 0 0,24 4 0,9 2 0,-35-7 0,-1 2 0,-1 0 0,1 1 0,-1 0 0,0 1 0,19 14 0,-24-17 0,-1-1 0,1 0 0,0-1 0,0 1 0,1-2 0,-1 0 0,16 2 0,-13-2 0,0 1 0,0-1 0,0 2 0,14 6 0,-18-7 0,-1 0 0,0 1 0,0 0 0,0 0 0,0 1 0,-1 0 0,0 0 0,0 1 0,0-1 0,-1 1 0,1 1 0,-2-1 0,1 1 0,-1 0 0,0 0 0,0 0 0,3 9 0,-2-6 0,-1 1 0,-1-1 0,0 1 0,0-1 0,-1 1 0,1 17 0,-3-28 0,0 1 0,0-1 0,0 1 0,0-1 0,0 1 0,0-1 0,0 1 0,0 0 0,0-1 0,0 1 0,-1-1 0,1 1 0,0-1 0,0 1 0,-1-1 0,1 1 0,0-1 0,-1 1 0,1-1 0,0 1 0,-1-1 0,1 0 0,0 1 0,-1-1 0,1 0 0,-1 1 0,1-1 0,-1 0 0,1 1 0,-1-1 0,0 0 0,-21-3 0,-19-18 0,40 20 0,-48-31 0,23 14 0,-1 1 0,-1 1 0,0 1 0,-54-20 0,59 27 0,1-2 0,0 0 0,0-2 0,1 0 0,1-1 0,-36-31 0,41 31 0,1 0 0,0-1 0,2-1 0,-1 0 0,2-1 0,0 0 0,0 0 0,2-1 0,-10-25 0,6 9 0,2-1 0,1 0 0,2 0 0,-5-46 0,9 59 0,3 16 0,0 0 0,0-1 0,0 1 0,1-1 0,-1 1 0,2-10 0,-1 14 0,0 0 0,1 0 0,-1 1 0,0-1 0,0 0 0,1 0 0,-1 1 0,1-1 0,-1 0 0,1 1 0,-1-1 0,1 0 0,-1 1 0,1-1 0,-1 1 0,1-1 0,0 1 0,-1-1 0,1 1 0,1-1 0,-1 0 0,1 1 0,0 0 0,0-1 0,-1 1 0,1 0 0,0 0 0,0 0 0,-1 0 0,1 0 0,0 1 0,0-1 0,3 1 0,4 2 0,0 0 0,-1 0 0,1 1 0,-1 0 0,0 1 0,0 0 0,14 10 0,-1 4 0,23 26 0,-28-27 0,2-1 0,25 20 0,-30-25 0,1 0 0,-2 1 0,20 24 0,9 10 0,-12-15-69,-19-20-116,-1-1 0,2-1 0,-1 0-1,1 0 1,1-1 0,17 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7:02.5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24575,'86'99'0,"-53"-62"0,-21-23 0,0-1 0,20 19 0,26 19 0,-41-35 0,-1-1 0,2-1 0,0 0 0,0-1 0,34 17 0,-32-21 0,-1 0 0,-1 2 0,34 24 0,-42-28 0,0-1 0,22 10 0,14 10 0,-34-19 0,1 1 0,22 8 0,-21-11 0,-1 2 0,23 13 0,-3 3 0,37 35 0,-59-48 0,-1 1 0,0 0 0,-1 1 0,0 0 0,-1 0 0,12 24 0,-8-11 0,-2-2 0,0-1 0,2 0 0,0 0 0,2-2 0,22 28 0,-9-19 0,-16-16 0,1 0 0,0-1 0,0 0 0,1-1 0,22 13 0,-24-16 0,-1 0 0,0 1 0,0 0 0,0 0 0,-1 1 0,11 16 0,-12-15 0,1 0 0,0 0 0,1-1 0,0 0 0,22 15 0,-24-20-195,0 0 0,0 0 0,0-1 0,1 0 0,0-1 0,12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7:30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24575,'0'2'0,"0"1"0,1 0 0,0 0 0,-1 0 0,1 0 0,0-1 0,1 1 0,-1 0 0,0-1 0,1 1 0,-1-1 0,1 1 0,3 2 0,33 33 0,-10-11 0,40 65 0,-4-4 0,24 38 0,-70-96 0,2 0 0,1-2 0,1 0 0,1-1 0,31 26 0,-18-23 0,2-2 0,46 26 0,-53-34 0,-1 1 0,43 39 0,-56-42 0,-1 0 0,0 1 0,19 32 0,-17-20 0,-2 0 0,0 2 0,19 62 0,-25-56 0,-10-38 0,0 0 0,1 0 0,-1 0 0,0 0 0,1 1 0,-1-1 0,0 0 0,0 0 0,0 0 0,0 0 0,0 0 0,0 0 0,0 0 0,-1 0 0,1 1 0,0-1 0,-1 0 0,1 0 0,0 0 0,-1 0 0,0 0 0,1 0 0,-1 0 0,1 0 0,-1-1 0,0 1 0,0 0 0,1 0 0,-1 0 0,0-1 0,-1 2 0,0-3 0,-1 0 0,1 0 0,0 0 0,0 0 0,0-1 0,0 1 0,1-1 0,-1 1 0,0-1 0,0 1 0,1-1 0,-1 0 0,1 0 0,0 0 0,-1 0 0,1 0 0,-1-4 0,-7-7 0,-14-13 0,7 8 0,-24-35 0,35 47 0,0-1 0,0 1 0,-1 0 0,0 0 0,-1 1 0,1-1 0,-1 1 0,-8-4 0,-30-26 0,11 7 0,28 24 0,-1-1 0,1 0 0,0-1 0,0 1 0,1-1 0,-10-13 0,5 3 0,-1 0 0,-1 0 0,0 1 0,-1 1 0,-1 0 0,0 1 0,-1 0 0,-25-15 0,30 20 0,0-1 0,0 1 0,1-1 0,0-1 0,0 0 0,-6-11 0,-18-18 0,10 16 0,-2 1 0,0 1 0,-32-19 0,25 18 0,-48-44 0,36 35 0,36 26 0,1 0 0,0 0 0,0 0 0,0-1 0,-9-10 0,16 16 0,0 0 0,0 0 0,0 0 0,-1-1 0,1 1 0,0 0 0,0 0 0,0 0 0,0 0 0,0-1 0,0 1 0,0 0 0,0 0 0,0 0 0,0 0 0,0-1 0,0 1 0,0 0 0,0 0 0,0 0 0,0-1 0,0 1 0,0 0 0,0 0 0,0 0 0,0-1 0,0 1 0,0 0 0,0 0 0,0 0 0,0 0 0,1-1 0,-1 1 0,0 0 0,0 0 0,0 0 0,0 0 0,0 0 0,1 0 0,-1-1 0,0 1 0,0 0 0,0 0 0,1 0 0,12-4 0,17 2 0,-30 2 0,12 1 0,-1 0 0,0 0 0,0 1 0,0 0 0,0 1 0,0 0 0,11 6 0,70 37 0,-71-34 0,-8-3 0,-1 0 0,0 0 0,-1 1 0,0 0 0,-1 1 0,0 0 0,0 1 0,11 19 0,-6-10 0,30 32 0,-29-34 0,0 0 0,15 24 0,22 26 0,9-13 0,-20-19 0,-6-7 0,-23-19 0,0 0 0,21 25 0,-22-24 0,1 0 0,0-1 0,1 0 0,25 15 0,-25-17 0,4 2 0,1-1 0,1-1 0,-1 0 0,29 7 0,-47-16 0,1 0 0,-1 0 0,1 1 0,0-1 0,-1 1 0,1 0 0,-1-1 0,1 1 0,-1 0 0,1 0 0,-1 0 0,0 0 0,1 0 0,-1 0 0,0 0 0,0 0 0,0 0 0,0 1 0,0-1 0,0 0 0,0 1 0,0-1 0,1 4 0,-2-4 0,0 1 0,-1 0 0,1-1 0,0 1 0,-1 0 0,1-1 0,-1 1 0,0-1 0,1 1 0,-1-1 0,0 1 0,0-1 0,0 1 0,0-1 0,0 0 0,0 0 0,0 1 0,-3 1 0,-4 3 0,0 0 0,-1 0 0,1 0 0,-1-1 0,0-1 0,-17 7 0,21-9 0,0-1 0,0 0 0,0 1 0,0-2 0,-1 1 0,1-1 0,0 1 0,0-1 0,-1-1 0,1 1 0,0-1 0,0 0 0,-1 0 0,1 0 0,0-1 0,0 0 0,0 0 0,1 0 0,-1-1 0,0 1 0,1-1 0,0 0 0,0 0 0,-1-1 0,2 1 0,-1-1 0,0 0 0,1 0 0,0 0 0,-3-6 0,-33-40 0,23 31 0,2 0 0,0-1 0,-16-32 0,6 0 0,-18-38 0,-81-130 0,107 199 0,-1 1 0,-1 0 0,-22-18 0,-20-21 0,23 22-1365,21 22-5461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7:53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928 816 24575,'-9'0'0,"-1"-1"0,1 0 0,0-1 0,0 0 0,0 0 0,0-1 0,0 0 0,-13-7 0,-5-5 0,-31-23 0,25 16 0,19 11 0,1 0 0,0-1 0,0 0 0,1-1 0,1 0 0,0-1 0,-17-28 0,-48-89 0,67 121 0,0-1 0,-1 1 0,0 1 0,-12-10 0,16 14 0,-64-35 0,-37-35 0,-15-10 0,81 53 0,28 24 0,0-1 0,1 0 0,1-1 0,0 0 0,0-1 0,1 0 0,0-1 0,-11-17 0,21 28 0,-1 0 0,0-1 0,1 1 0,-1 0 0,1 0 0,-1 0 0,1 0 0,-1-1 0,1 1 0,0 0 0,0-1 0,0 1 0,0 0 0,0 0 0,0-1 0,0 1 0,0 0 0,0 0 0,0-1 0,1 1 0,-1 0 0,0 0 0,1-1 0,0 1 0,-1 0 0,1 0 0,-1 0 0,1 0 0,0 0 0,0 0 0,0 0 0,0 0 0,0 0 0,-1 0 0,2 0 0,-1 1 0,0-1 0,0 0 0,0 1 0,0-1 0,0 1 0,0-1 0,1 1 0,-1 0 0,0-1 0,0 1 0,1 0 0,1 0 0,9-2 0,0 0 0,0 1 0,0 0 0,13 2 0,-17-1 0,2 0 0,0 0 0,-1 1 0,1 0 0,0 1 0,-1 0 0,0 0 0,1 1 0,-1 0 0,0 1 0,-1 0 0,1 0 0,0 1 0,-1 0 0,8 7 0,21 16 0,57 35 0,-56-40 0,61 50 0,-82-59 0,1-1 0,0-2 0,39 20 0,12 7 0,-56-29 0,-1 1 0,0 1 0,0 0 0,18 23 0,-20-21 0,1-1 0,0 0 0,1-1 0,23 16 0,-24-18 0,0-1 0,-1 2 0,15 15 0,12 11 0,-27-27 0,0 0 0,-1 1 0,14 19 0,-21-26 0,0 0 0,1 0 0,-1 0 0,-1 1 0,1-1 0,0 1 0,-1 0 0,0-1 0,1 1 0,-1 0 0,-1 0 0,1-1 0,-1 1 0,1 0 0,-1 0 0,0 0 0,-1 5 0,0-8 0,1 0 0,-1 1 0,0-1 0,0 0 0,1 0 0,-1 1 0,0-1 0,0 0 0,0 0 0,0 0 0,0 0 0,-1 0 0,1 0 0,0 0 0,0-1 0,-1 1 0,1 0 0,0-1 0,-1 1 0,1-1 0,-1 1 0,1-1 0,-1 0 0,1 1 0,-1-1 0,1 0 0,-1 0 0,1 0 0,-1 0 0,1 0 0,-1-1 0,1 1 0,-1 0 0,-1-1 0,-9-2 0,1 0 0,-1-1 0,-13-6 0,17 7 0,-78-40 0,63 30 0,-1 1 0,-45-15 0,57 23 0,0 0 0,1-1 0,-1 0 0,1-1 0,-18-12 0,29 18 0,0 0 0,1 0 0,-1 0 0,0 0 0,0 0 0,1 0 0,-1 0 0,0 0 0,1 0 0,-1 0 0,0 0 0,0 0 0,1 0 0,-1-1 0,0 1 0,0 0 0,1 0 0,-1 0 0,0 0 0,0-1 0,0 1 0,1 0 0,-1 0 0,0-1 0,0 1 0,0 0 0,0 0 0,1-1 0,-1 1 0,0 0 0,0 0 0,0-1 0,0 1 0,0 0 0,0 0 0,0-1 0,0 1 0,0 0 0,0-1 0,0 1 0,0 0 0,0-1 0,0 1 0,0 0 0,0 0 0,0-1 0,0 1 0,-1 0 0,1 0 0,0-1 0,0 1 0,0 0 0,0 0 0,0-1 0,-1 1 0,1 0 0,0 0 0,0 0 0,-1-1 0,1 1 0,0 0 0,-1 0 0,27 1 0,-19 0 0,0 1 0,0 1 0,-1-1 0,1 1 0,0 0 0,-1 1 0,0-1 0,0 1 0,0 1 0,0-1 0,-1 1 0,0 0 0,0 0 0,0 0 0,0 1 0,-1 0 0,0 0 0,6 12 0,-4-8 0,0-1 0,0 1 0,1-1 0,0-1 0,0 1 0,1-1 0,1-1 0,-1 1 0,1-1 0,0-1 0,1 0 0,-1 0 0,1-1 0,16 7 0,23 10-70,20 8 247,-62-28-324,-1 0 0,0-1-1,0 0 1,1 0 0,-1 0 0,0-1 0,1 0-1,-1 0 1,10-2 0,13-5-6679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8:48:4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699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4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763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738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735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990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5552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3217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35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946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601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17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35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98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729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502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591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329D4F8-A30A-4865-8465-D07B9BA4A04E}" type="datetimeFigureOut">
              <a:rPr lang="tr-TR" smtClean="0"/>
              <a:t>17.10.2021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25DBFD9-BE6E-453C-9ACE-2C7BDF1B63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072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P%20PAV&#304;L&#304;ON\Desktop\AKT&#304;F%20&#220;YE%20TOPLANTISI\k&#214;K%20H&#220;CRE%20&#304;MPLANTASYONU%20EN%20SON%20V&#304;DEO.mp4" TargetMode="External"/><Relationship Id="rId1" Type="http://schemas.microsoft.com/office/2007/relationships/media" Target="file:///C:\Users\HP%20PAV&#304;L&#304;ON\Desktop\AKT&#304;F%20&#220;YE%20TOPLANTISI\k&#214;K%20H&#220;CRE%20&#304;MPLANTASYONU%20EN%20SON%20V&#304;DEO.mp4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.png"/><Relationship Id="rId18" Type="http://schemas.openxmlformats.org/officeDocument/2006/relationships/customXml" Target="../ink/ink8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4.xml"/><Relationship Id="rId19" Type="http://schemas.openxmlformats.org/officeDocument/2006/relationships/image" Target="../media/image11.png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customXml" Target="../ink/ink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0.png"/><Relationship Id="rId7" Type="http://schemas.openxmlformats.org/officeDocument/2006/relationships/image" Target="../media/image19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3B77B4-B7EF-48FB-87A7-8E9B8172F2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Stargardt Makula </a:t>
            </a:r>
            <a:r>
              <a:rPr lang="tr-TR" dirty="0" err="1"/>
              <a:t>Distrofili</a:t>
            </a:r>
            <a:br>
              <a:rPr lang="tr-TR" dirty="0"/>
            </a:br>
            <a:r>
              <a:rPr lang="tr-TR" dirty="0"/>
              <a:t>Pediatrik bir olguda MKH uygulaması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F89C073-0233-4033-ABE9-E043AB0DD7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PROF Dr </a:t>
            </a:r>
            <a:r>
              <a:rPr lang="tr-TR" dirty="0" err="1"/>
              <a:t>ayşe</a:t>
            </a:r>
            <a:r>
              <a:rPr lang="tr-TR" dirty="0"/>
              <a:t> öner, </a:t>
            </a:r>
            <a:r>
              <a:rPr lang="tr-TR" dirty="0" err="1"/>
              <a:t>febo</a:t>
            </a:r>
            <a:r>
              <a:rPr lang="tr-TR" dirty="0"/>
              <a:t>, </a:t>
            </a:r>
            <a:r>
              <a:rPr lang="tr-TR" dirty="0" err="1"/>
              <a:t>phd</a:t>
            </a:r>
            <a:endParaRPr lang="tr-TR" dirty="0"/>
          </a:p>
          <a:p>
            <a:r>
              <a:rPr lang="tr-TR" dirty="0"/>
              <a:t>Acıbadem sağlık grubu</a:t>
            </a:r>
          </a:p>
          <a:p>
            <a:r>
              <a:rPr lang="tr-TR" dirty="0"/>
              <a:t>Atakent/kayseri hastaneleri</a:t>
            </a:r>
          </a:p>
        </p:txBody>
      </p:sp>
    </p:spTree>
    <p:extLst>
      <p:ext uri="{BB962C8B-B14F-4D97-AF65-F5344CB8AC3E}">
        <p14:creationId xmlns:p14="http://schemas.microsoft.com/office/powerpoint/2010/main" val="2747497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kÖK HÜCRE İMPLANTASYONU EN SON Vİ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6896" y="1272210"/>
            <a:ext cx="11320669" cy="957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02FF12-01FE-481B-AFAD-81BB9FA1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FE05C7-AACC-41AD-8B7C-AF6232DBC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İlk kontrol 1 ay sonra  (Nisan 2020)</a:t>
            </a:r>
          </a:p>
          <a:p>
            <a:r>
              <a:rPr lang="tr-TR" dirty="0"/>
              <a:t>GK: 0.15/0.7 </a:t>
            </a:r>
          </a:p>
          <a:p>
            <a:r>
              <a:rPr lang="tr-TR" dirty="0"/>
              <a:t>Takiplerde solda görme bozuluyor.</a:t>
            </a:r>
          </a:p>
          <a:p>
            <a:endParaRPr lang="tr-TR" dirty="0"/>
          </a:p>
          <a:p>
            <a:r>
              <a:rPr lang="tr-TR" dirty="0"/>
              <a:t>Temmuz 2020 GK: 0.2/ 0.2</a:t>
            </a:r>
          </a:p>
          <a:p>
            <a:r>
              <a:rPr lang="tr-TR" dirty="0"/>
              <a:t>Temmuz 2020 sol göze suprakoroidal MKH yapıldı.</a:t>
            </a:r>
          </a:p>
        </p:txBody>
      </p:sp>
    </p:spTree>
    <p:extLst>
      <p:ext uri="{BB962C8B-B14F-4D97-AF65-F5344CB8AC3E}">
        <p14:creationId xmlns:p14="http://schemas.microsoft.com/office/powerpoint/2010/main" val="329451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4558F4-2804-45E6-BEA9-8B639DA5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7E0A5E3-719E-4E28-B0D1-05C3F7CE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116452"/>
            <a:ext cx="3816627" cy="1977887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A419968-86E2-4B0D-B724-F4D0907E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36" y="2007704"/>
            <a:ext cx="4211208" cy="208663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81D71CC-EA07-4688-8AD3-9DFCF03F8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444" y="4542184"/>
            <a:ext cx="4102418" cy="185861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023A07A-081E-4E4C-AB7D-D46A7D2B8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139" y="4530158"/>
            <a:ext cx="3816627" cy="17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34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F15B41-48A3-4922-8382-15A8EFD84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04AC54-1CA8-4893-A6FD-E5237E727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AĞUSTOS 2020: GK: 0.2/0.3</a:t>
            </a:r>
          </a:p>
          <a:p>
            <a:r>
              <a:rPr lang="tr-TR" dirty="0"/>
              <a:t>EKİM 2020: GK: 0.2/0.4</a:t>
            </a:r>
          </a:p>
          <a:p>
            <a:r>
              <a:rPr lang="tr-TR" dirty="0"/>
              <a:t>3 AYDA BİR TAKİPLERİ DEVAM EDİYOR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SON MUAYENE EYLÜL 2021/SAĞ GÖZ POSTOP 18.AY</a:t>
            </a:r>
          </a:p>
          <a:p>
            <a:pPr marL="0" indent="0">
              <a:buNone/>
            </a:pPr>
            <a:r>
              <a:rPr lang="tr-TR" dirty="0"/>
              <a:t>								 SOL  GÖZ POSTOP 14.AY</a:t>
            </a:r>
          </a:p>
          <a:p>
            <a:r>
              <a:rPr lang="tr-TR" dirty="0"/>
              <a:t>GK: 0.3/0.4 BİNOKULER 0.5 (PREOP GK: 0.05/0.2)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857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22F267-5938-4F44-A7F9-0F75A9F6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D42EEF5-8696-4507-94A1-9BF6A9002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085" y="676854"/>
            <a:ext cx="5599645" cy="5504292"/>
          </a:xfrm>
        </p:spPr>
      </p:pic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id="{1EFB30C0-5584-4E01-84C8-3F2C8D781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1" y="676854"/>
            <a:ext cx="5034726" cy="5504292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E481C11-D749-426F-94F2-532229FA46E4}"/>
              </a:ext>
            </a:extLst>
          </p:cNvPr>
          <p:cNvSpPr txBox="1"/>
          <p:nvPr/>
        </p:nvSpPr>
        <p:spPr>
          <a:xfrm flipH="1">
            <a:off x="2468408" y="6488668"/>
            <a:ext cx="782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GK: 0.05  (11.2019)          SAĞ GÖZ                GK: 0.20 (08.2021)</a:t>
            </a:r>
          </a:p>
        </p:txBody>
      </p:sp>
    </p:spTree>
    <p:extLst>
      <p:ext uri="{BB962C8B-B14F-4D97-AF65-F5344CB8AC3E}">
        <p14:creationId xmlns:p14="http://schemas.microsoft.com/office/powerpoint/2010/main" val="561564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8D302F-0745-43A0-A42C-E1D74BEA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69B5170-89F1-4F86-9E2A-72EEA3E71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287" y="456295"/>
            <a:ext cx="3324075" cy="328885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19239BC-5FC2-474D-B525-538802AE3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690" y="2314737"/>
            <a:ext cx="3873876" cy="392886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D8217AF-CE27-4C43-BD8A-829E493C0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835" y="1464012"/>
            <a:ext cx="3682330" cy="3672192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165CBA96-D4CF-40CF-8878-2789FB25CE4C}"/>
              </a:ext>
            </a:extLst>
          </p:cNvPr>
          <p:cNvSpPr txBox="1"/>
          <p:nvPr/>
        </p:nvSpPr>
        <p:spPr>
          <a:xfrm>
            <a:off x="9156775" y="641941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GK: 0.4 (08.2021)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1271F5E-BE7D-44DD-A178-CF8521DC6769}"/>
              </a:ext>
            </a:extLst>
          </p:cNvPr>
          <p:cNvSpPr txBox="1"/>
          <p:nvPr/>
        </p:nvSpPr>
        <p:spPr>
          <a:xfrm>
            <a:off x="4980366" y="539398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GK: 0.2(06.2020)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9531944-0C7C-47C8-A040-2CDD4720060E}"/>
              </a:ext>
            </a:extLst>
          </p:cNvPr>
          <p:cNvSpPr txBox="1"/>
          <p:nvPr/>
        </p:nvSpPr>
        <p:spPr>
          <a:xfrm>
            <a:off x="1167124" y="42469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GK: 0.7 (03.2020)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93D264D-D181-4B08-B414-F02AC89FD3F6}"/>
              </a:ext>
            </a:extLst>
          </p:cNvPr>
          <p:cNvSpPr txBox="1"/>
          <p:nvPr/>
        </p:nvSpPr>
        <p:spPr>
          <a:xfrm flipH="1">
            <a:off x="5348557" y="6243600"/>
            <a:ext cx="200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SOL GÖZ</a:t>
            </a:r>
          </a:p>
        </p:txBody>
      </p:sp>
    </p:spTree>
    <p:extLst>
      <p:ext uri="{BB962C8B-B14F-4D97-AF65-F5344CB8AC3E}">
        <p14:creationId xmlns:p14="http://schemas.microsoft.com/office/powerpoint/2010/main" val="315582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6970D8-E64D-4838-BA45-83F42B0FD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OCT VE GA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0CADB57-D217-4E1B-837F-042EB1D90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114" y="1680632"/>
            <a:ext cx="5129886" cy="2013288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EF937B0-14B4-4478-BDE2-8DA59852B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12" y="1531668"/>
            <a:ext cx="5139879" cy="201328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A89ABBF-9BDC-4579-AF68-28C12508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71" y="3894247"/>
            <a:ext cx="2773019" cy="141343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10E3397-5BF0-4B73-91E1-B8AD770BD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774" y="3828347"/>
            <a:ext cx="3306417" cy="149798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9FF83CB-12BA-4047-809A-20F82424C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221" y="5251240"/>
            <a:ext cx="3197779" cy="1553778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67AFDD27-28D2-45F1-B774-6ED909EA2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167" y="5260812"/>
            <a:ext cx="3306417" cy="155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EC18D0D-7016-43F8-9080-28AF8A9E9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1249" y="3429000"/>
            <a:ext cx="5652658" cy="2763078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14C6022-C206-4C13-9DAA-7657C83C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8" y="560112"/>
            <a:ext cx="5853826" cy="24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7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16E296-2561-4A7A-AEA8-70ECB630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911" y="973668"/>
            <a:ext cx="8681456" cy="706964"/>
          </a:xfrm>
        </p:spPr>
        <p:txBody>
          <a:bodyPr/>
          <a:lstStyle/>
          <a:p>
            <a:r>
              <a:rPr lang="tr-TR" dirty="0"/>
              <a:t>SONUÇ: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5DD711-427E-483D-8BE8-07C3B62E6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57" y="2969442"/>
            <a:ext cx="8681456" cy="3050357"/>
          </a:xfrm>
        </p:spPr>
        <p:txBody>
          <a:bodyPr/>
          <a:lstStyle/>
          <a:p>
            <a:r>
              <a:rPr lang="tr-TR" dirty="0"/>
              <a:t>SMD: ERGENLİK DÖNEMİNDE HIZLI GÖRME KAYBI YAPABİLİR.</a:t>
            </a:r>
          </a:p>
          <a:p>
            <a:endParaRPr lang="tr-TR" dirty="0"/>
          </a:p>
          <a:p>
            <a:r>
              <a:rPr lang="tr-TR" dirty="0"/>
              <a:t>PEDİATRİK OLGULARDA MKH UYGULAMASINA ERİŞKİNLERDEN DAHA İYİ </a:t>
            </a:r>
          </a:p>
          <a:p>
            <a:pPr marL="0" indent="0">
              <a:buNone/>
            </a:pPr>
            <a:r>
              <a:rPr lang="tr-TR" dirty="0"/>
              <a:t>      YANIT ALINABİLİR.</a:t>
            </a:r>
          </a:p>
        </p:txBody>
      </p:sp>
    </p:spTree>
    <p:extLst>
      <p:ext uri="{BB962C8B-B14F-4D97-AF65-F5344CB8AC3E}">
        <p14:creationId xmlns:p14="http://schemas.microsoft.com/office/powerpoint/2010/main" val="243033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CBC62D-FDDF-4129-AD38-11C8CBF3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6D6933-426F-4EB2-9AA7-A20B803B9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A.İ.G, 11 yaş kız çocuğu</a:t>
            </a:r>
          </a:p>
          <a:p>
            <a:r>
              <a:rPr lang="tr-TR" dirty="0"/>
              <a:t>Rutin kontrolde sağ gözünün az gördüğü saptanmış</a:t>
            </a:r>
          </a:p>
          <a:p>
            <a:r>
              <a:rPr lang="tr-TR" dirty="0"/>
              <a:t>Testler sonucu </a:t>
            </a:r>
            <a:r>
              <a:rPr lang="tr-TR" dirty="0" err="1"/>
              <a:t>Stargardt’ın</a:t>
            </a:r>
            <a:r>
              <a:rPr lang="tr-TR" dirty="0"/>
              <a:t> Makula Distrofisi (SMD) tanısı konmuş.</a:t>
            </a:r>
          </a:p>
          <a:p>
            <a:r>
              <a:rPr lang="tr-TR" dirty="0"/>
              <a:t>ABCA4 gen mutasyonu (+)</a:t>
            </a:r>
          </a:p>
          <a:p>
            <a:r>
              <a:rPr lang="tr-TR" dirty="0"/>
              <a:t>Ebeveynler sağlık sektöründe </a:t>
            </a:r>
          </a:p>
          <a:p>
            <a:r>
              <a:rPr lang="tr-TR" dirty="0"/>
              <a:t>Tüm tedavi seçeneklerini araştırıp kök hücre uygulaması için başvurdular.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831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B247C9-4AAD-45DD-B079-AD2732E7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İlk Muayene (04.11.2019)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4D400B-0001-4554-AEDF-C0B716A95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GK: 0.05/0.8  </a:t>
            </a:r>
            <a:r>
              <a:rPr lang="tr-TR" dirty="0" err="1"/>
              <a:t>Snellen</a:t>
            </a:r>
            <a:r>
              <a:rPr lang="tr-TR" dirty="0"/>
              <a:t>  </a:t>
            </a:r>
          </a:p>
          <a:p>
            <a:r>
              <a:rPr lang="tr-TR" dirty="0" err="1"/>
              <a:t>Sikloplejili</a:t>
            </a:r>
            <a:r>
              <a:rPr lang="tr-TR" dirty="0"/>
              <a:t> </a:t>
            </a:r>
            <a:r>
              <a:rPr lang="tr-TR" dirty="0" err="1"/>
              <a:t>Otoref</a:t>
            </a:r>
            <a:r>
              <a:rPr lang="tr-TR" dirty="0"/>
              <a:t>: -0.25/-0.50</a:t>
            </a:r>
          </a:p>
          <a:p>
            <a:r>
              <a:rPr lang="tr-TR" dirty="0"/>
              <a:t>Ön </a:t>
            </a:r>
            <a:r>
              <a:rPr lang="tr-TR" dirty="0" err="1"/>
              <a:t>segment</a:t>
            </a:r>
            <a:r>
              <a:rPr lang="tr-TR" dirty="0"/>
              <a:t> normal</a:t>
            </a:r>
          </a:p>
          <a:p>
            <a:r>
              <a:rPr lang="tr-TR" dirty="0"/>
              <a:t>Fundus: Her iki makulada pigment değişiklikleri ve ince </a:t>
            </a:r>
            <a:r>
              <a:rPr lang="tr-TR" dirty="0" err="1"/>
              <a:t>flekler</a:t>
            </a:r>
            <a:r>
              <a:rPr lang="tr-TR" dirty="0"/>
              <a:t> (Sağ belirgin)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727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FC1D606-1CA9-4E04-AA02-BDB4EBE63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534" y="1166355"/>
            <a:ext cx="4847323" cy="4794201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9C7F02D-5997-4764-8310-8A5FD5A9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277" y="1166355"/>
            <a:ext cx="4847323" cy="48338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DF03698D-37AB-478C-A899-B343E4D4D2F6}"/>
                  </a:ext>
                </a:extLst>
              </p14:cNvPr>
              <p14:cNvContentPartPr/>
              <p14:nvPr/>
            </p14:nvContentPartPr>
            <p14:xfrm>
              <a:off x="4826153" y="1555052"/>
              <a:ext cx="332640" cy="29880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DF03698D-37AB-478C-A899-B343E4D4D2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17513" y="1546412"/>
                <a:ext cx="35028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3C290587-9D6F-4279-9A24-E69BCE4BBC6E}"/>
                  </a:ext>
                </a:extLst>
              </p14:cNvPr>
              <p14:cNvContentPartPr/>
              <p14:nvPr/>
            </p14:nvContentPartPr>
            <p14:xfrm>
              <a:off x="4880873" y="1611572"/>
              <a:ext cx="299880" cy="17532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3C290587-9D6F-4279-9A24-E69BCE4BBC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27233" y="1503932"/>
                <a:ext cx="40752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514E12D5-1879-451E-A542-B2BEE7385CF8}"/>
                  </a:ext>
                </a:extLst>
              </p14:cNvPr>
              <p14:cNvContentPartPr/>
              <p14:nvPr/>
            </p14:nvContentPartPr>
            <p14:xfrm>
              <a:off x="1536473" y="998852"/>
              <a:ext cx="360" cy="36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514E12D5-1879-451E-A542-B2BEE7385C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2473" y="89121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75953850-8938-4C18-8C3A-FDAF79C32576}"/>
                  </a:ext>
                </a:extLst>
              </p14:cNvPr>
              <p14:cNvContentPartPr/>
              <p14:nvPr/>
            </p14:nvContentPartPr>
            <p14:xfrm>
              <a:off x="4788353" y="1470092"/>
              <a:ext cx="462960" cy="42264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75953850-8938-4C18-8C3A-FDAF79C3257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2353" y="1434452"/>
                <a:ext cx="5346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0CBBFDD5-825F-4CB0-A1C9-480ABF511921}"/>
                  </a:ext>
                </a:extLst>
              </p14:cNvPr>
              <p14:cNvContentPartPr/>
              <p14:nvPr/>
            </p14:nvContentPartPr>
            <p14:xfrm>
              <a:off x="9954353" y="1394852"/>
              <a:ext cx="574920" cy="40716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0CBBFDD5-825F-4CB0-A1C9-480ABF5119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18713" y="1358852"/>
                <a:ext cx="64656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0116FA6D-BC9E-456A-A002-04B724E3CC41}"/>
                  </a:ext>
                </a:extLst>
              </p14:cNvPr>
              <p14:cNvContentPartPr/>
              <p14:nvPr/>
            </p14:nvContentPartPr>
            <p14:xfrm>
              <a:off x="10067753" y="1489172"/>
              <a:ext cx="482400" cy="43272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0116FA6D-BC9E-456A-A002-04B724E3CC4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31753" y="1453532"/>
                <a:ext cx="55404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12E2FACA-EC46-46C6-8919-917833E180DC}"/>
                  </a:ext>
                </a:extLst>
              </p14:cNvPr>
              <p14:cNvContentPartPr/>
              <p14:nvPr/>
            </p14:nvContentPartPr>
            <p14:xfrm>
              <a:off x="4835513" y="1479452"/>
              <a:ext cx="371880" cy="42804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12E2FACA-EC46-46C6-8919-917833E180D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26873" y="1470812"/>
                <a:ext cx="389520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2123728D-7D81-44BE-A7F0-9D01BFF5C06C}"/>
                  </a:ext>
                </a:extLst>
              </p14:cNvPr>
              <p14:cNvContentPartPr/>
              <p14:nvPr/>
            </p14:nvContentPartPr>
            <p14:xfrm>
              <a:off x="10082513" y="1544252"/>
              <a:ext cx="405000" cy="298080"/>
            </p14:xfrm>
          </p:contentPart>
        </mc:Choice>
        <mc:Fallback xmlns=""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2123728D-7D81-44BE-A7F0-9D01BFF5C06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73873" y="1535252"/>
                <a:ext cx="422640" cy="31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623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EE2561-31F5-4FF6-A269-0C532E77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OCT VE GA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4B8518B-0009-4DF4-9E31-42835628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87" y="3972729"/>
            <a:ext cx="4883873" cy="23187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3580263-8D83-4470-A77D-50A9C1CA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09" y="1952671"/>
            <a:ext cx="4912951" cy="165268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43CE5D69-99C4-464E-B9E4-8DEA43234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24" y="1903992"/>
            <a:ext cx="4604389" cy="170136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E2249D8-8AE2-46C6-960C-16038F592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524" y="3972729"/>
            <a:ext cx="4513652" cy="23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C0492D-A9A1-4B55-AA3A-6F587C36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Flaş ERG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0AAFDEF8-49A9-4DAB-B485-1DEDE782F45F}"/>
                  </a:ext>
                </a:extLst>
              </p14:cNvPr>
              <p14:cNvContentPartPr/>
              <p14:nvPr/>
            </p14:nvContentPartPr>
            <p14:xfrm>
              <a:off x="1573553" y="1328972"/>
              <a:ext cx="360" cy="36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0AAFDEF8-49A9-4DAB-B485-1DEDE782F4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4913" y="131997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Resim 7">
            <a:extLst>
              <a:ext uri="{FF2B5EF4-FFF2-40B4-BE49-F238E27FC236}">
                <a16:creationId xmlns:a16="http://schemas.microsoft.com/office/drawing/2014/main" id="{45AE26CA-C61F-4D18-9EA5-F17FA390A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61379"/>
            <a:ext cx="3642134" cy="156762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74A2C56-3B85-48F9-BEE5-14449C61B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553" y="1822314"/>
            <a:ext cx="3280528" cy="156762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656A549-BB02-44E3-9845-708F4ADA5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553" y="3510370"/>
            <a:ext cx="3280529" cy="1898222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0BBB3A3D-78DE-4143-8A05-BA35E19EC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531618"/>
            <a:ext cx="3642134" cy="1898222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04A9674A-A950-4E99-91CC-8A1518A90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552" y="5529027"/>
            <a:ext cx="3280529" cy="1647024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B9B18314-D59F-4A08-A667-7A6BC84F00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5625548"/>
            <a:ext cx="3642135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3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B8EFD1-1062-4BD9-B3AA-08921F42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dirty="0" err="1"/>
              <a:t>Mf</a:t>
            </a:r>
            <a:r>
              <a:rPr lang="tr-TR" dirty="0"/>
              <a:t> ERG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F176391-E997-4DAE-957D-B833E72A6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535" y="2792563"/>
            <a:ext cx="3795584" cy="3782155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54356B7-4D89-40E7-ABD6-AD738E89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756" y="2720509"/>
            <a:ext cx="3968312" cy="392626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8646D15-C864-480B-B9A8-A0E5B1AB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19" y="706963"/>
            <a:ext cx="2998637" cy="315315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66C5854-3C86-4B78-9C7D-DF646ADCF28D}"/>
              </a:ext>
            </a:extLst>
          </p:cNvPr>
          <p:cNvSpPr txBox="1"/>
          <p:nvPr/>
        </p:nvSpPr>
        <p:spPr>
          <a:xfrm>
            <a:off x="1961570" y="2216379"/>
            <a:ext cx="75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SAĞ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E9F9420-FC96-4CA2-8561-C93C2B1AA999}"/>
              </a:ext>
            </a:extLst>
          </p:cNvPr>
          <p:cNvSpPr txBox="1"/>
          <p:nvPr/>
        </p:nvSpPr>
        <p:spPr>
          <a:xfrm>
            <a:off x="9221533" y="2216379"/>
            <a:ext cx="75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SOL</a:t>
            </a:r>
          </a:p>
        </p:txBody>
      </p:sp>
    </p:spTree>
    <p:extLst>
      <p:ext uri="{BB962C8B-B14F-4D97-AF65-F5344CB8AC3E}">
        <p14:creationId xmlns:p14="http://schemas.microsoft.com/office/powerpoint/2010/main" val="127583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CD4976-038E-4C67-B473-DB2A9009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31086B-FECA-4786-8440-350F5BEFD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12927"/>
            <a:ext cx="9365359" cy="3416300"/>
          </a:xfrm>
        </p:spPr>
        <p:txBody>
          <a:bodyPr>
            <a:normAutofit lnSpcReduction="10000"/>
          </a:bodyPr>
          <a:lstStyle/>
          <a:p>
            <a:r>
              <a:rPr lang="tr-TR" dirty="0"/>
              <a:t>Etik onay (Pediatrik olgular için alınmış idi. 2019-ERÜ)</a:t>
            </a:r>
          </a:p>
          <a:p>
            <a:r>
              <a:rPr lang="tr-TR" dirty="0"/>
              <a:t>Sağlık Bakanlığı Organ Doku ve Kök Hücre Nakli Kurulu’ndan hasta adına</a:t>
            </a:r>
          </a:p>
          <a:p>
            <a:pPr marL="0" indent="0">
              <a:buNone/>
            </a:pPr>
            <a:r>
              <a:rPr lang="tr-TR" dirty="0"/>
              <a:t>     ‘Klinik deneme tedavisi’ kapsamında onay alındı.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	04.03.2020 Sağ göze suprakoroidal MKH uygulaması (İlk başvurudan 4 ay sonra)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err="1"/>
              <a:t>Pre</a:t>
            </a:r>
            <a:r>
              <a:rPr lang="tr-TR" dirty="0"/>
              <a:t> op GK: 0.05/0.7</a:t>
            </a:r>
          </a:p>
          <a:p>
            <a:pPr marL="0" indent="0">
              <a:buNone/>
            </a:pPr>
            <a:r>
              <a:rPr lang="tr-TR" dirty="0"/>
              <a:t>	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285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1831" y="2140744"/>
            <a:ext cx="595630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 Toplantı Odası">
  <a:themeElements>
    <a:clrScheme name="İyon Toplantı Odası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278</TotalTime>
  <Words>309</Words>
  <Application>Microsoft Office PowerPoint</Application>
  <PresentationFormat>Geniş ekran</PresentationFormat>
  <Paragraphs>55</Paragraphs>
  <Slides>18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İyon Toplantı Odası</vt:lpstr>
      <vt:lpstr>Stargardt Makula Distrofili Pediatrik bir olguda MKH uygulaması</vt:lpstr>
      <vt:lpstr>PowerPoint Sunusu</vt:lpstr>
      <vt:lpstr>İlk Muayene (04.11.2019)</vt:lpstr>
      <vt:lpstr>PowerPoint Sunusu</vt:lpstr>
      <vt:lpstr>OCT VE GA</vt:lpstr>
      <vt:lpstr>Flaş ERG</vt:lpstr>
      <vt:lpstr> Mf ERG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OCT VE GA</vt:lpstr>
      <vt:lpstr>PowerPoint Sunusu</vt:lpstr>
      <vt:lpstr>SONUÇ: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Stargardt Makula Distrofili Pediatrik bir olguda MKH uygulaması</dc:title>
  <dc:creator>Ayşe Öner</dc:creator>
  <cp:lastModifiedBy>Ayşe Öner</cp:lastModifiedBy>
  <cp:revision>7</cp:revision>
  <dcterms:created xsi:type="dcterms:W3CDTF">2021-10-11T18:41:47Z</dcterms:created>
  <dcterms:modified xsi:type="dcterms:W3CDTF">2021-10-17T06:40:54Z</dcterms:modified>
</cp:coreProperties>
</file>