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</p:sldMasterIdLst>
  <p:notesMasterIdLst>
    <p:notesMasterId r:id="rId28"/>
  </p:notesMasterIdLst>
  <p:sldIdLst>
    <p:sldId id="326" r:id="rId2"/>
    <p:sldId id="479" r:id="rId3"/>
    <p:sldId id="565" r:id="rId4"/>
    <p:sldId id="627" r:id="rId5"/>
    <p:sldId id="628" r:id="rId6"/>
    <p:sldId id="561" r:id="rId7"/>
    <p:sldId id="621" r:id="rId8"/>
    <p:sldId id="594" r:id="rId9"/>
    <p:sldId id="618" r:id="rId10"/>
    <p:sldId id="619" r:id="rId11"/>
    <p:sldId id="620" r:id="rId12"/>
    <p:sldId id="624" r:id="rId13"/>
    <p:sldId id="553" r:id="rId14"/>
    <p:sldId id="631" r:id="rId15"/>
    <p:sldId id="630" r:id="rId16"/>
    <p:sldId id="608" r:id="rId17"/>
    <p:sldId id="616" r:id="rId18"/>
    <p:sldId id="551" r:id="rId19"/>
    <p:sldId id="625" r:id="rId20"/>
    <p:sldId id="603" r:id="rId21"/>
    <p:sldId id="604" r:id="rId22"/>
    <p:sldId id="605" r:id="rId23"/>
    <p:sldId id="607" r:id="rId24"/>
    <p:sldId id="622" r:id="rId25"/>
    <p:sldId id="623" r:id="rId26"/>
    <p:sldId id="629" r:id="rId27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0E0E0"/>
    <a:srgbClr val="3366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81720" autoAdjust="0"/>
  </p:normalViewPr>
  <p:slideViewPr>
    <p:cSldViewPr>
      <p:cViewPr>
        <p:scale>
          <a:sx n="60" d="100"/>
          <a:sy n="60" d="100"/>
        </p:scale>
        <p:origin x="-1464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10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21C5E3-B8A6-4BB8-9A57-D26AC6DBA06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8D1FB7DE-C475-4963-8A86-C80404C84CD2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pPr rtl="0"/>
          <a:r>
            <a:rPr lang="tr-TR" sz="2800" dirty="0" smtClean="0"/>
            <a:t>Self-</a:t>
          </a:r>
          <a:r>
            <a:rPr lang="tr-TR" sz="2800" dirty="0" err="1" smtClean="0"/>
            <a:t>renewal</a:t>
          </a:r>
          <a:r>
            <a:rPr lang="tr-TR" sz="2800" dirty="0" smtClean="0"/>
            <a:t>: Kendini yenileme</a:t>
          </a:r>
          <a:endParaRPr lang="tr-TR" sz="2800" dirty="0"/>
        </a:p>
      </dgm:t>
    </dgm:pt>
    <dgm:pt modelId="{D2632597-7B0C-4D3B-BD75-8FADD8736B36}" type="parTrans" cxnId="{FC9D863A-BC6D-4452-8EDD-1C04C46CFEED}">
      <dgm:prSet/>
      <dgm:spPr/>
      <dgm:t>
        <a:bodyPr/>
        <a:lstStyle/>
        <a:p>
          <a:endParaRPr lang="tr-TR"/>
        </a:p>
      </dgm:t>
    </dgm:pt>
    <dgm:pt modelId="{C8F7A737-B715-42B3-B194-C01AF08EC1F5}" type="sibTrans" cxnId="{FC9D863A-BC6D-4452-8EDD-1C04C46CFEED}">
      <dgm:prSet/>
      <dgm:spPr/>
      <dgm:t>
        <a:bodyPr/>
        <a:lstStyle/>
        <a:p>
          <a:endParaRPr lang="tr-TR"/>
        </a:p>
      </dgm:t>
    </dgm:pt>
    <dgm:pt modelId="{9C2BEB79-A36D-46F6-814D-1893E5416C2A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pPr rtl="0"/>
          <a:r>
            <a:rPr lang="tr-TR" sz="2800" dirty="0" err="1" smtClean="0"/>
            <a:t>Differensiasyon</a:t>
          </a:r>
          <a:endParaRPr lang="tr-TR" sz="2800" dirty="0"/>
        </a:p>
      </dgm:t>
    </dgm:pt>
    <dgm:pt modelId="{F7F07DF8-69EC-418D-838D-64498E336C63}" type="parTrans" cxnId="{96F702B3-D462-49FF-84CA-7EF87765AAB1}">
      <dgm:prSet/>
      <dgm:spPr/>
      <dgm:t>
        <a:bodyPr/>
        <a:lstStyle/>
        <a:p>
          <a:endParaRPr lang="tr-TR"/>
        </a:p>
      </dgm:t>
    </dgm:pt>
    <dgm:pt modelId="{F9DFF88E-F4AD-4D8F-AA7F-7F4D073283E0}" type="sibTrans" cxnId="{96F702B3-D462-49FF-84CA-7EF87765AAB1}">
      <dgm:prSet/>
      <dgm:spPr/>
      <dgm:t>
        <a:bodyPr/>
        <a:lstStyle/>
        <a:p>
          <a:endParaRPr lang="tr-TR"/>
        </a:p>
      </dgm:t>
    </dgm:pt>
    <dgm:pt modelId="{A1469F7C-053E-4495-9C33-CCD65AA5EC78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tr-TR" sz="2800" dirty="0" smtClean="0"/>
        </a:p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2800" dirty="0" err="1" smtClean="0"/>
            <a:t>Proliferasyon</a:t>
          </a:r>
          <a:endParaRPr lang="tr-TR" sz="2800" dirty="0" smtClean="0"/>
        </a:p>
        <a:p>
          <a:pPr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800" dirty="0"/>
        </a:p>
      </dgm:t>
    </dgm:pt>
    <dgm:pt modelId="{63300E93-382F-4278-86B5-C87C7CA2D96A}" type="sibTrans" cxnId="{9B578A22-9575-48F6-912B-6F089D2800A0}">
      <dgm:prSet/>
      <dgm:spPr/>
      <dgm:t>
        <a:bodyPr/>
        <a:lstStyle/>
        <a:p>
          <a:endParaRPr lang="tr-TR"/>
        </a:p>
      </dgm:t>
    </dgm:pt>
    <dgm:pt modelId="{022B8A1D-12CF-486A-8E98-1D03B32CC28B}" type="parTrans" cxnId="{9B578A22-9575-48F6-912B-6F089D2800A0}">
      <dgm:prSet/>
      <dgm:spPr/>
      <dgm:t>
        <a:bodyPr/>
        <a:lstStyle/>
        <a:p>
          <a:endParaRPr lang="tr-TR"/>
        </a:p>
      </dgm:t>
    </dgm:pt>
    <dgm:pt modelId="{FD7ED7F7-72CF-405E-884F-3D318401A281}" type="pres">
      <dgm:prSet presAssocID="{5321C5E3-B8A6-4BB8-9A57-D26AC6DBA06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r-TR"/>
        </a:p>
      </dgm:t>
    </dgm:pt>
    <dgm:pt modelId="{4CAC1AEA-7F4A-48C4-B088-93F51E40A726}" type="pres">
      <dgm:prSet presAssocID="{5321C5E3-B8A6-4BB8-9A57-D26AC6DBA061}" presName="Name1" presStyleCnt="0"/>
      <dgm:spPr/>
    </dgm:pt>
    <dgm:pt modelId="{F0E03D77-AAC6-48B4-A97C-25F4C2092642}" type="pres">
      <dgm:prSet presAssocID="{5321C5E3-B8A6-4BB8-9A57-D26AC6DBA061}" presName="cycle" presStyleCnt="0"/>
      <dgm:spPr/>
    </dgm:pt>
    <dgm:pt modelId="{011A923D-2483-4E38-947A-551B0129D456}" type="pres">
      <dgm:prSet presAssocID="{5321C5E3-B8A6-4BB8-9A57-D26AC6DBA061}" presName="srcNode" presStyleLbl="node1" presStyleIdx="0" presStyleCnt="3"/>
      <dgm:spPr/>
    </dgm:pt>
    <dgm:pt modelId="{445374E9-E29F-4E10-91A4-E3C45DB758F0}" type="pres">
      <dgm:prSet presAssocID="{5321C5E3-B8A6-4BB8-9A57-D26AC6DBA061}" presName="conn" presStyleLbl="parChTrans1D2" presStyleIdx="0" presStyleCnt="1"/>
      <dgm:spPr/>
      <dgm:t>
        <a:bodyPr/>
        <a:lstStyle/>
        <a:p>
          <a:endParaRPr lang="tr-TR"/>
        </a:p>
      </dgm:t>
    </dgm:pt>
    <dgm:pt modelId="{4D9DA615-3B50-4F16-BF1C-9D18FAF5E2DA}" type="pres">
      <dgm:prSet presAssocID="{5321C5E3-B8A6-4BB8-9A57-D26AC6DBA061}" presName="extraNode" presStyleLbl="node1" presStyleIdx="0" presStyleCnt="3"/>
      <dgm:spPr/>
    </dgm:pt>
    <dgm:pt modelId="{BC655DE6-A0FB-475D-A421-72A937559AAB}" type="pres">
      <dgm:prSet presAssocID="{5321C5E3-B8A6-4BB8-9A57-D26AC6DBA061}" presName="dstNode" presStyleLbl="node1" presStyleIdx="0" presStyleCnt="3"/>
      <dgm:spPr/>
    </dgm:pt>
    <dgm:pt modelId="{BF6448BE-B385-4652-935B-843AA0E39D8C}" type="pres">
      <dgm:prSet presAssocID="{A1469F7C-053E-4495-9C33-CCD65AA5EC78}" presName="text_1" presStyleLbl="node1" presStyleIdx="0" presStyleCnt="3" custLinFactNeighborX="128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7F7C7B1-1F0C-4061-A9ED-48E317144777}" type="pres">
      <dgm:prSet presAssocID="{A1469F7C-053E-4495-9C33-CCD65AA5EC78}" presName="accent_1" presStyleCnt="0"/>
      <dgm:spPr/>
    </dgm:pt>
    <dgm:pt modelId="{1EC89BF0-0CE2-4A39-BF39-7C627CB2B19D}" type="pres">
      <dgm:prSet presAssocID="{A1469F7C-053E-4495-9C33-CCD65AA5EC78}" presName="accentRepeatNode" presStyleLbl="solidFgAcc1" presStyleIdx="0" presStyleCnt="3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tr-TR"/>
        </a:p>
      </dgm:t>
    </dgm:pt>
    <dgm:pt modelId="{D3FB1727-4968-4633-A2E2-779E4C03E89D}" type="pres">
      <dgm:prSet presAssocID="{8D1FB7DE-C475-4963-8A86-C80404C84CD2}" presName="text_2" presStyleLbl="node1" presStyleIdx="1" presStyleCnt="3" custLinFactNeighborX="133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7E2D171-BC77-48F8-9F3D-685E96D9071D}" type="pres">
      <dgm:prSet presAssocID="{8D1FB7DE-C475-4963-8A86-C80404C84CD2}" presName="accent_2" presStyleCnt="0"/>
      <dgm:spPr/>
    </dgm:pt>
    <dgm:pt modelId="{20F8C605-C494-4D7A-9C09-EA9439D59443}" type="pres">
      <dgm:prSet presAssocID="{8D1FB7DE-C475-4963-8A86-C80404C84CD2}" presName="accentRepeatNode" presStyleLbl="solidFgAcc1" presStyleIdx="1" presStyleCnt="3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tr-TR"/>
        </a:p>
      </dgm:t>
    </dgm:pt>
    <dgm:pt modelId="{4CE26C87-02B3-4363-8A95-E385D3D27658}" type="pres">
      <dgm:prSet presAssocID="{9C2BEB79-A36D-46F6-814D-1893E5416C2A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BCDF1A5-7C81-4A3D-BC23-761D77D18B5D}" type="pres">
      <dgm:prSet presAssocID="{9C2BEB79-A36D-46F6-814D-1893E5416C2A}" presName="accent_3" presStyleCnt="0"/>
      <dgm:spPr/>
    </dgm:pt>
    <dgm:pt modelId="{FDBB1D33-2915-495E-81ED-8C97EEA3721C}" type="pres">
      <dgm:prSet presAssocID="{9C2BEB79-A36D-46F6-814D-1893E5416C2A}" presName="accentRepeatNode" presStyleLbl="solidFgAcc1" presStyleIdx="2" presStyleCnt="3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tr-TR"/>
        </a:p>
      </dgm:t>
    </dgm:pt>
  </dgm:ptLst>
  <dgm:cxnLst>
    <dgm:cxn modelId="{FC9D863A-BC6D-4452-8EDD-1C04C46CFEED}" srcId="{5321C5E3-B8A6-4BB8-9A57-D26AC6DBA061}" destId="{8D1FB7DE-C475-4963-8A86-C80404C84CD2}" srcOrd="1" destOrd="0" parTransId="{D2632597-7B0C-4D3B-BD75-8FADD8736B36}" sibTransId="{C8F7A737-B715-42B3-B194-C01AF08EC1F5}"/>
    <dgm:cxn modelId="{34352020-BE66-4DAC-AD03-5303159D58C5}" type="presOf" srcId="{A1469F7C-053E-4495-9C33-CCD65AA5EC78}" destId="{BF6448BE-B385-4652-935B-843AA0E39D8C}" srcOrd="0" destOrd="0" presId="urn:microsoft.com/office/officeart/2008/layout/VerticalCurvedList"/>
    <dgm:cxn modelId="{EC0EC9B0-7674-4BC5-A64C-A03B42E32973}" type="presOf" srcId="{5321C5E3-B8A6-4BB8-9A57-D26AC6DBA061}" destId="{FD7ED7F7-72CF-405E-884F-3D318401A281}" srcOrd="0" destOrd="0" presId="urn:microsoft.com/office/officeart/2008/layout/VerticalCurvedList"/>
    <dgm:cxn modelId="{9B578A22-9575-48F6-912B-6F089D2800A0}" srcId="{5321C5E3-B8A6-4BB8-9A57-D26AC6DBA061}" destId="{A1469F7C-053E-4495-9C33-CCD65AA5EC78}" srcOrd="0" destOrd="0" parTransId="{022B8A1D-12CF-486A-8E98-1D03B32CC28B}" sibTransId="{63300E93-382F-4278-86B5-C87C7CA2D96A}"/>
    <dgm:cxn modelId="{F80A346E-61AD-47B2-BDF8-FA9C65CF928D}" type="presOf" srcId="{8D1FB7DE-C475-4963-8A86-C80404C84CD2}" destId="{D3FB1727-4968-4633-A2E2-779E4C03E89D}" srcOrd="0" destOrd="0" presId="urn:microsoft.com/office/officeart/2008/layout/VerticalCurvedList"/>
    <dgm:cxn modelId="{EFC5A2A0-BC48-42EE-97C2-16AEC0FCC608}" type="presOf" srcId="{63300E93-382F-4278-86B5-C87C7CA2D96A}" destId="{445374E9-E29F-4E10-91A4-E3C45DB758F0}" srcOrd="0" destOrd="0" presId="urn:microsoft.com/office/officeart/2008/layout/VerticalCurvedList"/>
    <dgm:cxn modelId="{96F702B3-D462-49FF-84CA-7EF87765AAB1}" srcId="{5321C5E3-B8A6-4BB8-9A57-D26AC6DBA061}" destId="{9C2BEB79-A36D-46F6-814D-1893E5416C2A}" srcOrd="2" destOrd="0" parTransId="{F7F07DF8-69EC-418D-838D-64498E336C63}" sibTransId="{F9DFF88E-F4AD-4D8F-AA7F-7F4D073283E0}"/>
    <dgm:cxn modelId="{F6767161-8185-4E0F-80B6-BB00170DE582}" type="presOf" srcId="{9C2BEB79-A36D-46F6-814D-1893E5416C2A}" destId="{4CE26C87-02B3-4363-8A95-E385D3D27658}" srcOrd="0" destOrd="0" presId="urn:microsoft.com/office/officeart/2008/layout/VerticalCurvedList"/>
    <dgm:cxn modelId="{4DB46B95-A941-45D7-9EC6-15CEE226BAEC}" type="presParOf" srcId="{FD7ED7F7-72CF-405E-884F-3D318401A281}" destId="{4CAC1AEA-7F4A-48C4-B088-93F51E40A726}" srcOrd="0" destOrd="0" presId="urn:microsoft.com/office/officeart/2008/layout/VerticalCurvedList"/>
    <dgm:cxn modelId="{48D3BA5B-01A8-47CF-8419-C2F70F9EE42E}" type="presParOf" srcId="{4CAC1AEA-7F4A-48C4-B088-93F51E40A726}" destId="{F0E03D77-AAC6-48B4-A97C-25F4C2092642}" srcOrd="0" destOrd="0" presId="urn:microsoft.com/office/officeart/2008/layout/VerticalCurvedList"/>
    <dgm:cxn modelId="{0880C3A4-BFCA-4F1B-B04F-F567BF755D32}" type="presParOf" srcId="{F0E03D77-AAC6-48B4-A97C-25F4C2092642}" destId="{011A923D-2483-4E38-947A-551B0129D456}" srcOrd="0" destOrd="0" presId="urn:microsoft.com/office/officeart/2008/layout/VerticalCurvedList"/>
    <dgm:cxn modelId="{1F30CA36-29B6-43D9-963C-CE200AB1FD6A}" type="presParOf" srcId="{F0E03D77-AAC6-48B4-A97C-25F4C2092642}" destId="{445374E9-E29F-4E10-91A4-E3C45DB758F0}" srcOrd="1" destOrd="0" presId="urn:microsoft.com/office/officeart/2008/layout/VerticalCurvedList"/>
    <dgm:cxn modelId="{E43A0845-370D-44FE-A07D-554B6825F7BA}" type="presParOf" srcId="{F0E03D77-AAC6-48B4-A97C-25F4C2092642}" destId="{4D9DA615-3B50-4F16-BF1C-9D18FAF5E2DA}" srcOrd="2" destOrd="0" presId="urn:microsoft.com/office/officeart/2008/layout/VerticalCurvedList"/>
    <dgm:cxn modelId="{4E60249D-59D8-4712-ADE2-034E51C13152}" type="presParOf" srcId="{F0E03D77-AAC6-48B4-A97C-25F4C2092642}" destId="{BC655DE6-A0FB-475D-A421-72A937559AAB}" srcOrd="3" destOrd="0" presId="urn:microsoft.com/office/officeart/2008/layout/VerticalCurvedList"/>
    <dgm:cxn modelId="{8E48D6D9-8477-46F8-90D5-5C040B5E002A}" type="presParOf" srcId="{4CAC1AEA-7F4A-48C4-B088-93F51E40A726}" destId="{BF6448BE-B385-4652-935B-843AA0E39D8C}" srcOrd="1" destOrd="0" presId="urn:microsoft.com/office/officeart/2008/layout/VerticalCurvedList"/>
    <dgm:cxn modelId="{6C4989B3-5A52-4EF3-9E28-12A63040F4E1}" type="presParOf" srcId="{4CAC1AEA-7F4A-48C4-B088-93F51E40A726}" destId="{77F7C7B1-1F0C-4061-A9ED-48E317144777}" srcOrd="2" destOrd="0" presId="urn:microsoft.com/office/officeart/2008/layout/VerticalCurvedList"/>
    <dgm:cxn modelId="{EFA0F352-F9B5-4BEC-8637-DB6F44C64573}" type="presParOf" srcId="{77F7C7B1-1F0C-4061-A9ED-48E317144777}" destId="{1EC89BF0-0CE2-4A39-BF39-7C627CB2B19D}" srcOrd="0" destOrd="0" presId="urn:microsoft.com/office/officeart/2008/layout/VerticalCurvedList"/>
    <dgm:cxn modelId="{1232C8F6-21C3-41AD-8E28-B06E97A8A6A7}" type="presParOf" srcId="{4CAC1AEA-7F4A-48C4-B088-93F51E40A726}" destId="{D3FB1727-4968-4633-A2E2-779E4C03E89D}" srcOrd="3" destOrd="0" presId="urn:microsoft.com/office/officeart/2008/layout/VerticalCurvedList"/>
    <dgm:cxn modelId="{D7EA9319-0C10-43AC-A64A-23C9BA09C36E}" type="presParOf" srcId="{4CAC1AEA-7F4A-48C4-B088-93F51E40A726}" destId="{67E2D171-BC77-48F8-9F3D-685E96D9071D}" srcOrd="4" destOrd="0" presId="urn:microsoft.com/office/officeart/2008/layout/VerticalCurvedList"/>
    <dgm:cxn modelId="{40689966-A824-402D-8777-BDEA9909E260}" type="presParOf" srcId="{67E2D171-BC77-48F8-9F3D-685E96D9071D}" destId="{20F8C605-C494-4D7A-9C09-EA9439D59443}" srcOrd="0" destOrd="0" presId="urn:microsoft.com/office/officeart/2008/layout/VerticalCurvedList"/>
    <dgm:cxn modelId="{72DB740A-C5B9-4AD5-B839-5342BD5E2FEE}" type="presParOf" srcId="{4CAC1AEA-7F4A-48C4-B088-93F51E40A726}" destId="{4CE26C87-02B3-4363-8A95-E385D3D27658}" srcOrd="5" destOrd="0" presId="urn:microsoft.com/office/officeart/2008/layout/VerticalCurvedList"/>
    <dgm:cxn modelId="{C36C9BDA-D8FE-4404-B3A9-BA78AB81A11B}" type="presParOf" srcId="{4CAC1AEA-7F4A-48C4-B088-93F51E40A726}" destId="{3BCDF1A5-7C81-4A3D-BC23-761D77D18B5D}" srcOrd="6" destOrd="0" presId="urn:microsoft.com/office/officeart/2008/layout/VerticalCurvedList"/>
    <dgm:cxn modelId="{2B7C3109-9D82-4C96-ABC8-D0E90AF5F3AA}" type="presParOf" srcId="{3BCDF1A5-7C81-4A3D-BC23-761D77D18B5D}" destId="{FDBB1D33-2915-495E-81ED-8C97EEA3721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45374E9-E29F-4E10-91A4-E3C45DB758F0}">
      <dsp:nvSpPr>
        <dsp:cNvPr id="0" name=""/>
        <dsp:cNvSpPr/>
      </dsp:nvSpPr>
      <dsp:spPr>
        <a:xfrm>
          <a:off x="-3173673" y="-488429"/>
          <a:ext cx="3785171" cy="3785171"/>
        </a:xfrm>
        <a:prstGeom prst="blockArc">
          <a:avLst>
            <a:gd name="adj1" fmla="val 18900000"/>
            <a:gd name="adj2" fmla="val 2700000"/>
            <a:gd name="adj3" fmla="val 571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6448BE-B385-4652-935B-843AA0E39D8C}">
      <dsp:nvSpPr>
        <dsp:cNvPr id="0" name=""/>
        <dsp:cNvSpPr/>
      </dsp:nvSpPr>
      <dsp:spPr>
        <a:xfrm>
          <a:off x="428548" y="280831"/>
          <a:ext cx="5620123" cy="561662"/>
        </a:xfrm>
        <a:prstGeom prst="rect">
          <a:avLst/>
        </a:prstGeom>
        <a:solidFill>
          <a:schemeClr val="bg2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5820" tIns="71120" rIns="71120" bIns="71120" numCol="1" spcCol="1270" anchor="ctr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tr-TR" sz="2800" kern="1200" dirty="0" smtClean="0"/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2800" kern="1200" dirty="0" err="1" smtClean="0"/>
            <a:t>Proliferasyon</a:t>
          </a:r>
          <a:endParaRPr lang="tr-TR" sz="2800" kern="1200" dirty="0" smtClean="0"/>
        </a:p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800" kern="1200" dirty="0"/>
        </a:p>
      </dsp:txBody>
      <dsp:txXfrm>
        <a:off x="428548" y="280831"/>
        <a:ext cx="5620123" cy="561662"/>
      </dsp:txXfrm>
    </dsp:sp>
    <dsp:sp modelId="{1EC89BF0-0CE2-4A39-BF39-7C627CB2B19D}">
      <dsp:nvSpPr>
        <dsp:cNvPr id="0" name=""/>
        <dsp:cNvSpPr/>
      </dsp:nvSpPr>
      <dsp:spPr>
        <a:xfrm>
          <a:off x="42155" y="210623"/>
          <a:ext cx="702078" cy="7020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FB1727-4968-4633-A2E2-779E4C03E89D}">
      <dsp:nvSpPr>
        <dsp:cNvPr id="0" name=""/>
        <dsp:cNvSpPr/>
      </dsp:nvSpPr>
      <dsp:spPr>
        <a:xfrm>
          <a:off x="632712" y="1123324"/>
          <a:ext cx="5415959" cy="561662"/>
        </a:xfrm>
        <a:prstGeom prst="rect">
          <a:avLst/>
        </a:prstGeom>
        <a:solidFill>
          <a:schemeClr val="bg2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5820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Self-</a:t>
          </a:r>
          <a:r>
            <a:rPr lang="tr-TR" sz="2800" kern="1200" dirty="0" err="1" smtClean="0"/>
            <a:t>renewal</a:t>
          </a:r>
          <a:r>
            <a:rPr lang="tr-TR" sz="2800" kern="1200" dirty="0" smtClean="0"/>
            <a:t>: Kendini yenileme</a:t>
          </a:r>
          <a:endParaRPr lang="tr-TR" sz="2800" kern="1200" dirty="0"/>
        </a:p>
      </dsp:txBody>
      <dsp:txXfrm>
        <a:off x="632712" y="1123324"/>
        <a:ext cx="5415959" cy="561662"/>
      </dsp:txXfrm>
    </dsp:sp>
    <dsp:sp modelId="{20F8C605-C494-4D7A-9C09-EA9439D59443}">
      <dsp:nvSpPr>
        <dsp:cNvPr id="0" name=""/>
        <dsp:cNvSpPr/>
      </dsp:nvSpPr>
      <dsp:spPr>
        <a:xfrm>
          <a:off x="246319" y="1053117"/>
          <a:ext cx="702078" cy="7020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E26C87-02B3-4363-8A95-E385D3D27658}">
      <dsp:nvSpPr>
        <dsp:cNvPr id="0" name=""/>
        <dsp:cNvSpPr/>
      </dsp:nvSpPr>
      <dsp:spPr>
        <a:xfrm>
          <a:off x="393194" y="1965818"/>
          <a:ext cx="5620123" cy="561662"/>
        </a:xfrm>
        <a:prstGeom prst="rect">
          <a:avLst/>
        </a:prstGeom>
        <a:solidFill>
          <a:schemeClr val="bg2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5820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err="1" smtClean="0"/>
            <a:t>Differensiasyon</a:t>
          </a:r>
          <a:endParaRPr lang="tr-TR" sz="2800" kern="1200" dirty="0"/>
        </a:p>
      </dsp:txBody>
      <dsp:txXfrm>
        <a:off x="393194" y="1965818"/>
        <a:ext cx="5620123" cy="561662"/>
      </dsp:txXfrm>
    </dsp:sp>
    <dsp:sp modelId="{FDBB1D33-2915-495E-81ED-8C97EEA3721C}">
      <dsp:nvSpPr>
        <dsp:cNvPr id="0" name=""/>
        <dsp:cNvSpPr/>
      </dsp:nvSpPr>
      <dsp:spPr>
        <a:xfrm>
          <a:off x="42155" y="1895610"/>
          <a:ext cx="702078" cy="7020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93BBA-178F-4A62-BDB8-F252697A6976}" type="datetimeFigureOut">
              <a:rPr lang="tr-TR" smtClean="0"/>
              <a:pPr/>
              <a:t>8.11.2019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5EFD01-1F8B-4C76-A61D-6C6823EC94A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635099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EFD01-1F8B-4C76-A61D-6C6823EC94A1}" type="slidenum">
              <a:rPr lang="tr-TR" smtClean="0"/>
              <a:pPr/>
              <a:t>1</a:t>
            </a:fld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EFD01-1F8B-4C76-A61D-6C6823EC94A1}" type="slidenum">
              <a:rPr lang="tr-TR" smtClean="0"/>
              <a:pPr/>
              <a:t>2</a:t>
            </a:fld>
            <a:endParaRPr lang="tr-T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EFD01-1F8B-4C76-A61D-6C6823EC94A1}" type="slidenum">
              <a:rPr lang="tr-TR" smtClean="0"/>
              <a:pPr/>
              <a:t>13</a:t>
            </a:fld>
            <a:endParaRPr lang="tr-T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EFD01-1F8B-4C76-A61D-6C6823EC94A1}" type="slidenum">
              <a:rPr lang="tr-TR" smtClean="0"/>
              <a:pPr/>
              <a:t>26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6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0" y="-1142999"/>
            <a:ext cx="6858001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162695" y="5705517"/>
            <a:ext cx="8981305" cy="848733"/>
            <a:chOff x="-309563" y="4316413"/>
            <a:chExt cx="9415463" cy="1211262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2060848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tr-TR" dirty="0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9752" y="3933056"/>
            <a:ext cx="5576663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8.11.2019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pic>
        <p:nvPicPr>
          <p:cNvPr id="51207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47" y="-11435"/>
            <a:ext cx="9111954" cy="1712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8" name="Picture 8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11" y="283965"/>
            <a:ext cx="151784" cy="6574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08920"/>
            <a:ext cx="8229600" cy="1252728"/>
          </a:xfrm>
        </p:spPr>
        <p:txBody>
          <a:bodyPr/>
          <a:lstStyle/>
          <a:p>
            <a:r>
              <a:rPr lang="tr-TR" dirty="0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8.11.2019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8.11.2019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2132856"/>
            <a:ext cx="7408333" cy="3450696"/>
          </a:xfrm>
        </p:spPr>
        <p:txBody>
          <a:bodyPr/>
          <a:lstStyle/>
          <a:p>
            <a:pPr lvl="0"/>
            <a:r>
              <a:rPr lang="tr-TR" smtClean="0"/>
              <a:t>Asıl </a:t>
            </a:r>
            <a:r>
              <a:rPr lang="tr-TR" dirty="0" smtClean="0"/>
              <a:t>metin stillerini düzenlemek için tıklatın</a:t>
            </a:r>
          </a:p>
          <a:p>
            <a:pPr lvl="1"/>
            <a:r>
              <a:rPr lang="tr-TR" dirty="0" smtClean="0"/>
              <a:t>İkinci düzey</a:t>
            </a:r>
          </a:p>
          <a:p>
            <a:pPr lvl="2"/>
            <a:r>
              <a:rPr lang="tr-TR" dirty="0" smtClean="0"/>
              <a:t>Üçüncü düzey</a:t>
            </a:r>
          </a:p>
          <a:p>
            <a:pPr lvl="3"/>
            <a:r>
              <a:rPr lang="tr-TR" dirty="0" smtClean="0"/>
              <a:t>Dördüncü düzey</a:t>
            </a:r>
          </a:p>
          <a:p>
            <a:pPr lvl="4"/>
            <a:r>
              <a:rPr lang="tr-TR" dirty="0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63205" y="5707553"/>
            <a:ext cx="3786690" cy="365125"/>
          </a:xfrm>
        </p:spPr>
        <p:txBody>
          <a:bodyPr/>
          <a:lstStyle/>
          <a:p>
            <a:fld id="{4487BB59-7D52-48DE-8B61-1487D2D98B93}" type="datetimeFigureOut">
              <a:rPr lang="tr-TR" smtClean="0"/>
              <a:pPr/>
              <a:t>8.11.2019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171" y="5707553"/>
            <a:ext cx="3786691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090621" y="5707552"/>
            <a:ext cx="1161826" cy="365125"/>
          </a:xfrm>
        </p:spPr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39085" y="1950285"/>
            <a:ext cx="8229600" cy="1252728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175913" y="5068319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8.11.2019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-1" y="5466458"/>
            <a:ext cx="8899289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-76201" y="5301207"/>
            <a:ext cx="8965859" cy="600961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8.11.2019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8.11.2019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1252728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8.11.2019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8.11.2019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8.11.2019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8.11.2019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4487BB59-7D52-48DE-8B61-1487D2D98B93}" type="datetimeFigureOut">
              <a:rPr lang="tr-TR" smtClean="0"/>
              <a:pPr/>
              <a:t>8.11.2019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sus\Desktop\K&#214;K%20H&#220;CRE\K&#246;k%20h&#252;cre%20sunumlar&#305;\italya%20stem%20cell\Subretinal%20stem%20cell%20injection.mp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sus\Desktop\K&#214;K%20H&#220;CRE\K&#246;k%20h&#252;cre%20sunumlar&#305;\Kayseri%20Kuru%20Tip%20YBMD%20K&#246;k%20H&#252;cre\My%20Video.wmv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tiff"/><Relationship Id="rId4" Type="http://schemas.openxmlformats.org/officeDocument/2006/relationships/image" Target="../media/image45.tif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Picture 2" descr="C:\Users\MCetin\A-MCETIN 2012-2013\GENKÖK DOC  2013-2014\genkök FİLM RESIM\genkök fotoğraflar\IMG_0424++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721"/>
            <a:ext cx="9144000" cy="682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Dikdörtgen"/>
          <p:cNvSpPr/>
          <p:nvPr/>
        </p:nvSpPr>
        <p:spPr>
          <a:xfrm>
            <a:off x="755576" y="1196752"/>
            <a:ext cx="8100392" cy="2664296"/>
          </a:xfrm>
          <a:prstGeom prst="rect">
            <a:avLst/>
          </a:prstGeom>
          <a:solidFill>
            <a:srgbClr val="E0E0E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70000"/>
              </a:lnSpc>
              <a:spcBef>
                <a:spcPct val="0"/>
              </a:spcBef>
              <a:defRPr/>
            </a:pPr>
            <a:r>
              <a:rPr lang="tr-T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RETİNAL KÖK HÜCRE NAKLİ SONRASI </a:t>
            </a:r>
          </a:p>
          <a:p>
            <a:pPr lvl="0">
              <a:lnSpc>
                <a:spcPct val="170000"/>
              </a:lnSpc>
              <a:spcBef>
                <a:spcPct val="0"/>
              </a:spcBef>
              <a:defRPr/>
            </a:pPr>
            <a:r>
              <a:rPr lang="tr-TR" sz="36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ELEKTROFİZYOLOJİK BULGULAR</a:t>
            </a:r>
            <a:endParaRPr lang="tr-TR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Dikdörtgen"/>
          <p:cNvSpPr/>
          <p:nvPr/>
        </p:nvSpPr>
        <p:spPr>
          <a:xfrm>
            <a:off x="3635896" y="5877272"/>
            <a:ext cx="3779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/>
              <a:t> </a:t>
            </a:r>
            <a:endParaRPr lang="tr-TR" sz="2800" dirty="0"/>
          </a:p>
        </p:txBody>
      </p:sp>
      <p:sp>
        <p:nvSpPr>
          <p:cNvPr id="11" name="10 Dikdörtgen"/>
          <p:cNvSpPr/>
          <p:nvPr/>
        </p:nvSpPr>
        <p:spPr>
          <a:xfrm>
            <a:off x="3779912" y="4725144"/>
            <a:ext cx="5364088" cy="2132856"/>
          </a:xfrm>
          <a:prstGeom prst="rect">
            <a:avLst/>
          </a:prstGeom>
          <a:solidFill>
            <a:srgbClr val="E0E0E0">
              <a:alpha val="6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 err="1" smtClean="0">
                <a:solidFill>
                  <a:schemeClr val="tx1"/>
                </a:solidFill>
              </a:rPr>
              <a:t>Prof.Dr</a:t>
            </a:r>
            <a:r>
              <a:rPr lang="tr-TR" sz="2400" dirty="0" smtClean="0">
                <a:solidFill>
                  <a:schemeClr val="tx1"/>
                </a:solidFill>
              </a:rPr>
              <a:t>. Ayşe Öner, FEBO</a:t>
            </a:r>
          </a:p>
          <a:p>
            <a:pPr algn="ctr"/>
            <a:r>
              <a:rPr lang="tr-TR" sz="2400" dirty="0" smtClean="0">
                <a:solidFill>
                  <a:schemeClr val="tx1"/>
                </a:solidFill>
              </a:rPr>
              <a:t>Acıbadem Sağlık Grubu</a:t>
            </a:r>
          </a:p>
          <a:p>
            <a:pPr algn="ctr"/>
            <a:r>
              <a:rPr lang="tr-TR" sz="2400" dirty="0" smtClean="0">
                <a:solidFill>
                  <a:schemeClr val="tx1"/>
                </a:solidFill>
              </a:rPr>
              <a:t>Kayseri Acıbadem Hastanesi</a:t>
            </a:r>
          </a:p>
          <a:p>
            <a:pPr algn="ctr"/>
            <a:r>
              <a:rPr lang="tr-TR" sz="2400" dirty="0" smtClean="0">
                <a:solidFill>
                  <a:schemeClr val="tx1"/>
                </a:solidFill>
              </a:rPr>
              <a:t>KAYSERİ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Subretinal stem cell injection.mp4">
            <a:hlinkClick r:id="" action="ppaction://media"/>
          </p:cNvPr>
          <p:cNvPicPr>
            <a:picLocks noGrp="1" noRot="1" noChangeAspect="1"/>
          </p:cNvPicPr>
          <p:nvPr>
            <p:ph sz="quarter"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99592" y="260648"/>
            <a:ext cx="7416824" cy="5238582"/>
          </a:xfrm>
          <a:prstGeom prst="rect">
            <a:avLst/>
          </a:prstGeom>
        </p:spPr>
      </p:pic>
      <p:sp>
        <p:nvSpPr>
          <p:cNvPr id="6" name="5 Metin kutusu"/>
          <p:cNvSpPr txBox="1"/>
          <p:nvPr/>
        </p:nvSpPr>
        <p:spPr>
          <a:xfrm>
            <a:off x="1547664" y="6021288"/>
            <a:ext cx="6269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Subretinal</a:t>
            </a:r>
            <a:r>
              <a:rPr lang="tr-TR" dirty="0" smtClean="0"/>
              <a:t> Kök Hücre Enjeksiyonu 41 </a:t>
            </a:r>
            <a:r>
              <a:rPr lang="tr-TR" dirty="0" err="1" smtClean="0"/>
              <a:t>gauge</a:t>
            </a:r>
            <a:r>
              <a:rPr lang="tr-TR" dirty="0" smtClean="0"/>
              <a:t> </a:t>
            </a:r>
            <a:r>
              <a:rPr lang="tr-TR" dirty="0" err="1" smtClean="0"/>
              <a:t>subretinal</a:t>
            </a:r>
            <a:r>
              <a:rPr lang="tr-TR" dirty="0" smtClean="0"/>
              <a:t>  </a:t>
            </a:r>
            <a:r>
              <a:rPr lang="tr-TR" dirty="0" err="1" smtClean="0"/>
              <a:t>kanül</a:t>
            </a:r>
            <a:r>
              <a:rPr lang="tr-TR" dirty="0" smtClean="0"/>
              <a:t> ile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83972" name="Picture 4" descr="C:\Users\Ayse\Desktop\Kök hücre sunumları\fotolar\HASTA FOTOLARI\Dr Ayse son\ARIK_FATIH_01-01-1989__(000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32656"/>
            <a:ext cx="2880320" cy="2179160"/>
          </a:xfrm>
          <a:prstGeom prst="rect">
            <a:avLst/>
          </a:prstGeom>
          <a:noFill/>
        </p:spPr>
      </p:pic>
      <p:sp>
        <p:nvSpPr>
          <p:cNvPr id="9" name="8 Metin kutusu"/>
          <p:cNvSpPr txBox="1"/>
          <p:nvPr/>
        </p:nvSpPr>
        <p:spPr>
          <a:xfrm>
            <a:off x="2411760" y="6237312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smtClean="0"/>
              <a:t>                   OKT takipleri</a:t>
            </a:r>
            <a:endParaRPr lang="tr-TR" sz="2000" b="1" dirty="0"/>
          </a:p>
        </p:txBody>
      </p:sp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996952"/>
            <a:ext cx="3672408" cy="1527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996952"/>
            <a:ext cx="3396898" cy="1514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Asus\Desktop\KÖK HÜCRE\son hasta fotoları\New Folder\ARIK_FATIH_01-01-1989__(0000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32656"/>
            <a:ext cx="2880320" cy="2179161"/>
          </a:xfrm>
          <a:prstGeom prst="rect">
            <a:avLst/>
          </a:prstGeom>
          <a:noFill/>
        </p:spPr>
      </p:pic>
      <p:sp>
        <p:nvSpPr>
          <p:cNvPr id="10" name="9 Metin kutusu"/>
          <p:cNvSpPr txBox="1"/>
          <p:nvPr/>
        </p:nvSpPr>
        <p:spPr>
          <a:xfrm>
            <a:off x="1835696" y="2636912"/>
            <a:ext cx="666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6. Ay</a:t>
            </a:r>
            <a:endParaRPr lang="tr-TR" dirty="0"/>
          </a:p>
        </p:txBody>
      </p:sp>
      <p:sp>
        <p:nvSpPr>
          <p:cNvPr id="11" name="10 Metin kutusu"/>
          <p:cNvSpPr txBox="1"/>
          <p:nvPr/>
        </p:nvSpPr>
        <p:spPr>
          <a:xfrm>
            <a:off x="5436096" y="2636912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4 yıl</a:t>
            </a:r>
            <a:endParaRPr lang="tr-T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4725144"/>
            <a:ext cx="3312368" cy="1461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3970" name="Picture 2" descr="C:\Users\Ayse\Desktop\Kök hücre sunumları\dr. ayse erg\epreop\untitled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9" y="1674199"/>
            <a:ext cx="5212052" cy="3909039"/>
          </a:xfrm>
          <a:prstGeom prst="rect">
            <a:avLst/>
          </a:prstGeom>
          <a:noFill/>
        </p:spPr>
      </p:pic>
      <p:sp>
        <p:nvSpPr>
          <p:cNvPr id="4" name="3 Metin kutusu"/>
          <p:cNvSpPr txBox="1"/>
          <p:nvPr/>
        </p:nvSpPr>
        <p:spPr>
          <a:xfrm>
            <a:off x="2483768" y="5877272"/>
            <a:ext cx="3293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 smtClean="0"/>
              <a:t>Tam alan ERG örneği</a:t>
            </a:r>
            <a:endParaRPr lang="tr-T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772816"/>
            <a:ext cx="7408333" cy="4320480"/>
          </a:xfrm>
        </p:spPr>
        <p:txBody>
          <a:bodyPr>
            <a:normAutofit fontScale="92500"/>
          </a:bodyPr>
          <a:lstStyle/>
          <a:p>
            <a:r>
              <a:rPr lang="en-US" dirty="0" err="1" smtClean="0"/>
              <a:t>Çalışma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 smtClean="0"/>
              <a:t> </a:t>
            </a:r>
            <a:r>
              <a:rPr lang="en-US" dirty="0" err="1" smtClean="0"/>
              <a:t>kurumun</a:t>
            </a:r>
            <a:r>
              <a:rPr lang="en-US" dirty="0" smtClean="0"/>
              <a:t> </a:t>
            </a:r>
            <a:r>
              <a:rPr lang="en-US" dirty="0" err="1" smtClean="0"/>
              <a:t>etik</a:t>
            </a:r>
            <a:r>
              <a:rPr lang="en-US" dirty="0" smtClean="0"/>
              <a:t> </a:t>
            </a:r>
            <a:r>
              <a:rPr lang="en-US" dirty="0" err="1" smtClean="0"/>
              <a:t>kurulundan</a:t>
            </a:r>
            <a:r>
              <a:rPr lang="en-US" dirty="0" smtClean="0"/>
              <a:t> (No:2017/480 ) </a:t>
            </a:r>
            <a:r>
              <a:rPr lang="en-US" dirty="0" err="1" smtClean="0"/>
              <a:t>ayrıca</a:t>
            </a:r>
            <a:r>
              <a:rPr lang="en-US" dirty="0" smtClean="0"/>
              <a:t> T.C </a:t>
            </a:r>
            <a:r>
              <a:rPr lang="en-US" dirty="0" err="1" smtClean="0"/>
              <a:t>Sağlık</a:t>
            </a:r>
            <a:r>
              <a:rPr lang="en-US" dirty="0" smtClean="0"/>
              <a:t> </a:t>
            </a:r>
            <a:r>
              <a:rPr lang="en-US" dirty="0" err="1" smtClean="0"/>
              <a:t>Bakanlığı</a:t>
            </a:r>
            <a:r>
              <a:rPr lang="en-US" dirty="0" smtClean="0"/>
              <a:t> </a:t>
            </a:r>
            <a:r>
              <a:rPr lang="en-US" dirty="0" err="1" smtClean="0"/>
              <a:t>bünyesinde</a:t>
            </a:r>
            <a:r>
              <a:rPr lang="en-US" dirty="0" smtClean="0"/>
              <a:t> </a:t>
            </a:r>
            <a:r>
              <a:rPr lang="en-US" dirty="0" err="1" smtClean="0"/>
              <a:t>bulunan</a:t>
            </a:r>
            <a:r>
              <a:rPr lang="en-US" dirty="0" smtClean="0"/>
              <a:t> Organ </a:t>
            </a:r>
            <a:r>
              <a:rPr lang="en-US" dirty="0" err="1" smtClean="0"/>
              <a:t>Doku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Diyaliz</a:t>
            </a:r>
            <a:r>
              <a:rPr lang="en-US" dirty="0" smtClean="0"/>
              <a:t> </a:t>
            </a:r>
            <a:r>
              <a:rPr lang="en-US" dirty="0" err="1" smtClean="0"/>
              <a:t>Hizmetleri</a:t>
            </a:r>
            <a:r>
              <a:rPr lang="en-US" dirty="0" smtClean="0"/>
              <a:t> </a:t>
            </a:r>
            <a:r>
              <a:rPr lang="en-US" dirty="0" err="1" smtClean="0"/>
              <a:t>Daire</a:t>
            </a:r>
            <a:r>
              <a:rPr lang="en-US" dirty="0" smtClean="0"/>
              <a:t> </a:t>
            </a:r>
            <a:r>
              <a:rPr lang="en-US" dirty="0" err="1" smtClean="0"/>
              <a:t>Başkanlığı’ndan</a:t>
            </a:r>
            <a:r>
              <a:rPr lang="en-US" dirty="0" smtClean="0"/>
              <a:t> </a:t>
            </a:r>
            <a:endParaRPr lang="tr-TR" dirty="0" smtClean="0"/>
          </a:p>
          <a:p>
            <a:pPr>
              <a:buNone/>
            </a:pPr>
            <a:r>
              <a:rPr lang="tr-TR" dirty="0" smtClean="0"/>
              <a:t>   </a:t>
            </a:r>
            <a:r>
              <a:rPr lang="en-US" dirty="0" smtClean="0"/>
              <a:t> (No: 56733164/203) </a:t>
            </a:r>
            <a:r>
              <a:rPr lang="en-US" dirty="0" err="1" smtClean="0"/>
              <a:t>onay</a:t>
            </a:r>
            <a:r>
              <a:rPr lang="en-US" dirty="0" smtClean="0"/>
              <a:t> </a:t>
            </a:r>
            <a:r>
              <a:rPr lang="en-US" dirty="0" err="1" smtClean="0"/>
              <a:t>alınmıştır</a:t>
            </a:r>
            <a:r>
              <a:rPr lang="en-US" dirty="0" smtClean="0"/>
              <a:t>.</a:t>
            </a:r>
            <a:endParaRPr lang="tr-TR" dirty="0" smtClean="0"/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 20 olgu </a:t>
            </a:r>
            <a:r>
              <a:rPr lang="tr-TR" dirty="0" err="1" smtClean="0"/>
              <a:t>opere</a:t>
            </a:r>
            <a:r>
              <a:rPr lang="tr-TR" dirty="0" smtClean="0"/>
              <a:t> edildi.  ( YBMD, </a:t>
            </a:r>
            <a:r>
              <a:rPr lang="tr-TR" dirty="0" err="1" smtClean="0"/>
              <a:t>Stargardt</a:t>
            </a:r>
            <a:r>
              <a:rPr lang="tr-TR" dirty="0" smtClean="0"/>
              <a:t>, RP, Optik </a:t>
            </a:r>
            <a:r>
              <a:rPr lang="tr-TR" dirty="0" err="1" smtClean="0"/>
              <a:t>atrofi</a:t>
            </a:r>
            <a:r>
              <a:rPr lang="tr-TR" dirty="0" smtClean="0"/>
              <a:t>)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GK: 0.05’in altında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err="1" smtClean="0"/>
              <a:t>Suprakoroidal</a:t>
            </a:r>
            <a:r>
              <a:rPr lang="tr-TR" dirty="0" smtClean="0"/>
              <a:t> olarak </a:t>
            </a:r>
            <a:r>
              <a:rPr lang="tr-TR" dirty="0" err="1" smtClean="0"/>
              <a:t>adipoz</a:t>
            </a:r>
            <a:r>
              <a:rPr lang="tr-TR" dirty="0" smtClean="0"/>
              <a:t> dokudan </a:t>
            </a:r>
            <a:r>
              <a:rPr lang="tr-TR" dirty="0" err="1" smtClean="0"/>
              <a:t>derive</a:t>
            </a:r>
            <a:r>
              <a:rPr lang="tr-TR" dirty="0" smtClean="0"/>
              <a:t> edilmiş </a:t>
            </a:r>
            <a:r>
              <a:rPr lang="tr-TR" dirty="0" err="1" smtClean="0"/>
              <a:t>allojenik</a:t>
            </a:r>
            <a:r>
              <a:rPr lang="tr-TR" dirty="0" smtClean="0"/>
              <a:t> </a:t>
            </a:r>
            <a:r>
              <a:rPr lang="tr-TR" dirty="0" err="1" smtClean="0"/>
              <a:t>mezenkimal</a:t>
            </a:r>
            <a:r>
              <a:rPr lang="tr-TR" dirty="0" smtClean="0"/>
              <a:t> KH kullanıldı. </a:t>
            </a:r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/>
          </a:p>
        </p:txBody>
      </p:sp>
      <p:sp>
        <p:nvSpPr>
          <p:cNvPr id="3" name="2 Metin kutusu"/>
          <p:cNvSpPr txBox="1"/>
          <p:nvPr/>
        </p:nvSpPr>
        <p:spPr>
          <a:xfrm>
            <a:off x="2483768" y="548680"/>
            <a:ext cx="3536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 smtClean="0">
                <a:solidFill>
                  <a:schemeClr val="bg1"/>
                </a:solidFill>
              </a:rPr>
              <a:t>FAZ II ÇALIŞMAMIZ</a:t>
            </a:r>
            <a:endParaRPr lang="tr-TR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76672"/>
            <a:ext cx="6783749" cy="2892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429000"/>
            <a:ext cx="72390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700808"/>
            <a:ext cx="7720831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My Video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4148970" y="1196752"/>
            <a:ext cx="16641850" cy="9361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764704"/>
            <a:ext cx="3960441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764704"/>
            <a:ext cx="3919984" cy="313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4149080"/>
            <a:ext cx="3240360" cy="2471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844824"/>
            <a:ext cx="7704856" cy="4248472"/>
          </a:xfrm>
        </p:spPr>
        <p:txBody>
          <a:bodyPr>
            <a:normAutofit/>
          </a:bodyPr>
          <a:lstStyle/>
          <a:p>
            <a:pPr>
              <a:buNone/>
            </a:pPr>
            <a:endParaRPr lang="tr-TR" dirty="0" smtClean="0"/>
          </a:p>
          <a:p>
            <a:r>
              <a:rPr lang="tr-TR" dirty="0" smtClean="0"/>
              <a:t>Hiçbir olguda sistemik komplikasyon olmadı. </a:t>
            </a:r>
          </a:p>
          <a:p>
            <a:endParaRPr lang="tr-TR" dirty="0" smtClean="0"/>
          </a:p>
          <a:p>
            <a:r>
              <a:rPr lang="tr-TR" dirty="0" smtClean="0"/>
              <a:t>Hiçbir olguda </a:t>
            </a:r>
            <a:r>
              <a:rPr lang="tr-TR" dirty="0" err="1" smtClean="0"/>
              <a:t>okuler</a:t>
            </a:r>
            <a:r>
              <a:rPr lang="tr-TR" dirty="0" smtClean="0"/>
              <a:t> komplikasyon yok. 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err="1" smtClean="0"/>
              <a:t>Postop</a:t>
            </a:r>
            <a:r>
              <a:rPr lang="tr-TR" dirty="0" smtClean="0"/>
              <a:t> </a:t>
            </a:r>
            <a:r>
              <a:rPr lang="tr-TR" dirty="0" err="1" smtClean="0"/>
              <a:t>konjonktival</a:t>
            </a:r>
            <a:r>
              <a:rPr lang="tr-TR" dirty="0" smtClean="0"/>
              <a:t> </a:t>
            </a:r>
            <a:r>
              <a:rPr lang="tr-TR" dirty="0" err="1" smtClean="0"/>
              <a:t>hiperemi</a:t>
            </a:r>
            <a:r>
              <a:rPr lang="tr-TR" dirty="0" smtClean="0"/>
              <a:t> dışında olumsuz bulgu yok</a:t>
            </a:r>
          </a:p>
          <a:p>
            <a:endParaRPr lang="tr-TR" dirty="0" smtClean="0"/>
          </a:p>
          <a:p>
            <a:r>
              <a:rPr lang="tr-TR" dirty="0" smtClean="0"/>
              <a:t>Reaksiyon yok</a:t>
            </a:r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/>
          </a:p>
        </p:txBody>
      </p:sp>
      <p:sp>
        <p:nvSpPr>
          <p:cNvPr id="4" name="3 Metin kutusu"/>
          <p:cNvSpPr txBox="1"/>
          <p:nvPr/>
        </p:nvSpPr>
        <p:spPr>
          <a:xfrm>
            <a:off x="2915816" y="476672"/>
            <a:ext cx="29033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dirty="0" smtClean="0">
                <a:solidFill>
                  <a:schemeClr val="bg1"/>
                </a:solidFill>
              </a:rPr>
              <a:t>SONUÇLAR</a:t>
            </a:r>
            <a:endParaRPr lang="tr-TR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tr-TR" dirty="0" err="1" smtClean="0"/>
              <a:t>Mf</a:t>
            </a:r>
            <a:r>
              <a:rPr lang="en-US" dirty="0" smtClean="0"/>
              <a:t> ERG</a:t>
            </a:r>
            <a:r>
              <a:rPr lang="tr-TR" dirty="0" smtClean="0"/>
              <a:t> retinanın </a:t>
            </a:r>
            <a:r>
              <a:rPr lang="tr-TR" dirty="0" err="1" smtClean="0"/>
              <a:t>topografik</a:t>
            </a:r>
            <a:r>
              <a:rPr lang="tr-TR" dirty="0" smtClean="0"/>
              <a:t> </a:t>
            </a:r>
            <a:r>
              <a:rPr lang="tr-TR" dirty="0" err="1" smtClean="0"/>
              <a:t>elektrofizyolojik</a:t>
            </a:r>
            <a:r>
              <a:rPr lang="tr-TR" dirty="0" smtClean="0"/>
              <a:t> yanıtını</a:t>
            </a:r>
          </a:p>
          <a:p>
            <a:pPr>
              <a:buNone/>
            </a:pPr>
            <a:r>
              <a:rPr lang="tr-TR" dirty="0" smtClean="0"/>
              <a:t>     veren bir test.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Hasarın olduğu bölgeyi belirlememize yardımcı olur.</a:t>
            </a:r>
          </a:p>
        </p:txBody>
      </p:sp>
      <p:sp>
        <p:nvSpPr>
          <p:cNvPr id="3" name="2 Metin kutusu"/>
          <p:cNvSpPr txBox="1"/>
          <p:nvPr/>
        </p:nvSpPr>
        <p:spPr>
          <a:xfrm>
            <a:off x="1691680" y="620688"/>
            <a:ext cx="7013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</a:rPr>
              <a:t>ELEKTROFİZYOLOJİK TEST: </a:t>
            </a:r>
            <a:r>
              <a:rPr lang="tr-TR" sz="3600" dirty="0" err="1" smtClean="0">
                <a:solidFill>
                  <a:schemeClr val="bg1"/>
                </a:solidFill>
              </a:rPr>
              <a:t>Mf</a:t>
            </a:r>
            <a:r>
              <a:rPr lang="tr-TR" sz="3600" dirty="0" smtClean="0">
                <a:solidFill>
                  <a:schemeClr val="bg1"/>
                </a:solidFill>
              </a:rPr>
              <a:t> ERG</a:t>
            </a:r>
            <a:endParaRPr lang="tr-TR" sz="360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Asus\Desktop\Bilimsel Faaliyetler\Bilimsel Faaliyetler 2019\Euretina bildiri 2019\Tez hikmet sunum\fİGURE 2 SSKR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4459720"/>
            <a:ext cx="5760640" cy="1993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484784"/>
            <a:ext cx="7408333" cy="34506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b="1" dirty="0" smtClean="0"/>
              <a:t>     Kök Hücre</a:t>
            </a:r>
            <a:r>
              <a:rPr lang="tr-TR" dirty="0" smtClean="0"/>
              <a:t>:</a:t>
            </a:r>
            <a:endParaRPr lang="tr-TR" b="1" dirty="0" smtClean="0"/>
          </a:p>
          <a:p>
            <a:r>
              <a:rPr lang="tr-TR" dirty="0" smtClean="0"/>
              <a:t>Hücrenin en temel ve en saf halidir.</a:t>
            </a:r>
          </a:p>
          <a:p>
            <a:r>
              <a:rPr lang="tr-TR" dirty="0" smtClean="0"/>
              <a:t>Vücuttaki pek çok hücre tipine </a:t>
            </a:r>
            <a:r>
              <a:rPr lang="tr-TR" dirty="0" err="1" smtClean="0"/>
              <a:t>differensiye</a:t>
            </a:r>
            <a:r>
              <a:rPr lang="tr-TR" dirty="0" smtClean="0"/>
              <a:t> olabilir. </a:t>
            </a:r>
          </a:p>
          <a:p>
            <a:r>
              <a:rPr lang="tr-TR" dirty="0" smtClean="0"/>
              <a:t>Hasarlı hücre ve dokuları onarabilir.</a:t>
            </a: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52728"/>
          </a:xfrm>
        </p:spPr>
        <p:txBody>
          <a:bodyPr/>
          <a:lstStyle/>
          <a:p>
            <a:r>
              <a:rPr lang="tr-TR" dirty="0" smtClean="0"/>
              <a:t>KÖK HÜCRE NEDİR?</a:t>
            </a:r>
            <a:endParaRPr lang="tr-TR" dirty="0"/>
          </a:p>
        </p:txBody>
      </p:sp>
      <p:pic>
        <p:nvPicPr>
          <p:cNvPr id="4" name="Picture 2" descr="C:\Users\Ayse\Desktop\Kök hücre sunumları\fotolar\SCparentaladvice01-05-13-252x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3789040"/>
            <a:ext cx="24003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 descr="C:\Users\Asus\Desktop\kuru tip ybmd ve stem cell\KÖK HÜCRE AMD\DEMIRELE KK SSSAG SONRA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789040"/>
            <a:ext cx="5760640" cy="1406141"/>
          </a:xfrm>
          <a:prstGeom prst="rect">
            <a:avLst/>
          </a:prstGeom>
          <a:noFill/>
        </p:spPr>
      </p:pic>
      <p:pic>
        <p:nvPicPr>
          <p:cNvPr id="2051" name="Picture 3" descr="C:\Users\Asus\Desktop\kuru tip ybmd ve stem cell\KÖK HÜCRE AMD\DEMIRELE SAG ÖNCE KK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5280795"/>
            <a:ext cx="5760639" cy="1406141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2204864"/>
            <a:ext cx="7200800" cy="1496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692696"/>
            <a:ext cx="3941942" cy="1496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692696"/>
            <a:ext cx="3866803" cy="154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Metin kutusu"/>
          <p:cNvSpPr txBox="1"/>
          <p:nvPr/>
        </p:nvSpPr>
        <p:spPr>
          <a:xfrm>
            <a:off x="3275856" y="116632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solidFill>
                  <a:schemeClr val="bg1"/>
                </a:solidFill>
              </a:rPr>
              <a:t>YBMD olgusu</a:t>
            </a:r>
            <a:endParaRPr lang="tr-TR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075" name="Picture 3" descr="C:\Users\Asus\Desktop\kuru tip ybmd ve stem cell\KÖK HÜCRE AMD\DONMEZN KK SAG SONRA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5239244"/>
            <a:ext cx="6336704" cy="1618756"/>
          </a:xfrm>
          <a:prstGeom prst="rect">
            <a:avLst/>
          </a:prstGeom>
          <a:noFill/>
        </p:spPr>
      </p:pic>
      <p:pic>
        <p:nvPicPr>
          <p:cNvPr id="3076" name="Picture 4" descr="C:\Users\Asus\Desktop\kuru tip ybmd ve stem cell\KÖK HÜCRE AMD\DONMEZN SAG KK ÖNCE.t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221088"/>
            <a:ext cx="6336704" cy="1520538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2924944"/>
            <a:ext cx="7344816" cy="162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692696"/>
            <a:ext cx="2331342" cy="2173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692696"/>
            <a:ext cx="2237645" cy="218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Metin kutusu"/>
          <p:cNvSpPr txBox="1"/>
          <p:nvPr/>
        </p:nvSpPr>
        <p:spPr>
          <a:xfrm>
            <a:off x="3347864" y="188640"/>
            <a:ext cx="2608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 smtClean="0">
                <a:solidFill>
                  <a:schemeClr val="bg1"/>
                </a:solidFill>
              </a:rPr>
              <a:t>YBMD  OLGUSU</a:t>
            </a:r>
            <a:endParaRPr lang="tr-TR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 </a:t>
            </a:r>
            <a:endParaRPr lang="tr-T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725144"/>
            <a:ext cx="7048823" cy="1814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140968"/>
            <a:ext cx="6984776" cy="148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980728"/>
            <a:ext cx="8389663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Metin kutusu"/>
          <p:cNvSpPr txBox="1"/>
          <p:nvPr/>
        </p:nvSpPr>
        <p:spPr>
          <a:xfrm>
            <a:off x="3203848" y="188640"/>
            <a:ext cx="3199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</a:rPr>
              <a:t>YBMD OLGUSU</a:t>
            </a:r>
            <a:endParaRPr lang="tr-TR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476672"/>
            <a:ext cx="1882521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1" y="402743"/>
            <a:ext cx="1800200" cy="171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 descr="C:\Users\Asus\Desktop\kuru tip ybmd ve stem cell\KÖK HÜCRE AMD\YAMAKS SOL 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4077072"/>
            <a:ext cx="5328592" cy="1300680"/>
          </a:xfrm>
          <a:prstGeom prst="rect">
            <a:avLst/>
          </a:prstGeom>
          <a:noFill/>
        </p:spPr>
      </p:pic>
      <p:pic>
        <p:nvPicPr>
          <p:cNvPr id="4102" name="Picture 6" descr="C:\Users\Asus\Desktop\kuru tip ybmd ve stem cell\KÖK HÜCRE AMD\YAMAKS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5373215"/>
            <a:ext cx="5382020" cy="1313721"/>
          </a:xfrm>
          <a:prstGeom prst="rect">
            <a:avLst/>
          </a:prstGeom>
          <a:noFill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2204864"/>
            <a:ext cx="3866121" cy="175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2196295"/>
            <a:ext cx="3923928" cy="1808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Metin kutusu"/>
          <p:cNvSpPr txBox="1"/>
          <p:nvPr/>
        </p:nvSpPr>
        <p:spPr>
          <a:xfrm>
            <a:off x="3491880" y="0"/>
            <a:ext cx="2529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 smtClean="0">
                <a:solidFill>
                  <a:schemeClr val="bg1"/>
                </a:solidFill>
              </a:rPr>
              <a:t>YBMD OLGUSU</a:t>
            </a:r>
            <a:endParaRPr lang="tr-TR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268760"/>
            <a:ext cx="1851192" cy="1721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124744"/>
            <a:ext cx="2102073" cy="189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996952"/>
            <a:ext cx="388792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2996952"/>
            <a:ext cx="4104034" cy="165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869160"/>
            <a:ext cx="2304257" cy="1743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64573" y="4725144"/>
            <a:ext cx="2379427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C:\Users\Asus\Desktop\TOD, 2018 KONGRE SUNUMLARI\vrc Bİ\KÖK HÜCRE KONUSMA\DILCIESO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67744" y="4725144"/>
            <a:ext cx="4608512" cy="1124912"/>
          </a:xfrm>
          <a:prstGeom prst="rect">
            <a:avLst/>
          </a:prstGeom>
          <a:noFill/>
        </p:spPr>
      </p:pic>
      <p:pic>
        <p:nvPicPr>
          <p:cNvPr id="3077" name="Picture 5" descr="C:\Users\Asus\Desktop\TOD, 2018 KONGRE SUNUMLARI\vrc Bİ\KÖK HÜCRE KONUSMA\DILCIE SOL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67744" y="5803393"/>
            <a:ext cx="4608512" cy="1124913"/>
          </a:xfrm>
          <a:prstGeom prst="rect">
            <a:avLst/>
          </a:prstGeom>
          <a:noFill/>
        </p:spPr>
      </p:pic>
      <p:sp>
        <p:nvSpPr>
          <p:cNvPr id="16" name="15 Metin kutusu"/>
          <p:cNvSpPr txBox="1"/>
          <p:nvPr/>
        </p:nvSpPr>
        <p:spPr>
          <a:xfrm>
            <a:off x="3059832" y="476672"/>
            <a:ext cx="3460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 smtClean="0">
                <a:solidFill>
                  <a:schemeClr val="bg1"/>
                </a:solidFill>
              </a:rPr>
              <a:t>STARGARDT OLGUSU</a:t>
            </a:r>
            <a:endParaRPr lang="tr-TR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060848"/>
            <a:ext cx="2248139" cy="2232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988840"/>
            <a:ext cx="221989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Metin kutusu"/>
          <p:cNvSpPr txBox="1"/>
          <p:nvPr/>
        </p:nvSpPr>
        <p:spPr>
          <a:xfrm>
            <a:off x="2843808" y="476672"/>
            <a:ext cx="40094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 smtClean="0">
                <a:solidFill>
                  <a:schemeClr val="bg1"/>
                </a:solidFill>
              </a:rPr>
              <a:t> RETİNİTİS PİGMENTOSA </a:t>
            </a:r>
            <a:endParaRPr lang="tr-TR" sz="2800" dirty="0">
              <a:solidFill>
                <a:schemeClr val="bg1"/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4653136"/>
            <a:ext cx="2376264" cy="180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4437112"/>
            <a:ext cx="252187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tr-TR" dirty="0" smtClean="0"/>
              <a:t>500 olguluk serinin onay aşamaları  </a:t>
            </a:r>
          </a:p>
          <a:p>
            <a:pPr>
              <a:buNone/>
            </a:pPr>
            <a:r>
              <a:rPr lang="tr-TR" dirty="0" smtClean="0"/>
              <a:t>          </a:t>
            </a:r>
          </a:p>
          <a:p>
            <a:pPr>
              <a:buNone/>
            </a:pPr>
            <a:r>
              <a:rPr lang="tr-TR" dirty="0" smtClean="0"/>
              <a:t>    				 tamamlanmak </a:t>
            </a:r>
            <a:r>
              <a:rPr lang="tr-TR" dirty="0" smtClean="0"/>
              <a:t>üzere</a:t>
            </a:r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r>
              <a:rPr lang="tr-TR" dirty="0" err="1" smtClean="0"/>
              <a:t>doktorclubawards</a:t>
            </a:r>
            <a:r>
              <a:rPr lang="tr-TR" dirty="0" smtClean="0"/>
              <a:t>.com</a:t>
            </a:r>
          </a:p>
          <a:p>
            <a:pPr>
              <a:buNone/>
            </a:pPr>
            <a:r>
              <a:rPr lang="tr-TR" dirty="0" smtClean="0"/>
              <a:t>Yılın Yenilikçi Cerrahi Bilimler Doktoru Kategorisinde</a:t>
            </a:r>
          </a:p>
          <a:p>
            <a:pPr>
              <a:buNone/>
            </a:pPr>
            <a:r>
              <a:rPr lang="tr-TR" dirty="0" smtClean="0"/>
              <a:t>Finalist olarak Desteklerinizi bekliyorum. </a:t>
            </a:r>
          </a:p>
          <a:p>
            <a:pPr>
              <a:buNone/>
            </a:pPr>
            <a:endParaRPr lang="tr-TR" dirty="0" smtClean="0"/>
          </a:p>
          <a:p>
            <a:endParaRPr lang="tr-TR" dirty="0" smtClean="0"/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TEŞEKKÜRLER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İçerik Yer Tutucusu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013916"/>
              </p:ext>
            </p:extLst>
          </p:nvPr>
        </p:nvGraphicFramePr>
        <p:xfrm>
          <a:off x="1619672" y="2276872"/>
          <a:ext cx="6048672" cy="2808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Başlık"/>
          <p:cNvSpPr>
            <a:spLocks noGrp="1"/>
          </p:cNvSpPr>
          <p:nvPr>
            <p:ph type="title"/>
          </p:nvPr>
        </p:nvSpPr>
        <p:spPr>
          <a:xfrm>
            <a:off x="1331640" y="332656"/>
            <a:ext cx="7596336" cy="892688"/>
          </a:xfrm>
        </p:spPr>
        <p:txBody>
          <a:bodyPr>
            <a:normAutofit/>
          </a:bodyPr>
          <a:lstStyle/>
          <a:p>
            <a:r>
              <a:rPr lang="tr-TR" sz="40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KÖK HÜCRELERİN ÖZELLİKLERİ</a:t>
            </a:r>
            <a:endParaRPr lang="tr-TR" sz="400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990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755576" y="1484784"/>
            <a:ext cx="8136904" cy="4536504"/>
          </a:xfrm>
        </p:spPr>
        <p:txBody>
          <a:bodyPr>
            <a:normAutofit/>
          </a:bodyPr>
          <a:lstStyle/>
          <a:p>
            <a:pPr>
              <a:buNone/>
            </a:pPr>
            <a:endParaRPr lang="tr-TR" dirty="0" smtClean="0"/>
          </a:p>
          <a:p>
            <a:r>
              <a:rPr lang="en-US" b="1" dirty="0" smtClean="0"/>
              <a:t> (1) </a:t>
            </a:r>
            <a:r>
              <a:rPr lang="tr-TR" b="1" dirty="0" smtClean="0"/>
              <a:t>Hücre </a:t>
            </a:r>
            <a:r>
              <a:rPr lang="tr-TR" b="1" dirty="0" err="1" smtClean="0"/>
              <a:t>Replasmanı</a:t>
            </a:r>
            <a:r>
              <a:rPr lang="tr-TR" b="1" dirty="0" smtClean="0"/>
              <a:t>:  </a:t>
            </a:r>
            <a:r>
              <a:rPr lang="tr-TR" dirty="0" smtClean="0"/>
              <a:t>Sağlıklı kök hücreler dejenere </a:t>
            </a:r>
          </a:p>
          <a:p>
            <a:pPr>
              <a:buNone/>
            </a:pPr>
            <a:r>
              <a:rPr lang="tr-TR" dirty="0" smtClean="0"/>
              <a:t>      hücrelerin yerini alabilir (</a:t>
            </a:r>
            <a:r>
              <a:rPr lang="tr-TR" dirty="0" err="1" smtClean="0"/>
              <a:t>Differensiasyon</a:t>
            </a:r>
            <a:r>
              <a:rPr lang="tr-TR" dirty="0" smtClean="0"/>
              <a:t>). </a:t>
            </a:r>
          </a:p>
          <a:p>
            <a:pPr algn="just">
              <a:lnSpc>
                <a:spcPct val="150000"/>
              </a:lnSpc>
            </a:pPr>
            <a:r>
              <a:rPr lang="tr-TR" dirty="0" smtClean="0"/>
              <a:t>Bu süreçte </a:t>
            </a:r>
            <a:r>
              <a:rPr lang="tr-TR" dirty="0" err="1" smtClean="0"/>
              <a:t>internal</a:t>
            </a:r>
            <a:r>
              <a:rPr lang="tr-TR" dirty="0" smtClean="0"/>
              <a:t> ve </a:t>
            </a:r>
            <a:r>
              <a:rPr lang="tr-TR" dirty="0" err="1" smtClean="0"/>
              <a:t>eksternal</a:t>
            </a:r>
            <a:r>
              <a:rPr lang="tr-TR" dirty="0" smtClean="0"/>
              <a:t> faktörler rol alır.</a:t>
            </a:r>
          </a:p>
          <a:p>
            <a:pPr algn="just">
              <a:lnSpc>
                <a:spcPct val="150000"/>
              </a:lnSpc>
            </a:pPr>
            <a:r>
              <a:rPr lang="tr-TR" b="1" dirty="0" err="1" smtClean="0"/>
              <a:t>İnternal</a:t>
            </a:r>
            <a:r>
              <a:rPr lang="tr-TR" b="1" dirty="0" smtClean="0"/>
              <a:t> faktörler: </a:t>
            </a:r>
            <a:r>
              <a:rPr lang="tr-TR" dirty="0" smtClean="0"/>
              <a:t>Hücrenin genleriyle ilişkilidir. </a:t>
            </a:r>
          </a:p>
          <a:p>
            <a:pPr algn="just">
              <a:lnSpc>
                <a:spcPct val="150000"/>
              </a:lnSpc>
            </a:pPr>
            <a:r>
              <a:rPr lang="tr-TR" b="1" dirty="0" err="1" smtClean="0"/>
              <a:t>Eksternal</a:t>
            </a:r>
            <a:r>
              <a:rPr lang="tr-TR" b="1" dirty="0" smtClean="0"/>
              <a:t> faktörler: </a:t>
            </a:r>
            <a:r>
              <a:rPr lang="tr-TR" dirty="0" smtClean="0"/>
              <a:t>Hücrenin bulunduğu ortamdaki diğer hücreler ve moleküllerle (</a:t>
            </a:r>
            <a:r>
              <a:rPr lang="tr-TR" dirty="0" err="1" smtClean="0"/>
              <a:t>microenvironment</a:t>
            </a:r>
            <a:r>
              <a:rPr lang="tr-TR" dirty="0" smtClean="0"/>
              <a:t>) ilişkilidir. </a:t>
            </a: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827584" y="188640"/>
            <a:ext cx="8013576" cy="1252728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KÖK HÜCRE TEDAVİSİNİN MEKANİZMASI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467544" y="1484784"/>
            <a:ext cx="8424936" cy="504056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endParaRPr lang="tr-TR" sz="2900" dirty="0" smtClean="0"/>
          </a:p>
          <a:p>
            <a:r>
              <a:rPr lang="en-US" sz="2900" b="1" dirty="0" smtClean="0"/>
              <a:t>(2) </a:t>
            </a:r>
            <a:r>
              <a:rPr lang="tr-TR" sz="2900" b="1" dirty="0" err="1" smtClean="0"/>
              <a:t>Nutrisyonel</a:t>
            </a:r>
            <a:r>
              <a:rPr lang="tr-TR" sz="2900" b="1" dirty="0" smtClean="0"/>
              <a:t> Destek: </a:t>
            </a:r>
            <a:r>
              <a:rPr lang="tr-TR" sz="2900" dirty="0" smtClean="0"/>
              <a:t>Sağlıklı kök hücreler salgıladıkları faktörlerle etraftaki </a:t>
            </a:r>
          </a:p>
          <a:p>
            <a:pPr>
              <a:buNone/>
            </a:pPr>
            <a:r>
              <a:rPr lang="tr-TR" sz="2900" dirty="0" smtClean="0"/>
              <a:t>             hücrelerin yaşamlarını desteklerler (</a:t>
            </a:r>
            <a:r>
              <a:rPr lang="tr-TR" sz="2900" dirty="0" err="1" smtClean="0"/>
              <a:t>Parakrin</a:t>
            </a:r>
            <a:r>
              <a:rPr lang="tr-TR" sz="2900" dirty="0" smtClean="0"/>
              <a:t>, </a:t>
            </a:r>
            <a:r>
              <a:rPr lang="tr-TR" sz="2900" dirty="0" err="1" smtClean="0"/>
              <a:t>Trofik</a:t>
            </a:r>
            <a:r>
              <a:rPr lang="tr-TR" sz="2900" dirty="0" smtClean="0"/>
              <a:t> etki) </a:t>
            </a:r>
          </a:p>
          <a:p>
            <a:pPr>
              <a:buNone/>
            </a:pPr>
            <a:endParaRPr lang="tr-TR" sz="2900" dirty="0" smtClean="0"/>
          </a:p>
          <a:p>
            <a:r>
              <a:rPr lang="tr-TR" sz="2900" dirty="0" err="1" smtClean="0"/>
              <a:t>Proangiogenik</a:t>
            </a:r>
            <a:r>
              <a:rPr lang="tr-TR" sz="2900" dirty="0" smtClean="0"/>
              <a:t> faktörler: </a:t>
            </a:r>
            <a:r>
              <a:rPr lang="tr-TR" sz="2900" dirty="0" err="1" smtClean="0"/>
              <a:t>Angiogenin</a:t>
            </a:r>
            <a:r>
              <a:rPr lang="tr-TR" sz="2900" dirty="0" smtClean="0"/>
              <a:t>, PLGF</a:t>
            </a:r>
          </a:p>
          <a:p>
            <a:endParaRPr lang="tr-TR" sz="2900" dirty="0" smtClean="0"/>
          </a:p>
          <a:p>
            <a:r>
              <a:rPr lang="tr-TR" sz="2900" dirty="0" err="1" smtClean="0"/>
              <a:t>Angiogenik</a:t>
            </a:r>
            <a:r>
              <a:rPr lang="tr-TR" sz="2900" dirty="0" smtClean="0"/>
              <a:t> </a:t>
            </a:r>
            <a:r>
              <a:rPr lang="tr-TR" sz="2900" dirty="0" err="1" smtClean="0"/>
              <a:t>kemokinler</a:t>
            </a:r>
            <a:r>
              <a:rPr lang="tr-TR" sz="2900" dirty="0" smtClean="0"/>
              <a:t>: CXCL1, CXCL,CXCL5,CXCL6 ve CXCL8</a:t>
            </a:r>
          </a:p>
          <a:p>
            <a:endParaRPr lang="tr-TR" sz="2900" dirty="0" smtClean="0"/>
          </a:p>
          <a:p>
            <a:r>
              <a:rPr lang="tr-TR" sz="2900" dirty="0" err="1" smtClean="0"/>
              <a:t>Angiogenik</a:t>
            </a:r>
            <a:r>
              <a:rPr lang="tr-TR" sz="2900" dirty="0" smtClean="0"/>
              <a:t> </a:t>
            </a:r>
            <a:r>
              <a:rPr lang="tr-TR" sz="2900" dirty="0" err="1" smtClean="0"/>
              <a:t>growth</a:t>
            </a:r>
            <a:r>
              <a:rPr lang="tr-TR" sz="2900" dirty="0" smtClean="0"/>
              <a:t> faktörler: HGF, </a:t>
            </a:r>
            <a:r>
              <a:rPr lang="tr-TR" sz="2900" dirty="0" err="1" smtClean="0"/>
              <a:t>bFGF</a:t>
            </a:r>
            <a:r>
              <a:rPr lang="tr-TR" sz="2900" dirty="0" smtClean="0"/>
              <a:t>, VEGF-D, PDGF-AA, TGF-𝛽2, G-CSF, TGF-𝛽2</a:t>
            </a:r>
          </a:p>
          <a:p>
            <a:endParaRPr lang="tr-TR" sz="2900" dirty="0" smtClean="0"/>
          </a:p>
          <a:p>
            <a:r>
              <a:rPr lang="tr-TR" sz="2900" dirty="0" err="1" smtClean="0"/>
              <a:t>Nörotrofik</a:t>
            </a:r>
            <a:r>
              <a:rPr lang="tr-TR" sz="2900" dirty="0" smtClean="0"/>
              <a:t> faktörler: </a:t>
            </a:r>
            <a:r>
              <a:rPr lang="tr-TR" sz="2900" dirty="0" err="1" smtClean="0"/>
              <a:t>bFGF</a:t>
            </a:r>
            <a:r>
              <a:rPr lang="tr-TR" sz="2900" dirty="0" smtClean="0"/>
              <a:t>, </a:t>
            </a:r>
            <a:r>
              <a:rPr lang="tr-TR" sz="2900" dirty="0" err="1" smtClean="0"/>
              <a:t>nerve</a:t>
            </a:r>
            <a:r>
              <a:rPr lang="tr-TR" sz="2900" dirty="0" smtClean="0"/>
              <a:t> </a:t>
            </a:r>
            <a:r>
              <a:rPr lang="tr-TR" sz="2900" dirty="0" err="1" smtClean="0"/>
              <a:t>growth</a:t>
            </a:r>
            <a:r>
              <a:rPr lang="tr-TR" sz="2900" dirty="0" smtClean="0"/>
              <a:t> </a:t>
            </a:r>
            <a:r>
              <a:rPr lang="tr-TR" sz="2900" dirty="0" err="1" smtClean="0"/>
              <a:t>factor</a:t>
            </a:r>
            <a:r>
              <a:rPr lang="tr-TR" sz="2900" dirty="0" smtClean="0"/>
              <a:t> (NGF), </a:t>
            </a:r>
            <a:r>
              <a:rPr lang="tr-TR" sz="2900" dirty="0" err="1" smtClean="0"/>
              <a:t>neurotrophin</a:t>
            </a:r>
            <a:r>
              <a:rPr lang="tr-TR" sz="2900" dirty="0" smtClean="0"/>
              <a:t> 3 (NT3), </a:t>
            </a:r>
            <a:r>
              <a:rPr lang="tr-TR" sz="2900" dirty="0" err="1" smtClean="0"/>
              <a:t>neurotrophin</a:t>
            </a:r>
            <a:r>
              <a:rPr lang="tr-TR" sz="2900" dirty="0" smtClean="0"/>
              <a:t> 4 (NT4), </a:t>
            </a:r>
            <a:r>
              <a:rPr lang="tr-TR" sz="2900" dirty="0" err="1" smtClean="0"/>
              <a:t>glial</a:t>
            </a:r>
            <a:r>
              <a:rPr lang="tr-TR" sz="2900" dirty="0" smtClean="0"/>
              <a:t>-</a:t>
            </a:r>
            <a:r>
              <a:rPr lang="tr-TR" sz="2900" dirty="0" err="1" smtClean="0"/>
              <a:t>derived</a:t>
            </a:r>
            <a:r>
              <a:rPr lang="tr-TR" sz="2900" dirty="0" smtClean="0"/>
              <a:t> </a:t>
            </a:r>
            <a:r>
              <a:rPr lang="tr-TR" sz="2900" dirty="0" err="1" smtClean="0"/>
              <a:t>neurotrophic</a:t>
            </a:r>
            <a:r>
              <a:rPr lang="tr-TR" sz="2900" dirty="0" smtClean="0"/>
              <a:t> </a:t>
            </a:r>
            <a:r>
              <a:rPr lang="tr-TR" sz="2900" dirty="0" err="1" smtClean="0"/>
              <a:t>factor</a:t>
            </a:r>
            <a:r>
              <a:rPr lang="tr-TR" sz="2900" dirty="0" smtClean="0"/>
              <a:t> (GDNF) </a:t>
            </a:r>
          </a:p>
          <a:p>
            <a:endParaRPr lang="tr-TR" sz="2900" dirty="0" smtClean="0"/>
          </a:p>
          <a:p>
            <a:r>
              <a:rPr lang="tr-TR" sz="2900" dirty="0" err="1" smtClean="0"/>
              <a:t>Hematopoietik</a:t>
            </a:r>
            <a:r>
              <a:rPr lang="tr-TR" sz="2900" dirty="0" smtClean="0"/>
              <a:t>  </a:t>
            </a:r>
            <a:r>
              <a:rPr lang="tr-TR" sz="2900" dirty="0" err="1" smtClean="0"/>
              <a:t>growth</a:t>
            </a:r>
            <a:r>
              <a:rPr lang="tr-TR" sz="2900" dirty="0" smtClean="0"/>
              <a:t> faktörler: G-CSF, GM-CSF, LIF, IL-1𝛼, IL-6, IL-8, </a:t>
            </a:r>
            <a:r>
              <a:rPr lang="tr-TR" sz="2900" dirty="0" err="1" smtClean="0"/>
              <a:t>and</a:t>
            </a:r>
            <a:r>
              <a:rPr lang="tr-TR" sz="2900" dirty="0" smtClean="0"/>
              <a:t> IL-11. </a:t>
            </a:r>
          </a:p>
          <a:p>
            <a:pPr>
              <a:buNone/>
            </a:pPr>
            <a:endParaRPr lang="tr-TR" sz="2900" dirty="0" smtClean="0"/>
          </a:p>
          <a:p>
            <a:endParaRPr lang="tr-TR" sz="2900" dirty="0" smtClean="0"/>
          </a:p>
          <a:p>
            <a:r>
              <a:rPr lang="tr-TR" sz="2900" b="1" dirty="0" smtClean="0"/>
              <a:t>(3) </a:t>
            </a:r>
            <a:r>
              <a:rPr lang="tr-TR" sz="2900" b="1" dirty="0" err="1" smtClean="0"/>
              <a:t>İmmmunomodulatör</a:t>
            </a:r>
            <a:r>
              <a:rPr lang="tr-TR" sz="2900" b="1" dirty="0" smtClean="0"/>
              <a:t> etki </a:t>
            </a:r>
          </a:p>
          <a:p>
            <a:pPr>
              <a:buNone/>
            </a:pPr>
            <a:endParaRPr lang="tr-TR" dirty="0" smtClean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827584" y="188640"/>
            <a:ext cx="8013576" cy="1252728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KÖK HÜCRE TEDAVİSİNİN MEKANİZMASI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2276872"/>
            <a:ext cx="7632848" cy="3306680"/>
          </a:xfrm>
        </p:spPr>
        <p:txBody>
          <a:bodyPr/>
          <a:lstStyle/>
          <a:p>
            <a:r>
              <a:rPr lang="tr-TR" dirty="0" smtClean="0"/>
              <a:t>Çok küçük dozlar yeterli olur.</a:t>
            </a:r>
          </a:p>
          <a:p>
            <a:r>
              <a:rPr lang="tr-TR" dirty="0" smtClean="0"/>
              <a:t>Cerrahi yaklaşım kolaydır.</a:t>
            </a:r>
          </a:p>
          <a:p>
            <a:r>
              <a:rPr lang="tr-TR" dirty="0" smtClean="0"/>
              <a:t>Nakledilen hücre kolayca izlenir.</a:t>
            </a:r>
          </a:p>
          <a:p>
            <a:r>
              <a:rPr lang="tr-TR" dirty="0" smtClean="0"/>
              <a:t>Gözün </a:t>
            </a:r>
            <a:r>
              <a:rPr lang="tr-TR" dirty="0" err="1" smtClean="0"/>
              <a:t>immün</a:t>
            </a:r>
            <a:r>
              <a:rPr lang="tr-TR" dirty="0" smtClean="0"/>
              <a:t> yapısı uygundur.</a:t>
            </a:r>
          </a:p>
          <a:p>
            <a:r>
              <a:rPr lang="tr-TR" dirty="0" smtClean="0"/>
              <a:t>Diğer göz kontrol olarak kullanılabilir.</a:t>
            </a:r>
          </a:p>
          <a:p>
            <a:r>
              <a:rPr lang="tr-TR" dirty="0" err="1" smtClean="0"/>
              <a:t>Ekstraoküler</a:t>
            </a:r>
            <a:r>
              <a:rPr lang="tr-TR" dirty="0" smtClean="0"/>
              <a:t> yayılım söz konusu değildir. </a:t>
            </a:r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914400" y="332656"/>
            <a:ext cx="8229600" cy="1252728"/>
          </a:xfrm>
        </p:spPr>
        <p:txBody>
          <a:bodyPr/>
          <a:lstStyle/>
          <a:p>
            <a:r>
              <a:rPr lang="tr-TR" dirty="0" smtClean="0"/>
              <a:t>Gözde Kök Hücre Kullanımı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3568" y="332656"/>
            <a:ext cx="7355160" cy="1143001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Kök Hücre Uygulamalarında </a:t>
            </a:r>
            <a:br>
              <a:rPr lang="tr-TR" dirty="0" smtClean="0"/>
            </a:br>
            <a:r>
              <a:rPr lang="tr-TR" dirty="0" smtClean="0"/>
              <a:t>Cerrahi Yaklaşım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914400" y="1484784"/>
            <a:ext cx="7772400" cy="4535019"/>
          </a:xfrm>
        </p:spPr>
        <p:txBody>
          <a:bodyPr>
            <a:normAutofit/>
          </a:bodyPr>
          <a:lstStyle/>
          <a:p>
            <a:pPr>
              <a:buNone/>
            </a:pPr>
            <a:endParaRPr lang="tr-TR" dirty="0" smtClean="0"/>
          </a:p>
          <a:p>
            <a:r>
              <a:rPr lang="tr-TR" dirty="0" smtClean="0"/>
              <a:t>1- </a:t>
            </a:r>
            <a:r>
              <a:rPr lang="tr-TR" dirty="0" err="1" smtClean="0"/>
              <a:t>İntravitreal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2-PPV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Subretinal</a:t>
            </a:r>
            <a:endParaRPr lang="tr-TR" dirty="0" smtClean="0"/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3- </a:t>
            </a:r>
            <a:r>
              <a:rPr lang="tr-TR" dirty="0" err="1" smtClean="0"/>
              <a:t>Suprakoroidal</a:t>
            </a:r>
            <a:endParaRPr lang="tr-TR" dirty="0" smtClean="0"/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4-</a:t>
            </a:r>
            <a:r>
              <a:rPr lang="tr-TR" dirty="0" err="1" smtClean="0"/>
              <a:t>Retrubulber</a:t>
            </a:r>
            <a:r>
              <a:rPr lang="tr-TR" dirty="0" smtClean="0"/>
              <a:t>/</a:t>
            </a:r>
            <a:r>
              <a:rPr lang="tr-TR" dirty="0" err="1" smtClean="0"/>
              <a:t>Subtenon</a:t>
            </a:r>
            <a:endParaRPr lang="tr-TR" dirty="0" smtClean="0"/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5-</a:t>
            </a:r>
            <a:r>
              <a:rPr lang="tr-TR" dirty="0" err="1" smtClean="0"/>
              <a:t>İntravenöz</a:t>
            </a:r>
            <a:endParaRPr lang="en-US" dirty="0" smtClean="0"/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1735667" y="548680"/>
            <a:ext cx="7408333" cy="5106880"/>
          </a:xfrm>
        </p:spPr>
        <p:txBody>
          <a:bodyPr/>
          <a:lstStyle/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     HEDEFLENEN RETİNAL HASTALIKLAR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4" name="Picture 3" descr="C:\Users\Ayse\Desktop\Kök hücre sunumları\fotolar\indir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8050" y="1232756"/>
            <a:ext cx="3216357" cy="2268252"/>
          </a:xfrm>
          <a:prstGeom prst="rect">
            <a:avLst/>
          </a:prstGeom>
          <a:noFill/>
        </p:spPr>
      </p:pic>
      <p:pic>
        <p:nvPicPr>
          <p:cNvPr id="5" name="Picture 2" descr="C:\Users\Ayse\Desktop\Kök hücre sunumları\fotolar\HASTA FOTOLARI\Dr Ayse son\DOGAN_FATIH_01-01-1981__(000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611560" y="1268760"/>
            <a:ext cx="3286990" cy="2232249"/>
          </a:xfrm>
          <a:prstGeom prst="rect">
            <a:avLst/>
          </a:prstGeom>
          <a:noFill/>
        </p:spPr>
      </p:pic>
      <p:pic>
        <p:nvPicPr>
          <p:cNvPr id="6" name="Picture 3" descr="C:\Users\Ayse\Desktop\Kök hücre sunumları\fotolar\images s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077072"/>
            <a:ext cx="3096344" cy="2480676"/>
          </a:xfrm>
          <a:prstGeom prst="rect">
            <a:avLst/>
          </a:prstGeom>
          <a:noFill/>
        </p:spPr>
      </p:pic>
      <p:pic>
        <p:nvPicPr>
          <p:cNvPr id="7" name="Picture 3" descr="C:\Users\Ayse\Desktop\Kök hücre sunumları\fotolar\bes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5116" y="4077072"/>
            <a:ext cx="3121985" cy="2780928"/>
          </a:xfrm>
          <a:prstGeom prst="rect">
            <a:avLst/>
          </a:prstGeom>
          <a:noFill/>
        </p:spPr>
      </p:pic>
      <p:sp>
        <p:nvSpPr>
          <p:cNvPr id="8" name="7 Metin kutusu"/>
          <p:cNvSpPr txBox="1"/>
          <p:nvPr/>
        </p:nvSpPr>
        <p:spPr>
          <a:xfrm>
            <a:off x="3059832" y="3573016"/>
            <a:ext cx="4250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RP, </a:t>
            </a:r>
            <a:r>
              <a:rPr lang="tr-TR" dirty="0" err="1" smtClean="0"/>
              <a:t>Leber</a:t>
            </a:r>
            <a:r>
              <a:rPr lang="tr-TR" dirty="0" smtClean="0"/>
              <a:t> KA, YBMD, BEST, STARGARDTS’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 PHASE 1 STUDY OF OUR GROUP</a:t>
            </a:r>
            <a:endParaRPr lang="tr-T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72816"/>
            <a:ext cx="8208912" cy="2807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Metin kutusu"/>
          <p:cNvSpPr txBox="1"/>
          <p:nvPr/>
        </p:nvSpPr>
        <p:spPr>
          <a:xfrm>
            <a:off x="1763688" y="5373216"/>
            <a:ext cx="4777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Subretinal</a:t>
            </a:r>
            <a:r>
              <a:rPr lang="tr-TR" dirty="0" smtClean="0"/>
              <a:t> ADMKH yapılan 14 olgunun sonuçları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lga Biçimi">
  <a:themeElements>
    <a:clrScheme name="Dalga Biçimi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Dalga Biçimi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alga Biçimi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8884</TotalTime>
  <Words>458</Words>
  <Application>Microsoft Office PowerPoint</Application>
  <PresentationFormat>Ekran Gösterisi (4:3)</PresentationFormat>
  <Paragraphs>113</Paragraphs>
  <Slides>26</Slides>
  <Notes>4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26</vt:i4>
      </vt:variant>
    </vt:vector>
  </HeadingPairs>
  <TitlesOfParts>
    <vt:vector size="27" baseType="lpstr">
      <vt:lpstr>Dalga Biçimi</vt:lpstr>
      <vt:lpstr>Slayt 1</vt:lpstr>
      <vt:lpstr>KÖK HÜCRE NEDİR?</vt:lpstr>
      <vt:lpstr>KÖK HÜCRELERİN ÖZELLİKLERİ</vt:lpstr>
      <vt:lpstr>KÖK HÜCRE TEDAVİSİNİN MEKANİZMASI</vt:lpstr>
      <vt:lpstr>KÖK HÜCRE TEDAVİSİNİN MEKANİZMASI</vt:lpstr>
      <vt:lpstr>Gözde Kök Hücre Kullanımı</vt:lpstr>
      <vt:lpstr>Kök Hücre Uygulamalarında  Cerrahi Yaklaşım</vt:lpstr>
      <vt:lpstr>Slayt 8</vt:lpstr>
      <vt:lpstr> PHASE 1 STUDY OF OUR GROUP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 </vt:lpstr>
      <vt:lpstr>Slayt 23</vt:lpstr>
      <vt:lpstr>Slayt 24</vt:lpstr>
      <vt:lpstr>Slayt 25</vt:lpstr>
      <vt:lpstr>Slayt 26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MEZENKİMAL KÖK HÜCRE (MKH) İZOLASYONU VE ÜRETİMİ</dc:title>
  <dc:creator>Dinç</dc:creator>
  <cp:lastModifiedBy>Asus</cp:lastModifiedBy>
  <cp:revision>456</cp:revision>
  <dcterms:created xsi:type="dcterms:W3CDTF">2013-01-08T08:14:26Z</dcterms:created>
  <dcterms:modified xsi:type="dcterms:W3CDTF">2019-11-08T08:12:38Z</dcterms:modified>
</cp:coreProperties>
</file>