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8"/>
  </p:notesMasterIdLst>
  <p:sldIdLst>
    <p:sldId id="326" r:id="rId2"/>
    <p:sldId id="533" r:id="rId3"/>
    <p:sldId id="425" r:id="rId4"/>
    <p:sldId id="479" r:id="rId5"/>
    <p:sldId id="481" r:id="rId6"/>
    <p:sldId id="299" r:id="rId7"/>
    <p:sldId id="482" r:id="rId8"/>
    <p:sldId id="300" r:id="rId9"/>
    <p:sldId id="302" r:id="rId10"/>
    <p:sldId id="304" r:id="rId11"/>
    <p:sldId id="306" r:id="rId12"/>
    <p:sldId id="307" r:id="rId13"/>
    <p:sldId id="483" r:id="rId14"/>
    <p:sldId id="310" r:id="rId15"/>
    <p:sldId id="484" r:id="rId16"/>
    <p:sldId id="495" r:id="rId17"/>
    <p:sldId id="488" r:id="rId18"/>
    <p:sldId id="485" r:id="rId19"/>
    <p:sldId id="534" r:id="rId20"/>
    <p:sldId id="490" r:id="rId21"/>
    <p:sldId id="487" r:id="rId22"/>
    <p:sldId id="529" r:id="rId23"/>
    <p:sldId id="506" r:id="rId24"/>
    <p:sldId id="536" r:id="rId25"/>
    <p:sldId id="561" r:id="rId26"/>
    <p:sldId id="537" r:id="rId27"/>
    <p:sldId id="504" r:id="rId28"/>
    <p:sldId id="499" r:id="rId29"/>
    <p:sldId id="532" r:id="rId30"/>
    <p:sldId id="503" r:id="rId31"/>
    <p:sldId id="540" r:id="rId32"/>
    <p:sldId id="510" r:id="rId33"/>
    <p:sldId id="515" r:id="rId34"/>
    <p:sldId id="427" r:id="rId35"/>
    <p:sldId id="549" r:id="rId36"/>
    <p:sldId id="550" r:id="rId37"/>
    <p:sldId id="539" r:id="rId38"/>
    <p:sldId id="553" r:id="rId39"/>
    <p:sldId id="538" r:id="rId40"/>
    <p:sldId id="564" r:id="rId41"/>
    <p:sldId id="559" r:id="rId42"/>
    <p:sldId id="555" r:id="rId43"/>
    <p:sldId id="551" r:id="rId44"/>
    <p:sldId id="554" r:id="rId45"/>
    <p:sldId id="558" r:id="rId46"/>
    <p:sldId id="552" r:id="rId47"/>
    <p:sldId id="556" r:id="rId48"/>
    <p:sldId id="560" r:id="rId49"/>
    <p:sldId id="557" r:id="rId50"/>
    <p:sldId id="541" r:id="rId51"/>
    <p:sldId id="542" r:id="rId52"/>
    <p:sldId id="543" r:id="rId53"/>
    <p:sldId id="544" r:id="rId54"/>
    <p:sldId id="545" r:id="rId55"/>
    <p:sldId id="494" r:id="rId56"/>
    <p:sldId id="546" r:id="rId5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0E0E0"/>
    <a:srgbClr val="33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1720" autoAdjust="0"/>
  </p:normalViewPr>
  <p:slideViewPr>
    <p:cSldViewPr>
      <p:cViewPr>
        <p:scale>
          <a:sx n="67" d="100"/>
          <a:sy n="67" d="100"/>
        </p:scale>
        <p:origin x="-14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1C5E3-B8A6-4BB8-9A57-D26AC6DBA0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D1FB7DE-C475-4963-8A86-C80404C84CD2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smtClean="0"/>
            <a:t>Self-</a:t>
          </a:r>
          <a:r>
            <a:rPr lang="tr-TR" sz="2800" dirty="0" err="1" smtClean="0"/>
            <a:t>renewal</a:t>
          </a:r>
          <a:endParaRPr lang="tr-TR" sz="2800" dirty="0"/>
        </a:p>
      </dgm:t>
    </dgm:pt>
    <dgm:pt modelId="{D2632597-7B0C-4D3B-BD75-8FADD8736B36}" type="parTrans" cxnId="{FC9D863A-BC6D-4452-8EDD-1C04C46CFEED}">
      <dgm:prSet/>
      <dgm:spPr/>
      <dgm:t>
        <a:bodyPr/>
        <a:lstStyle/>
        <a:p>
          <a:endParaRPr lang="tr-TR"/>
        </a:p>
      </dgm:t>
    </dgm:pt>
    <dgm:pt modelId="{C8F7A737-B715-42B3-B194-C01AF08EC1F5}" type="sibTrans" cxnId="{FC9D863A-BC6D-4452-8EDD-1C04C46CFEED}">
      <dgm:prSet/>
      <dgm:spPr/>
      <dgm:t>
        <a:bodyPr/>
        <a:lstStyle/>
        <a:p>
          <a:endParaRPr lang="tr-TR"/>
        </a:p>
      </dgm:t>
    </dgm:pt>
    <dgm:pt modelId="{9C2BEB79-A36D-46F6-814D-1893E5416C2A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tr-TR" sz="2800" dirty="0" err="1" smtClean="0"/>
            <a:t>Differentiation</a:t>
          </a:r>
          <a:endParaRPr lang="tr-TR" sz="2800" dirty="0"/>
        </a:p>
      </dgm:t>
    </dgm:pt>
    <dgm:pt modelId="{F7F07DF8-69EC-418D-838D-64498E336C63}" type="parTrans" cxnId="{96F702B3-D462-49FF-84CA-7EF87765AAB1}">
      <dgm:prSet/>
      <dgm:spPr/>
      <dgm:t>
        <a:bodyPr/>
        <a:lstStyle/>
        <a:p>
          <a:endParaRPr lang="tr-TR"/>
        </a:p>
      </dgm:t>
    </dgm:pt>
    <dgm:pt modelId="{F9DFF88E-F4AD-4D8F-AA7F-7F4D073283E0}" type="sibTrans" cxnId="{96F702B3-D462-49FF-84CA-7EF87765AAB1}">
      <dgm:prSet/>
      <dgm:spPr/>
      <dgm:t>
        <a:bodyPr/>
        <a:lstStyle/>
        <a:p>
          <a:endParaRPr lang="tr-TR"/>
        </a:p>
      </dgm:t>
    </dgm:pt>
    <dgm:pt modelId="{A1469F7C-053E-4495-9C33-CCD65AA5EC78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dirty="0" err="1" smtClean="0"/>
            <a:t>Proliferation</a:t>
          </a:r>
          <a:endParaRPr lang="tr-TR" sz="2800" dirty="0" smtClean="0"/>
        </a:p>
        <a:p>
          <a:pPr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dirty="0"/>
        </a:p>
      </dgm:t>
    </dgm:pt>
    <dgm:pt modelId="{63300E93-382F-4278-86B5-C87C7CA2D96A}" type="sibTrans" cxnId="{9B578A22-9575-48F6-912B-6F089D2800A0}">
      <dgm:prSet/>
      <dgm:spPr/>
      <dgm:t>
        <a:bodyPr/>
        <a:lstStyle/>
        <a:p>
          <a:endParaRPr lang="tr-TR"/>
        </a:p>
      </dgm:t>
    </dgm:pt>
    <dgm:pt modelId="{022B8A1D-12CF-486A-8E98-1D03B32CC28B}" type="parTrans" cxnId="{9B578A22-9575-48F6-912B-6F089D2800A0}">
      <dgm:prSet/>
      <dgm:spPr/>
      <dgm:t>
        <a:bodyPr/>
        <a:lstStyle/>
        <a:p>
          <a:endParaRPr lang="tr-TR"/>
        </a:p>
      </dgm:t>
    </dgm:pt>
    <dgm:pt modelId="{FD7ED7F7-72CF-405E-884F-3D318401A281}" type="pres">
      <dgm:prSet presAssocID="{5321C5E3-B8A6-4BB8-9A57-D26AC6DBA06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4CAC1AEA-7F4A-48C4-B088-93F51E40A726}" type="pres">
      <dgm:prSet presAssocID="{5321C5E3-B8A6-4BB8-9A57-D26AC6DBA061}" presName="Name1" presStyleCnt="0"/>
      <dgm:spPr/>
    </dgm:pt>
    <dgm:pt modelId="{F0E03D77-AAC6-48B4-A97C-25F4C2092642}" type="pres">
      <dgm:prSet presAssocID="{5321C5E3-B8A6-4BB8-9A57-D26AC6DBA061}" presName="cycle" presStyleCnt="0"/>
      <dgm:spPr/>
    </dgm:pt>
    <dgm:pt modelId="{011A923D-2483-4E38-947A-551B0129D456}" type="pres">
      <dgm:prSet presAssocID="{5321C5E3-B8A6-4BB8-9A57-D26AC6DBA061}" presName="srcNode" presStyleLbl="node1" presStyleIdx="0" presStyleCnt="3"/>
      <dgm:spPr/>
    </dgm:pt>
    <dgm:pt modelId="{445374E9-E29F-4E10-91A4-E3C45DB758F0}" type="pres">
      <dgm:prSet presAssocID="{5321C5E3-B8A6-4BB8-9A57-D26AC6DBA061}" presName="conn" presStyleLbl="parChTrans1D2" presStyleIdx="0" presStyleCnt="1"/>
      <dgm:spPr/>
      <dgm:t>
        <a:bodyPr/>
        <a:lstStyle/>
        <a:p>
          <a:endParaRPr lang="tr-TR"/>
        </a:p>
      </dgm:t>
    </dgm:pt>
    <dgm:pt modelId="{4D9DA615-3B50-4F16-BF1C-9D18FAF5E2DA}" type="pres">
      <dgm:prSet presAssocID="{5321C5E3-B8A6-4BB8-9A57-D26AC6DBA061}" presName="extraNode" presStyleLbl="node1" presStyleIdx="0" presStyleCnt="3"/>
      <dgm:spPr/>
    </dgm:pt>
    <dgm:pt modelId="{BC655DE6-A0FB-475D-A421-72A937559AAB}" type="pres">
      <dgm:prSet presAssocID="{5321C5E3-B8A6-4BB8-9A57-D26AC6DBA061}" presName="dstNode" presStyleLbl="node1" presStyleIdx="0" presStyleCnt="3"/>
      <dgm:spPr/>
    </dgm:pt>
    <dgm:pt modelId="{BF6448BE-B385-4652-935B-843AA0E39D8C}" type="pres">
      <dgm:prSet presAssocID="{A1469F7C-053E-4495-9C33-CCD65AA5EC78}" presName="text_1" presStyleLbl="node1" presStyleIdx="0" presStyleCnt="3" custLinFactNeighborX="12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F7C7B1-1F0C-4061-A9ED-48E317144777}" type="pres">
      <dgm:prSet presAssocID="{A1469F7C-053E-4495-9C33-CCD65AA5EC78}" presName="accent_1" presStyleCnt="0"/>
      <dgm:spPr/>
    </dgm:pt>
    <dgm:pt modelId="{1EC89BF0-0CE2-4A39-BF39-7C627CB2B19D}" type="pres">
      <dgm:prSet presAssocID="{A1469F7C-053E-4495-9C33-CCD65AA5EC78}" presName="accentRepeatNode" presStyleLbl="solidFgAcc1" presStyleIdx="0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D3FB1727-4968-4633-A2E2-779E4C03E89D}" type="pres">
      <dgm:prSet presAssocID="{8D1FB7DE-C475-4963-8A86-C80404C84CD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E2D171-BC77-48F8-9F3D-685E96D9071D}" type="pres">
      <dgm:prSet presAssocID="{8D1FB7DE-C475-4963-8A86-C80404C84CD2}" presName="accent_2" presStyleCnt="0"/>
      <dgm:spPr/>
    </dgm:pt>
    <dgm:pt modelId="{20F8C605-C494-4D7A-9C09-EA9439D59443}" type="pres">
      <dgm:prSet presAssocID="{8D1FB7DE-C475-4963-8A86-C80404C84CD2}" presName="accentRepeatNode" presStyleLbl="solidFgAcc1" presStyleIdx="1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  <dgm:pt modelId="{4CE26C87-02B3-4363-8A95-E385D3D27658}" type="pres">
      <dgm:prSet presAssocID="{9C2BEB79-A36D-46F6-814D-1893E5416C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CDF1A5-7C81-4A3D-BC23-761D77D18B5D}" type="pres">
      <dgm:prSet presAssocID="{9C2BEB79-A36D-46F6-814D-1893E5416C2A}" presName="accent_3" presStyleCnt="0"/>
      <dgm:spPr/>
    </dgm:pt>
    <dgm:pt modelId="{FDBB1D33-2915-495E-81ED-8C97EEA3721C}" type="pres">
      <dgm:prSet presAssocID="{9C2BEB79-A36D-46F6-814D-1893E5416C2A}" presName="accentRepeatNode" presStyleLbl="solidFgAcc1" presStyleIdx="2" presStyleCnt="3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tr-TR"/>
        </a:p>
      </dgm:t>
    </dgm:pt>
  </dgm:ptLst>
  <dgm:cxnLst>
    <dgm:cxn modelId="{FC9D863A-BC6D-4452-8EDD-1C04C46CFEED}" srcId="{5321C5E3-B8A6-4BB8-9A57-D26AC6DBA061}" destId="{8D1FB7DE-C475-4963-8A86-C80404C84CD2}" srcOrd="1" destOrd="0" parTransId="{D2632597-7B0C-4D3B-BD75-8FADD8736B36}" sibTransId="{C8F7A737-B715-42B3-B194-C01AF08EC1F5}"/>
    <dgm:cxn modelId="{A7733E04-D925-4E31-B1D3-62B3F5E78831}" type="presOf" srcId="{5321C5E3-B8A6-4BB8-9A57-D26AC6DBA061}" destId="{FD7ED7F7-72CF-405E-884F-3D318401A281}" srcOrd="0" destOrd="0" presId="urn:microsoft.com/office/officeart/2008/layout/VerticalCurvedList"/>
    <dgm:cxn modelId="{F3BCCF82-3E96-42B9-B2A4-7A79C052D6E7}" type="presOf" srcId="{8D1FB7DE-C475-4963-8A86-C80404C84CD2}" destId="{D3FB1727-4968-4633-A2E2-779E4C03E89D}" srcOrd="0" destOrd="0" presId="urn:microsoft.com/office/officeart/2008/layout/VerticalCurvedList"/>
    <dgm:cxn modelId="{9B578A22-9575-48F6-912B-6F089D2800A0}" srcId="{5321C5E3-B8A6-4BB8-9A57-D26AC6DBA061}" destId="{A1469F7C-053E-4495-9C33-CCD65AA5EC78}" srcOrd="0" destOrd="0" parTransId="{022B8A1D-12CF-486A-8E98-1D03B32CC28B}" sibTransId="{63300E93-382F-4278-86B5-C87C7CA2D96A}"/>
    <dgm:cxn modelId="{104CD043-DE79-4A95-95F0-BFC535764C3D}" type="presOf" srcId="{9C2BEB79-A36D-46F6-814D-1893E5416C2A}" destId="{4CE26C87-02B3-4363-8A95-E385D3D27658}" srcOrd="0" destOrd="0" presId="urn:microsoft.com/office/officeart/2008/layout/VerticalCurvedList"/>
    <dgm:cxn modelId="{96F702B3-D462-49FF-84CA-7EF87765AAB1}" srcId="{5321C5E3-B8A6-4BB8-9A57-D26AC6DBA061}" destId="{9C2BEB79-A36D-46F6-814D-1893E5416C2A}" srcOrd="2" destOrd="0" parTransId="{F7F07DF8-69EC-418D-838D-64498E336C63}" sibTransId="{F9DFF88E-F4AD-4D8F-AA7F-7F4D073283E0}"/>
    <dgm:cxn modelId="{09E66169-0AB4-49CA-B02A-31FB53749D59}" type="presOf" srcId="{63300E93-382F-4278-86B5-C87C7CA2D96A}" destId="{445374E9-E29F-4E10-91A4-E3C45DB758F0}" srcOrd="0" destOrd="0" presId="urn:microsoft.com/office/officeart/2008/layout/VerticalCurvedList"/>
    <dgm:cxn modelId="{614FBBC7-B28A-425A-AFF5-FDCA05756A60}" type="presOf" srcId="{A1469F7C-053E-4495-9C33-CCD65AA5EC78}" destId="{BF6448BE-B385-4652-935B-843AA0E39D8C}" srcOrd="0" destOrd="0" presId="urn:microsoft.com/office/officeart/2008/layout/VerticalCurvedList"/>
    <dgm:cxn modelId="{A74EDF84-6580-4DB7-8AA2-A3C7F1EDCF62}" type="presParOf" srcId="{FD7ED7F7-72CF-405E-884F-3D318401A281}" destId="{4CAC1AEA-7F4A-48C4-B088-93F51E40A726}" srcOrd="0" destOrd="0" presId="urn:microsoft.com/office/officeart/2008/layout/VerticalCurvedList"/>
    <dgm:cxn modelId="{1E5AF7FF-8C06-422F-86B4-6CE44DB8CA12}" type="presParOf" srcId="{4CAC1AEA-7F4A-48C4-B088-93F51E40A726}" destId="{F0E03D77-AAC6-48B4-A97C-25F4C2092642}" srcOrd="0" destOrd="0" presId="urn:microsoft.com/office/officeart/2008/layout/VerticalCurvedList"/>
    <dgm:cxn modelId="{65CBC021-AB15-42EB-89C6-68ACC9771F6A}" type="presParOf" srcId="{F0E03D77-AAC6-48B4-A97C-25F4C2092642}" destId="{011A923D-2483-4E38-947A-551B0129D456}" srcOrd="0" destOrd="0" presId="urn:microsoft.com/office/officeart/2008/layout/VerticalCurvedList"/>
    <dgm:cxn modelId="{770FEA5E-7511-48A7-89AB-45E8F588F72D}" type="presParOf" srcId="{F0E03D77-AAC6-48B4-A97C-25F4C2092642}" destId="{445374E9-E29F-4E10-91A4-E3C45DB758F0}" srcOrd="1" destOrd="0" presId="urn:microsoft.com/office/officeart/2008/layout/VerticalCurvedList"/>
    <dgm:cxn modelId="{37E61D2B-B4D1-40EB-972C-968627B58A6C}" type="presParOf" srcId="{F0E03D77-AAC6-48B4-A97C-25F4C2092642}" destId="{4D9DA615-3B50-4F16-BF1C-9D18FAF5E2DA}" srcOrd="2" destOrd="0" presId="urn:microsoft.com/office/officeart/2008/layout/VerticalCurvedList"/>
    <dgm:cxn modelId="{40A01B2B-8CF5-443E-81D5-F93FB48C8833}" type="presParOf" srcId="{F0E03D77-AAC6-48B4-A97C-25F4C2092642}" destId="{BC655DE6-A0FB-475D-A421-72A937559AAB}" srcOrd="3" destOrd="0" presId="urn:microsoft.com/office/officeart/2008/layout/VerticalCurvedList"/>
    <dgm:cxn modelId="{AE1FEED5-2E0C-460C-B570-873D57974EFF}" type="presParOf" srcId="{4CAC1AEA-7F4A-48C4-B088-93F51E40A726}" destId="{BF6448BE-B385-4652-935B-843AA0E39D8C}" srcOrd="1" destOrd="0" presId="urn:microsoft.com/office/officeart/2008/layout/VerticalCurvedList"/>
    <dgm:cxn modelId="{48B86FFE-3840-4E02-AB8E-BEDA03C62E53}" type="presParOf" srcId="{4CAC1AEA-7F4A-48C4-B088-93F51E40A726}" destId="{77F7C7B1-1F0C-4061-A9ED-48E317144777}" srcOrd="2" destOrd="0" presId="urn:microsoft.com/office/officeart/2008/layout/VerticalCurvedList"/>
    <dgm:cxn modelId="{997D805E-9E3C-487A-A2AD-4CAA738771D9}" type="presParOf" srcId="{77F7C7B1-1F0C-4061-A9ED-48E317144777}" destId="{1EC89BF0-0CE2-4A39-BF39-7C627CB2B19D}" srcOrd="0" destOrd="0" presId="urn:microsoft.com/office/officeart/2008/layout/VerticalCurvedList"/>
    <dgm:cxn modelId="{210D548C-8C81-4501-A820-E81EABAC8922}" type="presParOf" srcId="{4CAC1AEA-7F4A-48C4-B088-93F51E40A726}" destId="{D3FB1727-4968-4633-A2E2-779E4C03E89D}" srcOrd="3" destOrd="0" presId="urn:microsoft.com/office/officeart/2008/layout/VerticalCurvedList"/>
    <dgm:cxn modelId="{41614176-0D4C-4763-910F-E7B075A29C3A}" type="presParOf" srcId="{4CAC1AEA-7F4A-48C4-B088-93F51E40A726}" destId="{67E2D171-BC77-48F8-9F3D-685E96D9071D}" srcOrd="4" destOrd="0" presId="urn:microsoft.com/office/officeart/2008/layout/VerticalCurvedList"/>
    <dgm:cxn modelId="{C48F63ED-2566-480A-BBA1-4B71C3BEA9D1}" type="presParOf" srcId="{67E2D171-BC77-48F8-9F3D-685E96D9071D}" destId="{20F8C605-C494-4D7A-9C09-EA9439D59443}" srcOrd="0" destOrd="0" presId="urn:microsoft.com/office/officeart/2008/layout/VerticalCurvedList"/>
    <dgm:cxn modelId="{944A322A-DC8C-42AC-A322-EE314B0AF1D5}" type="presParOf" srcId="{4CAC1AEA-7F4A-48C4-B088-93F51E40A726}" destId="{4CE26C87-02B3-4363-8A95-E385D3D27658}" srcOrd="5" destOrd="0" presId="urn:microsoft.com/office/officeart/2008/layout/VerticalCurvedList"/>
    <dgm:cxn modelId="{3C1363FA-D2CB-4A3E-B473-7C50F0CDD4E1}" type="presParOf" srcId="{4CAC1AEA-7F4A-48C4-B088-93F51E40A726}" destId="{3BCDF1A5-7C81-4A3D-BC23-761D77D18B5D}" srcOrd="6" destOrd="0" presId="urn:microsoft.com/office/officeart/2008/layout/VerticalCurvedList"/>
    <dgm:cxn modelId="{548AB65C-BA89-44FE-BB47-C880C1D97498}" type="presParOf" srcId="{3BCDF1A5-7C81-4A3D-BC23-761D77D18B5D}" destId="{FDBB1D33-2915-495E-81ED-8C97EEA37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6B7EE-85A6-48FB-A802-53E704EE6F4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8C0208A4-0B23-4496-ACCD-13AE06C31E98}">
      <dgm:prSet custT="1"/>
      <dgm:spPr/>
      <dgm:t>
        <a:bodyPr/>
        <a:lstStyle/>
        <a:p>
          <a:pPr rtl="0"/>
          <a:r>
            <a:rPr lang="tr-TR" sz="1000" b="1" dirty="0" err="1" smtClean="0"/>
            <a:t>Totipotent</a:t>
          </a:r>
          <a:endParaRPr lang="tr-TR" sz="1000" b="1" dirty="0"/>
        </a:p>
      </dgm:t>
    </dgm:pt>
    <dgm:pt modelId="{26666C21-3824-4809-878C-25282F244AB7}" type="parTrans" cxnId="{3A695B3B-B28A-43BF-B821-BD299A7F94EE}">
      <dgm:prSet/>
      <dgm:spPr/>
      <dgm:t>
        <a:bodyPr/>
        <a:lstStyle/>
        <a:p>
          <a:endParaRPr lang="tr-TR"/>
        </a:p>
      </dgm:t>
    </dgm:pt>
    <dgm:pt modelId="{A921A544-E314-40F3-AC97-1B84D803AF9D}" type="sibTrans" cxnId="{3A695B3B-B28A-43BF-B821-BD299A7F94EE}">
      <dgm:prSet/>
      <dgm:spPr/>
      <dgm:t>
        <a:bodyPr/>
        <a:lstStyle/>
        <a:p>
          <a:endParaRPr lang="tr-TR"/>
        </a:p>
      </dgm:t>
    </dgm:pt>
    <dgm:pt modelId="{8CB615D6-7996-420E-8EE1-44CBC0224BC8}">
      <dgm:prSet custT="1"/>
      <dgm:spPr/>
      <dgm:t>
        <a:bodyPr/>
        <a:lstStyle/>
        <a:p>
          <a:pPr rtl="0"/>
          <a:r>
            <a:rPr lang="tr-TR" sz="1000" b="1" dirty="0" err="1" smtClean="0"/>
            <a:t>Pluripotent</a:t>
          </a:r>
          <a:endParaRPr lang="tr-TR" sz="1000" b="1" dirty="0"/>
        </a:p>
      </dgm:t>
    </dgm:pt>
    <dgm:pt modelId="{31E05C9C-0714-4562-8A47-62918D0DF537}" type="parTrans" cxnId="{9FA1567A-1BCE-4132-8429-6750302BAEE9}">
      <dgm:prSet/>
      <dgm:spPr/>
      <dgm:t>
        <a:bodyPr/>
        <a:lstStyle/>
        <a:p>
          <a:endParaRPr lang="tr-TR"/>
        </a:p>
      </dgm:t>
    </dgm:pt>
    <dgm:pt modelId="{3C2809D9-DBE3-468E-BCAE-77CD8220E13D}" type="sibTrans" cxnId="{9FA1567A-1BCE-4132-8429-6750302BAEE9}">
      <dgm:prSet/>
      <dgm:spPr/>
      <dgm:t>
        <a:bodyPr/>
        <a:lstStyle/>
        <a:p>
          <a:endParaRPr lang="tr-TR"/>
        </a:p>
      </dgm:t>
    </dgm:pt>
    <dgm:pt modelId="{76EC9582-5DF6-43C5-98B6-EBF450223AAA}">
      <dgm:prSet custT="1"/>
      <dgm:spPr/>
      <dgm:t>
        <a:bodyPr/>
        <a:lstStyle/>
        <a:p>
          <a:pPr rtl="0"/>
          <a:r>
            <a:rPr lang="tr-TR" sz="1000" b="1" dirty="0" err="1" smtClean="0"/>
            <a:t>Multipotent</a:t>
          </a:r>
          <a:endParaRPr lang="tr-TR" sz="1000" b="1" dirty="0"/>
        </a:p>
      </dgm:t>
    </dgm:pt>
    <dgm:pt modelId="{21632F02-150B-4C7B-91A0-657F6EC7647B}" type="parTrans" cxnId="{BB57F9CB-39F2-4BFE-8030-E8BFB3FBEEAA}">
      <dgm:prSet/>
      <dgm:spPr/>
      <dgm:t>
        <a:bodyPr/>
        <a:lstStyle/>
        <a:p>
          <a:endParaRPr lang="tr-TR"/>
        </a:p>
      </dgm:t>
    </dgm:pt>
    <dgm:pt modelId="{086A61FC-3ACE-41CD-8A80-1F88AC545535}" type="sibTrans" cxnId="{BB57F9CB-39F2-4BFE-8030-E8BFB3FBEEAA}">
      <dgm:prSet/>
      <dgm:spPr/>
      <dgm:t>
        <a:bodyPr/>
        <a:lstStyle/>
        <a:p>
          <a:endParaRPr lang="tr-TR"/>
        </a:p>
      </dgm:t>
    </dgm:pt>
    <dgm:pt modelId="{04334246-C9A5-4E2A-A2A8-6D557A52D767}">
      <dgm:prSet custT="1"/>
      <dgm:spPr/>
      <dgm:t>
        <a:bodyPr/>
        <a:lstStyle/>
        <a:p>
          <a:pPr rtl="0"/>
          <a:r>
            <a:rPr lang="tr-TR" sz="1000" b="1" dirty="0" err="1" smtClean="0"/>
            <a:t>Oligopotent</a:t>
          </a:r>
          <a:endParaRPr lang="tr-TR" sz="1000" b="1" dirty="0"/>
        </a:p>
      </dgm:t>
    </dgm:pt>
    <dgm:pt modelId="{412481EB-C22D-415D-8DB4-F3EA5F65BEE3}" type="parTrans" cxnId="{C20D5B03-5B9F-40A5-984B-C44FC7FB8573}">
      <dgm:prSet/>
      <dgm:spPr/>
      <dgm:t>
        <a:bodyPr/>
        <a:lstStyle/>
        <a:p>
          <a:endParaRPr lang="tr-TR"/>
        </a:p>
      </dgm:t>
    </dgm:pt>
    <dgm:pt modelId="{19C3464E-4979-4E5D-9833-7E348AC73AF8}" type="sibTrans" cxnId="{C20D5B03-5B9F-40A5-984B-C44FC7FB8573}">
      <dgm:prSet/>
      <dgm:spPr/>
      <dgm:t>
        <a:bodyPr/>
        <a:lstStyle/>
        <a:p>
          <a:endParaRPr lang="tr-TR"/>
        </a:p>
      </dgm:t>
    </dgm:pt>
    <dgm:pt modelId="{2AADC62B-D75D-49E0-B664-BC2E93D7AC3F}">
      <dgm:prSet custT="1"/>
      <dgm:spPr/>
      <dgm:t>
        <a:bodyPr/>
        <a:lstStyle/>
        <a:p>
          <a:pPr rtl="0"/>
          <a:r>
            <a:rPr lang="tr-TR" sz="1000" b="1" dirty="0" err="1" smtClean="0"/>
            <a:t>Unipotent</a:t>
          </a:r>
          <a:endParaRPr lang="tr-TR" sz="1000" b="1" dirty="0"/>
        </a:p>
      </dgm:t>
    </dgm:pt>
    <dgm:pt modelId="{7109199F-B055-4D31-B89D-D05243B9F881}" type="parTrans" cxnId="{585B8C72-3FF1-4C81-BFB7-BC577506916E}">
      <dgm:prSet/>
      <dgm:spPr/>
      <dgm:t>
        <a:bodyPr/>
        <a:lstStyle/>
        <a:p>
          <a:endParaRPr lang="tr-TR"/>
        </a:p>
      </dgm:t>
    </dgm:pt>
    <dgm:pt modelId="{A84505B4-3326-481F-BEB7-4B8EDBF1C98A}" type="sibTrans" cxnId="{585B8C72-3FF1-4C81-BFB7-BC577506916E}">
      <dgm:prSet/>
      <dgm:spPr/>
      <dgm:t>
        <a:bodyPr/>
        <a:lstStyle/>
        <a:p>
          <a:endParaRPr lang="tr-TR"/>
        </a:p>
      </dgm:t>
    </dgm:pt>
    <dgm:pt modelId="{C2D82523-5EBF-4B9A-8E8D-D442B5D9F65E}" type="pres">
      <dgm:prSet presAssocID="{DAF6B7EE-85A6-48FB-A802-53E704EE6F4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F79CA-41DB-492A-92E8-0E1781133CFA}" type="pres">
      <dgm:prSet presAssocID="{DAF6B7EE-85A6-48FB-A802-53E704EE6F41}" presName="arrow" presStyleLbl="bgShp" presStyleIdx="0" presStyleCn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BBC8B829-E0E0-4209-A2D7-4C2734F1DBFA}" type="pres">
      <dgm:prSet presAssocID="{DAF6B7EE-85A6-48FB-A802-53E704EE6F41}" presName="arrowDiagram5" presStyleCnt="0"/>
      <dgm:spPr/>
    </dgm:pt>
    <dgm:pt modelId="{2F3D50B1-E717-4D9A-9119-965F31CF72AB}" type="pres">
      <dgm:prSet presAssocID="{8C0208A4-0B23-4496-ACCD-13AE06C31E98}" presName="bullet5a" presStyleLbl="node1" presStyleIdx="0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C2A46A74-3F85-4AD5-9E54-E6FF1419F1BC}" type="pres">
      <dgm:prSet presAssocID="{8C0208A4-0B23-4496-ACCD-13AE06C31E98}" presName="textBox5a" presStyleLbl="revTx" presStyleIdx="0" presStyleCnt="5" custScaleX="114689" custLinFactNeighborX="19506" custLinFactNeighborY="99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F1C414F-5DD9-4921-B1CC-F2001F330C42}" type="pres">
      <dgm:prSet presAssocID="{8CB615D6-7996-420E-8EE1-44CBC0224BC8}" presName="bullet5b" presStyleLbl="node1" presStyleIdx="1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tr-TR"/>
        </a:p>
      </dgm:t>
    </dgm:pt>
    <dgm:pt modelId="{4E7E4E3C-93D4-4285-9375-FF6EA190F722}" type="pres">
      <dgm:prSet presAssocID="{8CB615D6-7996-420E-8EE1-44CBC0224BC8}" presName="textBox5b" presStyleLbl="revTx" presStyleIdx="1" presStyleCnt="5" custScaleY="70040" custLinFactNeighborX="10075" custLinFactNeighborY="-48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15E6AF-2786-4514-9AE8-E99550D48DBD}" type="pres">
      <dgm:prSet presAssocID="{76EC9582-5DF6-43C5-98B6-EBF450223AAA}" presName="bullet5c" presStyleLbl="node1" presStyleIdx="2" presStyleCnt="5" custAng="19973410" custScaleX="108374" custScaleY="99758" custLinFactNeighborX="-6009" custLinFactNeighborY="8504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02B2CFC4-87F5-4BE7-88CD-B545CCCCFE24}" type="pres">
      <dgm:prSet presAssocID="{76EC9582-5DF6-43C5-98B6-EBF450223AAA}" presName="textBox5c" presStyleLbl="revTx" presStyleIdx="2" presStyleCnt="5" custScaleY="65327" custLinFactNeighborY="-10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ED1A66D-D4F7-4692-BC3B-8F0A6799C902}" type="pres">
      <dgm:prSet presAssocID="{04334246-C9A5-4E2A-A2A8-6D557A52D767}" presName="bullet5d" presStyleLbl="node1" presStyleIdx="3" presStyleCnt="5" custAng="4347137" custScaleX="100639" custScaleY="119151" custLinFactNeighborX="-11097" custLinFactNeighborY="266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9FD90D8C-1C5A-432D-AB7F-28555B9EFBC7}" type="pres">
      <dgm:prSet presAssocID="{04334246-C9A5-4E2A-A2A8-6D557A52D767}" presName="textBox5d" presStyleLbl="revTx" presStyleIdx="3" presStyleCnt="5" custScaleY="71216" custLinFactNeighborX="-9121" custLinFactNeighborY="143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AB963A0-0147-46E3-94A7-2EBFE4D6E476}" type="pres">
      <dgm:prSet presAssocID="{2AADC62B-D75D-49E0-B664-BC2E93D7AC3F}" presName="bullet5e" presStyleLbl="node1" presStyleIdx="4" presStyleCnt="5" custScaleX="141441" custScaleY="101610" custLinFactNeighborX="-16421" custLinFactNeighborY="-1004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72E575BD-E146-4439-8751-E42890B255AD}" type="pres">
      <dgm:prSet presAssocID="{2AADC62B-D75D-49E0-B664-BC2E93D7AC3F}" presName="textBox5e" presStyleLbl="revTx" presStyleIdx="4" presStyleCnt="5" custScaleY="65016" custLinFactNeighborX="-9133" custLinFactNeighborY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1CFC8C5-DE68-4245-A72F-1B2350DCB5EA}" type="presOf" srcId="{8C0208A4-0B23-4496-ACCD-13AE06C31E98}" destId="{C2A46A74-3F85-4AD5-9E54-E6FF1419F1BC}" srcOrd="0" destOrd="0" presId="urn:microsoft.com/office/officeart/2005/8/layout/arrow2"/>
    <dgm:cxn modelId="{585B8C72-3FF1-4C81-BFB7-BC577506916E}" srcId="{DAF6B7EE-85A6-48FB-A802-53E704EE6F41}" destId="{2AADC62B-D75D-49E0-B664-BC2E93D7AC3F}" srcOrd="4" destOrd="0" parTransId="{7109199F-B055-4D31-B89D-D05243B9F881}" sibTransId="{A84505B4-3326-481F-BEB7-4B8EDBF1C98A}"/>
    <dgm:cxn modelId="{946D8FD1-7B02-4ABF-BD2F-7666490C439F}" type="presOf" srcId="{DAF6B7EE-85A6-48FB-A802-53E704EE6F41}" destId="{C2D82523-5EBF-4B9A-8E8D-D442B5D9F65E}" srcOrd="0" destOrd="0" presId="urn:microsoft.com/office/officeart/2005/8/layout/arrow2"/>
    <dgm:cxn modelId="{9FA1567A-1BCE-4132-8429-6750302BAEE9}" srcId="{DAF6B7EE-85A6-48FB-A802-53E704EE6F41}" destId="{8CB615D6-7996-420E-8EE1-44CBC0224BC8}" srcOrd="1" destOrd="0" parTransId="{31E05C9C-0714-4562-8A47-62918D0DF537}" sibTransId="{3C2809D9-DBE3-468E-BCAE-77CD8220E13D}"/>
    <dgm:cxn modelId="{4F9B409A-476F-40D7-B840-963EC6200C43}" type="presOf" srcId="{04334246-C9A5-4E2A-A2A8-6D557A52D767}" destId="{9FD90D8C-1C5A-432D-AB7F-28555B9EFBC7}" srcOrd="0" destOrd="0" presId="urn:microsoft.com/office/officeart/2005/8/layout/arrow2"/>
    <dgm:cxn modelId="{3A695B3B-B28A-43BF-B821-BD299A7F94EE}" srcId="{DAF6B7EE-85A6-48FB-A802-53E704EE6F41}" destId="{8C0208A4-0B23-4496-ACCD-13AE06C31E98}" srcOrd="0" destOrd="0" parTransId="{26666C21-3824-4809-878C-25282F244AB7}" sibTransId="{A921A544-E314-40F3-AC97-1B84D803AF9D}"/>
    <dgm:cxn modelId="{549CC888-D5F7-4CD6-A3AC-1E5BBCE6CBB9}" type="presOf" srcId="{76EC9582-5DF6-43C5-98B6-EBF450223AAA}" destId="{02B2CFC4-87F5-4BE7-88CD-B545CCCCFE24}" srcOrd="0" destOrd="0" presId="urn:microsoft.com/office/officeart/2005/8/layout/arrow2"/>
    <dgm:cxn modelId="{560BF9E5-B82F-4954-ACFC-9D8D19513ED7}" type="presOf" srcId="{8CB615D6-7996-420E-8EE1-44CBC0224BC8}" destId="{4E7E4E3C-93D4-4285-9375-FF6EA190F722}" srcOrd="0" destOrd="0" presId="urn:microsoft.com/office/officeart/2005/8/layout/arrow2"/>
    <dgm:cxn modelId="{C20D5B03-5B9F-40A5-984B-C44FC7FB8573}" srcId="{DAF6B7EE-85A6-48FB-A802-53E704EE6F41}" destId="{04334246-C9A5-4E2A-A2A8-6D557A52D767}" srcOrd="3" destOrd="0" parTransId="{412481EB-C22D-415D-8DB4-F3EA5F65BEE3}" sibTransId="{19C3464E-4979-4E5D-9833-7E348AC73AF8}"/>
    <dgm:cxn modelId="{5FB7BCBD-6602-4FFD-B325-0076C3C3EA69}" type="presOf" srcId="{2AADC62B-D75D-49E0-B664-BC2E93D7AC3F}" destId="{72E575BD-E146-4439-8751-E42890B255AD}" srcOrd="0" destOrd="0" presId="urn:microsoft.com/office/officeart/2005/8/layout/arrow2"/>
    <dgm:cxn modelId="{BB57F9CB-39F2-4BFE-8030-E8BFB3FBEEAA}" srcId="{DAF6B7EE-85A6-48FB-A802-53E704EE6F41}" destId="{76EC9582-5DF6-43C5-98B6-EBF450223AAA}" srcOrd="2" destOrd="0" parTransId="{21632F02-150B-4C7B-91A0-657F6EC7647B}" sibTransId="{086A61FC-3ACE-41CD-8A80-1F88AC545535}"/>
    <dgm:cxn modelId="{7043D7B5-05F1-4BEE-8F87-81FE7CB0CDAA}" type="presParOf" srcId="{C2D82523-5EBF-4B9A-8E8D-D442B5D9F65E}" destId="{93CF79CA-41DB-492A-92E8-0E1781133CFA}" srcOrd="0" destOrd="0" presId="urn:microsoft.com/office/officeart/2005/8/layout/arrow2"/>
    <dgm:cxn modelId="{3A7A5E22-C24C-460E-B462-F36C96F578D9}" type="presParOf" srcId="{C2D82523-5EBF-4B9A-8E8D-D442B5D9F65E}" destId="{BBC8B829-E0E0-4209-A2D7-4C2734F1DBFA}" srcOrd="1" destOrd="0" presId="urn:microsoft.com/office/officeart/2005/8/layout/arrow2"/>
    <dgm:cxn modelId="{3136E19D-D9B1-404E-B177-E48F8396DC38}" type="presParOf" srcId="{BBC8B829-E0E0-4209-A2D7-4C2734F1DBFA}" destId="{2F3D50B1-E717-4D9A-9119-965F31CF72AB}" srcOrd="0" destOrd="0" presId="urn:microsoft.com/office/officeart/2005/8/layout/arrow2"/>
    <dgm:cxn modelId="{F06F86BF-9A8D-4CEE-8B7A-689C9670F15E}" type="presParOf" srcId="{BBC8B829-E0E0-4209-A2D7-4C2734F1DBFA}" destId="{C2A46A74-3F85-4AD5-9E54-E6FF1419F1BC}" srcOrd="1" destOrd="0" presId="urn:microsoft.com/office/officeart/2005/8/layout/arrow2"/>
    <dgm:cxn modelId="{97ABF39D-D51D-426C-A60A-3A541E835CD2}" type="presParOf" srcId="{BBC8B829-E0E0-4209-A2D7-4C2734F1DBFA}" destId="{9F1C414F-5DD9-4921-B1CC-F2001F330C42}" srcOrd="2" destOrd="0" presId="urn:microsoft.com/office/officeart/2005/8/layout/arrow2"/>
    <dgm:cxn modelId="{D524ECDE-E947-4527-9732-D51492DA95D2}" type="presParOf" srcId="{BBC8B829-E0E0-4209-A2D7-4C2734F1DBFA}" destId="{4E7E4E3C-93D4-4285-9375-FF6EA190F722}" srcOrd="3" destOrd="0" presId="urn:microsoft.com/office/officeart/2005/8/layout/arrow2"/>
    <dgm:cxn modelId="{3A8176AA-D8F0-439B-8445-2D766828D975}" type="presParOf" srcId="{BBC8B829-E0E0-4209-A2D7-4C2734F1DBFA}" destId="{3D15E6AF-2786-4514-9AE8-E99550D48DBD}" srcOrd="4" destOrd="0" presId="urn:microsoft.com/office/officeart/2005/8/layout/arrow2"/>
    <dgm:cxn modelId="{CF829BB4-929F-4689-B034-2432A0028DFE}" type="presParOf" srcId="{BBC8B829-E0E0-4209-A2D7-4C2734F1DBFA}" destId="{02B2CFC4-87F5-4BE7-88CD-B545CCCCFE24}" srcOrd="5" destOrd="0" presId="urn:microsoft.com/office/officeart/2005/8/layout/arrow2"/>
    <dgm:cxn modelId="{5A07D09C-2B66-40E4-8AAC-76FEC47FB338}" type="presParOf" srcId="{BBC8B829-E0E0-4209-A2D7-4C2734F1DBFA}" destId="{6ED1A66D-D4F7-4692-BC3B-8F0A6799C902}" srcOrd="6" destOrd="0" presId="urn:microsoft.com/office/officeart/2005/8/layout/arrow2"/>
    <dgm:cxn modelId="{B4E34897-8CEC-402C-B46B-58F5935D4B41}" type="presParOf" srcId="{BBC8B829-E0E0-4209-A2D7-4C2734F1DBFA}" destId="{9FD90D8C-1C5A-432D-AB7F-28555B9EFBC7}" srcOrd="7" destOrd="0" presId="urn:microsoft.com/office/officeart/2005/8/layout/arrow2"/>
    <dgm:cxn modelId="{D5655EA4-5C07-4221-AE77-CAA32BCE3AE7}" type="presParOf" srcId="{BBC8B829-E0E0-4209-A2D7-4C2734F1DBFA}" destId="{FAB963A0-0147-46E3-94A7-2EBFE4D6E476}" srcOrd="8" destOrd="0" presId="urn:microsoft.com/office/officeart/2005/8/layout/arrow2"/>
    <dgm:cxn modelId="{A91D5386-29E2-40AD-94E7-EE3DBB60D4EB}" type="presParOf" srcId="{BBC8B829-E0E0-4209-A2D7-4C2734F1DBFA}" destId="{72E575BD-E146-4439-8751-E42890B255A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374E9-E29F-4E10-91A4-E3C45DB758F0}">
      <dsp:nvSpPr>
        <dsp:cNvPr id="0" name=""/>
        <dsp:cNvSpPr/>
      </dsp:nvSpPr>
      <dsp:spPr>
        <a:xfrm>
          <a:off x="-3173673" y="-488429"/>
          <a:ext cx="3785171" cy="3785171"/>
        </a:xfrm>
        <a:prstGeom prst="blockArc">
          <a:avLst>
            <a:gd name="adj1" fmla="val 18900000"/>
            <a:gd name="adj2" fmla="val 2700000"/>
            <a:gd name="adj3" fmla="val 571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448BE-B385-4652-935B-843AA0E39D8C}">
      <dsp:nvSpPr>
        <dsp:cNvPr id="0" name=""/>
        <dsp:cNvSpPr/>
      </dsp:nvSpPr>
      <dsp:spPr>
        <a:xfrm>
          <a:off x="428548" y="280831"/>
          <a:ext cx="5299601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8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800" kern="1200" dirty="0" err="1" smtClean="0"/>
            <a:t>Proliferation</a:t>
          </a:r>
          <a:endParaRPr lang="tr-TR" sz="2800" kern="1200" dirty="0" smtClean="0"/>
        </a:p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800" kern="1200" dirty="0"/>
        </a:p>
      </dsp:txBody>
      <dsp:txXfrm>
        <a:off x="428548" y="280831"/>
        <a:ext cx="5299601" cy="561662"/>
      </dsp:txXfrm>
    </dsp:sp>
    <dsp:sp modelId="{1EC89BF0-0CE2-4A39-BF39-7C627CB2B19D}">
      <dsp:nvSpPr>
        <dsp:cNvPr id="0" name=""/>
        <dsp:cNvSpPr/>
      </dsp:nvSpPr>
      <dsp:spPr>
        <a:xfrm>
          <a:off x="42155" y="210623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1727-4968-4633-A2E2-779E4C03E89D}">
      <dsp:nvSpPr>
        <dsp:cNvPr id="0" name=""/>
        <dsp:cNvSpPr/>
      </dsp:nvSpPr>
      <dsp:spPr>
        <a:xfrm>
          <a:off x="597358" y="1123324"/>
          <a:ext cx="5095437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Self-</a:t>
          </a:r>
          <a:r>
            <a:rPr lang="tr-TR" sz="2800" kern="1200" dirty="0" err="1" smtClean="0"/>
            <a:t>renewal</a:t>
          </a:r>
          <a:endParaRPr lang="tr-TR" sz="2800" kern="1200" dirty="0"/>
        </a:p>
      </dsp:txBody>
      <dsp:txXfrm>
        <a:off x="597358" y="1123324"/>
        <a:ext cx="5095437" cy="561662"/>
      </dsp:txXfrm>
    </dsp:sp>
    <dsp:sp modelId="{20F8C605-C494-4D7A-9C09-EA9439D59443}">
      <dsp:nvSpPr>
        <dsp:cNvPr id="0" name=""/>
        <dsp:cNvSpPr/>
      </dsp:nvSpPr>
      <dsp:spPr>
        <a:xfrm>
          <a:off x="246319" y="1053117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26C87-02B3-4363-8A95-E385D3D27658}">
      <dsp:nvSpPr>
        <dsp:cNvPr id="0" name=""/>
        <dsp:cNvSpPr/>
      </dsp:nvSpPr>
      <dsp:spPr>
        <a:xfrm>
          <a:off x="393194" y="1965818"/>
          <a:ext cx="5299601" cy="561662"/>
        </a:xfrm>
        <a:prstGeom prst="rect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5820" tIns="71120" rIns="71120" bIns="7112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/>
            <a:t>Differentiation</a:t>
          </a:r>
          <a:endParaRPr lang="tr-TR" sz="2800" kern="1200" dirty="0"/>
        </a:p>
      </dsp:txBody>
      <dsp:txXfrm>
        <a:off x="393194" y="1965818"/>
        <a:ext cx="5299601" cy="561662"/>
      </dsp:txXfrm>
    </dsp:sp>
    <dsp:sp modelId="{FDBB1D33-2915-495E-81ED-8C97EEA3721C}">
      <dsp:nvSpPr>
        <dsp:cNvPr id="0" name=""/>
        <dsp:cNvSpPr/>
      </dsp:nvSpPr>
      <dsp:spPr>
        <a:xfrm>
          <a:off x="42155" y="1895610"/>
          <a:ext cx="702078" cy="702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CF79CA-41DB-492A-92E8-0E1781133CFA}">
      <dsp:nvSpPr>
        <dsp:cNvPr id="0" name=""/>
        <dsp:cNvSpPr/>
      </dsp:nvSpPr>
      <dsp:spPr>
        <a:xfrm>
          <a:off x="310112" y="0"/>
          <a:ext cx="5284430" cy="3302769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2">
                <a:tint val="96000"/>
                <a:satMod val="120000"/>
                <a:lumMod val="120000"/>
              </a:schemeClr>
            </a:gs>
            <a:gs pos="100000">
              <a:schemeClr val="accent2"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</dsp:sp>
    <dsp:sp modelId="{2F3D50B1-E717-4D9A-9119-965F31CF72AB}">
      <dsp:nvSpPr>
        <dsp:cNvPr id="0" name=""/>
        <dsp:cNvSpPr/>
      </dsp:nvSpPr>
      <dsp:spPr>
        <a:xfrm>
          <a:off x="830629" y="2455939"/>
          <a:ext cx="121541" cy="121541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C2A46A74-3F85-4AD5-9E54-E6FF1419F1BC}">
      <dsp:nvSpPr>
        <dsp:cNvPr id="0" name=""/>
        <dsp:cNvSpPr/>
      </dsp:nvSpPr>
      <dsp:spPr>
        <a:xfrm>
          <a:off x="975589" y="2516709"/>
          <a:ext cx="793946" cy="786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403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Totipotent</a:t>
          </a:r>
          <a:endParaRPr lang="tr-TR" sz="1000" b="1" kern="1200" dirty="0"/>
        </a:p>
      </dsp:txBody>
      <dsp:txXfrm>
        <a:off x="975589" y="2516709"/>
        <a:ext cx="793946" cy="786059"/>
      </dsp:txXfrm>
    </dsp:sp>
    <dsp:sp modelId="{9F1C414F-5DD9-4921-B1CC-F2001F330C42}">
      <dsp:nvSpPr>
        <dsp:cNvPr id="0" name=""/>
        <dsp:cNvSpPr/>
      </dsp:nvSpPr>
      <dsp:spPr>
        <a:xfrm>
          <a:off x="1488540" y="1823789"/>
          <a:ext cx="190239" cy="190239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4E7E4E3C-93D4-4285-9375-FF6EA190F722}">
      <dsp:nvSpPr>
        <dsp:cNvPr id="0" name=""/>
        <dsp:cNvSpPr/>
      </dsp:nvSpPr>
      <dsp:spPr>
        <a:xfrm>
          <a:off x="1672039" y="2058692"/>
          <a:ext cx="877215" cy="969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804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Pluripotent</a:t>
          </a:r>
          <a:endParaRPr lang="tr-TR" sz="1000" b="1" kern="1200" dirty="0"/>
        </a:p>
      </dsp:txBody>
      <dsp:txXfrm>
        <a:off x="1672039" y="2058692"/>
        <a:ext cx="877215" cy="969255"/>
      </dsp:txXfrm>
    </dsp:sp>
    <dsp:sp modelId="{3D15E6AF-2786-4514-9AE8-E99550D48DBD}">
      <dsp:nvSpPr>
        <dsp:cNvPr id="0" name=""/>
        <dsp:cNvSpPr/>
      </dsp:nvSpPr>
      <dsp:spPr>
        <a:xfrm rot="19973410">
          <a:off x="2308187" y="1341664"/>
          <a:ext cx="274893" cy="253038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02B2CFC4-87F5-4BE7-88CD-B545CCCCFE24}">
      <dsp:nvSpPr>
        <dsp:cNvPr id="0" name=""/>
        <dsp:cNvSpPr/>
      </dsp:nvSpPr>
      <dsp:spPr>
        <a:xfrm>
          <a:off x="2460875" y="1748822"/>
          <a:ext cx="1019895" cy="1212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405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Multipotent</a:t>
          </a:r>
          <a:endParaRPr lang="tr-TR" sz="1000" b="1" kern="1200" dirty="0"/>
        </a:p>
      </dsp:txBody>
      <dsp:txXfrm>
        <a:off x="2460875" y="1748822"/>
        <a:ext cx="1019895" cy="1212571"/>
      </dsp:txXfrm>
    </dsp:sp>
    <dsp:sp modelId="{6ED1A66D-D4F7-4692-BC3B-8F0A6799C902}">
      <dsp:nvSpPr>
        <dsp:cNvPr id="0" name=""/>
        <dsp:cNvSpPr/>
      </dsp:nvSpPr>
      <dsp:spPr>
        <a:xfrm rot="4347137">
          <a:off x="3279549" y="903455"/>
          <a:ext cx="329728" cy="390380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9FD90D8C-1C5A-432D-AB7F-28555B9EFBC7}">
      <dsp:nvSpPr>
        <dsp:cNvPr id="0" name=""/>
        <dsp:cNvSpPr/>
      </dsp:nvSpPr>
      <dsp:spPr>
        <a:xfrm>
          <a:off x="3384372" y="1440164"/>
          <a:ext cx="1056886" cy="157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607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Oligopotent</a:t>
          </a:r>
          <a:endParaRPr lang="tr-TR" sz="1000" b="1" kern="1200" dirty="0"/>
        </a:p>
      </dsp:txBody>
      <dsp:txXfrm>
        <a:off x="3384372" y="1440164"/>
        <a:ext cx="1056886" cy="1575906"/>
      </dsp:txXfrm>
    </dsp:sp>
    <dsp:sp modelId="{FAB963A0-0147-46E3-94A7-2EBFE4D6E476}">
      <dsp:nvSpPr>
        <dsp:cNvPr id="0" name=""/>
        <dsp:cNvSpPr/>
      </dsp:nvSpPr>
      <dsp:spPr>
        <a:xfrm>
          <a:off x="4173867" y="617917"/>
          <a:ext cx="590473" cy="424191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satMod val="120000"/>
                <a:lumMod val="120000"/>
              </a:schemeClr>
            </a:gs>
            <a:gs pos="100000">
              <a:schemeClr val="accent5"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shade val="25000"/>
              <a:satMod val="180000"/>
            </a:schemeClr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72E575BD-E146-4439-8751-E42890B255AD}">
      <dsp:nvSpPr>
        <dsp:cNvPr id="0" name=""/>
        <dsp:cNvSpPr/>
      </dsp:nvSpPr>
      <dsp:spPr>
        <a:xfrm>
          <a:off x="4441131" y="1297133"/>
          <a:ext cx="1056886" cy="158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209" tIns="0" rIns="0" bIns="0" numCol="1" spcCol="1270" anchor="t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err="1" smtClean="0"/>
            <a:t>Unipotent</a:t>
          </a:r>
          <a:endParaRPr lang="tr-TR" sz="1000" b="1" kern="1200" dirty="0"/>
        </a:p>
      </dsp:txBody>
      <dsp:txXfrm>
        <a:off x="4441131" y="1297133"/>
        <a:ext cx="1056886" cy="158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93BBA-178F-4A62-BDB8-F252697A6976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FD01-1F8B-4C76-A61D-6C6823EC94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3509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dirty="0" err="1" smtClean="0"/>
              <a:t>Allogenic</a:t>
            </a:r>
            <a:r>
              <a:rPr lang="tr-TR" dirty="0" smtClean="0"/>
              <a:t> </a:t>
            </a:r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adipose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MSCs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flow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cytometry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results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showed</a:t>
            </a:r>
            <a:r>
              <a:rPr lang="tr-TR" baseline="0" dirty="0" smtClean="0"/>
              <a:t> CD90,44,73 AND 105 POSİTİVE AND 34-45-HLA-DR </a:t>
            </a:r>
            <a:r>
              <a:rPr lang="tr-TR" baseline="0" dirty="0" err="1" smtClean="0"/>
              <a:t>negative</a:t>
            </a:r>
            <a:r>
              <a:rPr lang="tr-TR" baseline="0" dirty="0" smtClean="0"/>
              <a:t>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A8B1C-2184-48A9-9065-08997F6FEAEE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EFD01-1F8B-4C76-A61D-6C6823EC94A1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62695" y="5705517"/>
            <a:ext cx="8981305" cy="848733"/>
            <a:chOff x="-309563" y="4316413"/>
            <a:chExt cx="9415463" cy="1211262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5576663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1207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" y="-11435"/>
            <a:ext cx="9111954" cy="17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8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" y="283965"/>
            <a:ext cx="151784" cy="65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08920"/>
            <a:ext cx="8229600" cy="1252728"/>
          </a:xfrm>
        </p:spPr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132856"/>
            <a:ext cx="7408333" cy="3450696"/>
          </a:xfrm>
        </p:spPr>
        <p:txBody>
          <a:bodyPr/>
          <a:lstStyle/>
          <a:p>
            <a:pPr lvl="0"/>
            <a:r>
              <a:rPr lang="tr-TR" smtClean="0"/>
              <a:t>Asıl </a:t>
            </a:r>
            <a:r>
              <a:rPr lang="tr-TR" dirty="0" smtClean="0"/>
              <a:t>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63205" y="5707553"/>
            <a:ext cx="3786690" cy="365125"/>
          </a:xfrm>
        </p:spPr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171" y="5707553"/>
            <a:ext cx="3786691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0621" y="5707552"/>
            <a:ext cx="1161826" cy="365125"/>
          </a:xfrm>
        </p:spPr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39085" y="1950285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75913" y="5068319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-1" y="5466458"/>
            <a:ext cx="8899289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-76201" y="5301207"/>
            <a:ext cx="8965859" cy="600961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487BB59-7D52-48DE-8B61-1487D2D98B93}" type="datetimeFigureOut">
              <a:rPr lang="tr-TR" smtClean="0"/>
              <a:pPr/>
              <a:t>22.3.2016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015F7DF-347E-44EA-AFAE-B6CE4BB3CC7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stemcells.nih.gov/info/pages/glossary.asp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yse\Desktop\K&#246;k%20h&#252;cre%20video%20editleri\film%20en%20son.m4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6.png"/><Relationship Id="rId5" Type="http://schemas.openxmlformats.org/officeDocument/2006/relationships/diagramData" Target="../diagrams/data2.xml"/><Relationship Id="rId15" Type="http://schemas.openxmlformats.org/officeDocument/2006/relationships/image" Target="../media/image2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microsoft.com/office/2007/relationships/diagramDrawing" Target="../diagrams/drawing2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C:\Users\MCetin\A-MCETIN 2012-2013\GENKÖK DOC  2013-2014\genkök FİLM RESIM\genkök fotoğraflar\IMG_0424++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9144000" cy="68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384376" cy="108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7 Dikdörtgen"/>
          <p:cNvSpPr/>
          <p:nvPr/>
        </p:nvSpPr>
        <p:spPr>
          <a:xfrm>
            <a:off x="1763688" y="2636912"/>
            <a:ext cx="7020272" cy="1800200"/>
          </a:xfrm>
          <a:prstGeom prst="rect">
            <a:avLst/>
          </a:prstGeom>
          <a:solidFill>
            <a:srgbClr val="E0E0E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CELL THERAPIES IN RETINAL DEGENERATIONS</a:t>
            </a:r>
          </a:p>
        </p:txBody>
      </p:sp>
      <p:sp>
        <p:nvSpPr>
          <p:cNvPr id="10" name="9 Dikdörtgen"/>
          <p:cNvSpPr/>
          <p:nvPr/>
        </p:nvSpPr>
        <p:spPr>
          <a:xfrm>
            <a:off x="3635896" y="5877272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 </a:t>
            </a:r>
            <a:endParaRPr lang="tr-TR" sz="2800" dirty="0"/>
          </a:p>
        </p:txBody>
      </p:sp>
      <p:sp>
        <p:nvSpPr>
          <p:cNvPr id="11" name="10 Dikdörtgen"/>
          <p:cNvSpPr/>
          <p:nvPr/>
        </p:nvSpPr>
        <p:spPr>
          <a:xfrm>
            <a:off x="4499992" y="4725144"/>
            <a:ext cx="4644008" cy="2132856"/>
          </a:xfrm>
          <a:prstGeom prst="rect">
            <a:avLst/>
          </a:prstGeom>
          <a:solidFill>
            <a:srgbClr val="E0E0E0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Prof.Dr</a:t>
            </a:r>
            <a:r>
              <a:rPr lang="tr-TR" sz="2400" dirty="0" smtClean="0">
                <a:solidFill>
                  <a:schemeClr val="tx1"/>
                </a:solidFill>
              </a:rPr>
              <a:t>. Ayşe Öner, FEBO</a:t>
            </a:r>
          </a:p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Erciyes </a:t>
            </a:r>
            <a:r>
              <a:rPr lang="tr-TR" sz="2400" dirty="0" err="1" smtClean="0">
                <a:solidFill>
                  <a:schemeClr val="tx1"/>
                </a:solidFill>
              </a:rPr>
              <a:t>University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</a:rPr>
              <a:t>Medical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</a:rPr>
              <a:t>Faculty</a:t>
            </a:r>
            <a:endParaRPr lang="tr-TR" sz="2400" dirty="0" smtClean="0">
              <a:solidFill>
                <a:schemeClr val="tx1"/>
              </a:solidFill>
            </a:endParaRPr>
          </a:p>
          <a:p>
            <a:pPr algn="ctr"/>
            <a:r>
              <a:rPr lang="tr-TR" sz="2400" dirty="0" err="1" smtClean="0">
                <a:solidFill>
                  <a:schemeClr val="tx1"/>
                </a:solidFill>
              </a:rPr>
              <a:t>Ophthalmology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</a:rPr>
              <a:t>Dept</a:t>
            </a:r>
            <a:r>
              <a:rPr lang="tr-TR" sz="2400" dirty="0" smtClean="0">
                <a:solidFill>
                  <a:schemeClr val="tx1"/>
                </a:solidFill>
              </a:rPr>
              <a:t>. KAYSERİ</a:t>
            </a:r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47914"/>
            <a:ext cx="1512168" cy="1510086"/>
          </a:xfrm>
          <a:prstGeom prst="rect">
            <a:avLst/>
          </a:prstGeom>
          <a:noFill/>
          <a:ln w="12700">
            <a:solidFill>
              <a:srgbClr val="0099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611560" y="2276872"/>
            <a:ext cx="79629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dirty="0" err="1" smtClean="0"/>
              <a:t>Unlimited</a:t>
            </a:r>
            <a:r>
              <a:rPr lang="tr-TR" dirty="0" smtClean="0"/>
              <a:t>  </a:t>
            </a:r>
            <a:r>
              <a:rPr lang="tr-TR" dirty="0" err="1" smtClean="0"/>
              <a:t>proliferation</a:t>
            </a:r>
            <a:r>
              <a:rPr lang="tr-TR" dirty="0" smtClean="0"/>
              <a:t> </a:t>
            </a:r>
            <a:r>
              <a:rPr lang="tr-TR" dirty="0" err="1" smtClean="0"/>
              <a:t>capacity</a:t>
            </a:r>
            <a:r>
              <a:rPr lang="tr-TR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able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differentiate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embriyogenic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extra</a:t>
            </a:r>
            <a:r>
              <a:rPr lang="tr-TR" dirty="0" smtClean="0"/>
              <a:t> </a:t>
            </a:r>
            <a:r>
              <a:rPr lang="tr-TR" dirty="0" err="1" smtClean="0"/>
              <a:t>embriyogenic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.</a:t>
            </a:r>
          </a:p>
          <a:p>
            <a:pPr marL="285750" indent="-285750">
              <a:lnSpc>
                <a:spcPct val="150000"/>
              </a:lnSpc>
            </a:pPr>
            <a:endParaRPr lang="tr-TR" sz="1600" dirty="0" smtClean="0"/>
          </a:p>
        </p:txBody>
      </p:sp>
      <p:sp>
        <p:nvSpPr>
          <p:cNvPr id="10" name="Dikdörtgen 9"/>
          <p:cNvSpPr/>
          <p:nvPr/>
        </p:nvSpPr>
        <p:spPr>
          <a:xfrm>
            <a:off x="3078340" y="332656"/>
            <a:ext cx="3096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Totipotent</a:t>
            </a:r>
            <a:r>
              <a:rPr lang="tr-TR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23767"/>
            <a:ext cx="612068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68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756803" y="1916832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tr-TR" sz="2000" dirty="0" err="1" smtClean="0"/>
              <a:t>Capacity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</a:t>
            </a:r>
            <a:r>
              <a:rPr lang="tr-TR" sz="2000" dirty="0" err="1" smtClean="0"/>
              <a:t>differentiate</a:t>
            </a:r>
            <a:r>
              <a:rPr lang="tr-TR" sz="2000" dirty="0" smtClean="0"/>
              <a:t> </a:t>
            </a:r>
            <a:r>
              <a:rPr lang="tr-TR" sz="2000" dirty="0" err="1" smtClean="0"/>
              <a:t>into</a:t>
            </a:r>
            <a:r>
              <a:rPr lang="tr-TR" sz="2000" dirty="0" smtClean="0"/>
              <a:t> </a:t>
            </a:r>
            <a:r>
              <a:rPr lang="tr-TR" sz="2000" dirty="0" err="1" smtClean="0"/>
              <a:t>embriyogenic</a:t>
            </a:r>
            <a:r>
              <a:rPr lang="tr-TR" sz="2000" dirty="0" smtClean="0"/>
              <a:t> </a:t>
            </a:r>
            <a:r>
              <a:rPr lang="tr-TR" sz="2000" dirty="0" err="1" smtClean="0"/>
              <a:t>cell</a:t>
            </a:r>
            <a:r>
              <a:rPr lang="tr-TR" sz="2000" dirty="0" smtClean="0"/>
              <a:t> </a:t>
            </a:r>
            <a:r>
              <a:rPr lang="tr-TR" sz="2000" dirty="0" err="1" smtClean="0"/>
              <a:t>layers</a:t>
            </a:r>
            <a:r>
              <a:rPr lang="tr-TR" sz="2000" dirty="0" smtClean="0"/>
              <a:t> (endoderm</a:t>
            </a:r>
            <a:r>
              <a:rPr lang="tr-TR" sz="2000" dirty="0"/>
              <a:t>, </a:t>
            </a:r>
            <a:r>
              <a:rPr lang="tr-TR" sz="2000" dirty="0" err="1" smtClean="0"/>
              <a:t>mesoderm</a:t>
            </a:r>
            <a:r>
              <a:rPr lang="tr-TR" sz="2000" dirty="0" smtClean="0"/>
              <a:t>,  </a:t>
            </a:r>
            <a:r>
              <a:rPr lang="tr-TR" sz="2000" dirty="0" err="1" smtClean="0"/>
              <a:t>ectoderm</a:t>
            </a:r>
            <a:r>
              <a:rPr lang="tr-TR" sz="2000" dirty="0" smtClean="0"/>
              <a:t>) </a:t>
            </a:r>
            <a:endParaRPr lang="tr-TR" sz="2000" dirty="0"/>
          </a:p>
        </p:txBody>
      </p:sp>
      <p:sp>
        <p:nvSpPr>
          <p:cNvPr id="8" name="Dikdörtgen 7"/>
          <p:cNvSpPr/>
          <p:nvPr/>
        </p:nvSpPr>
        <p:spPr>
          <a:xfrm>
            <a:off x="2843808" y="404663"/>
            <a:ext cx="30267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Pluripotent</a:t>
            </a:r>
            <a:r>
              <a:rPr lang="tr-TR" sz="4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1530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74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5576" y="3501008"/>
            <a:ext cx="3744416" cy="29978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  <a:defRPr/>
            </a:pPr>
            <a:r>
              <a:rPr lang="tr-TR" sz="2000" dirty="0" smtClean="0"/>
              <a:t> </a:t>
            </a:r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  <p:sp>
        <p:nvSpPr>
          <p:cNvPr id="2" name="Dikdörtgen 1"/>
          <p:cNvSpPr/>
          <p:nvPr/>
        </p:nvSpPr>
        <p:spPr>
          <a:xfrm>
            <a:off x="755576" y="1844824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err="1" smtClean="0"/>
              <a:t>Capacity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</a:t>
            </a:r>
            <a:r>
              <a:rPr lang="tr-TR" sz="2000" dirty="0" err="1" smtClean="0"/>
              <a:t>differentiate</a:t>
            </a:r>
            <a:r>
              <a:rPr lang="tr-TR" sz="2000" dirty="0" smtClean="0"/>
              <a:t> </a:t>
            </a:r>
            <a:r>
              <a:rPr lang="tr-TR" sz="2000" dirty="0" err="1" smtClean="0"/>
              <a:t>limited</a:t>
            </a:r>
            <a:r>
              <a:rPr lang="tr-TR" sz="2000" dirty="0" smtClean="0"/>
              <a:t> </a:t>
            </a:r>
            <a:r>
              <a:rPr lang="tr-TR" sz="2000" dirty="0" err="1" smtClean="0"/>
              <a:t>types</a:t>
            </a:r>
            <a:r>
              <a:rPr lang="tr-TR" sz="2000" dirty="0" smtClean="0"/>
              <a:t> of </a:t>
            </a:r>
            <a:r>
              <a:rPr lang="tr-TR" sz="2000" dirty="0" err="1" smtClean="0"/>
              <a:t>cell</a:t>
            </a:r>
            <a:r>
              <a:rPr lang="tr-TR" sz="2000" dirty="0" smtClean="0"/>
              <a:t> </a:t>
            </a:r>
            <a:r>
              <a:rPr lang="tr-TR" sz="2000" dirty="0" err="1" smtClean="0"/>
              <a:t>types</a:t>
            </a:r>
            <a:r>
              <a:rPr lang="tr-TR" sz="2000" dirty="0" smtClean="0"/>
              <a:t>.</a:t>
            </a:r>
          </a:p>
          <a:p>
            <a:endParaRPr lang="tr-TR" sz="2000" dirty="0" smtClean="0"/>
          </a:p>
        </p:txBody>
      </p:sp>
      <p:sp>
        <p:nvSpPr>
          <p:cNvPr id="7" name="Dikdörtgen 6"/>
          <p:cNvSpPr/>
          <p:nvPr/>
        </p:nvSpPr>
        <p:spPr>
          <a:xfrm>
            <a:off x="3261003" y="404664"/>
            <a:ext cx="3054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Multipotent</a:t>
            </a:r>
            <a:endParaRPr lang="tr-T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3384376" cy="355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13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/>
          <a:lstStyle/>
          <a:p>
            <a:r>
              <a:rPr lang="tr-TR" dirty="0" smtClean="0"/>
              <a:t>TYPES OF STEM CELLS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971600" y="1772816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1-EMBRYONIC STEM CELLS</a:t>
            </a:r>
          </a:p>
          <a:p>
            <a:endParaRPr lang="tr-TR" sz="3200" dirty="0" smtClean="0"/>
          </a:p>
          <a:p>
            <a:r>
              <a:rPr lang="tr-TR" sz="3200" dirty="0" smtClean="0"/>
              <a:t>2- ADULT STEM CELLS</a:t>
            </a:r>
          </a:p>
          <a:p>
            <a:r>
              <a:rPr lang="tr-TR" sz="3200" dirty="0" smtClean="0"/>
              <a:t>                    - </a:t>
            </a:r>
            <a:r>
              <a:rPr lang="tr-TR" sz="3200" dirty="0" err="1" smtClean="0"/>
              <a:t>Mesencymal</a:t>
            </a:r>
            <a:r>
              <a:rPr lang="tr-TR" sz="3200" dirty="0" smtClean="0"/>
              <a:t> SC</a:t>
            </a:r>
          </a:p>
          <a:p>
            <a:r>
              <a:rPr lang="tr-TR" sz="3200" dirty="0" smtClean="0"/>
              <a:t>	         -  </a:t>
            </a:r>
            <a:r>
              <a:rPr lang="tr-TR" sz="3200" dirty="0" err="1" smtClean="0"/>
              <a:t>İnduced</a:t>
            </a:r>
            <a:r>
              <a:rPr lang="tr-TR" sz="3200" dirty="0" smtClean="0"/>
              <a:t> </a:t>
            </a:r>
            <a:r>
              <a:rPr lang="tr-TR" sz="3200" dirty="0" err="1" smtClean="0"/>
              <a:t>Pluripotent</a:t>
            </a:r>
            <a:r>
              <a:rPr lang="tr-TR" sz="3200" dirty="0" smtClean="0"/>
              <a:t> SC</a:t>
            </a:r>
          </a:p>
          <a:p>
            <a:endParaRPr lang="tr-TR" sz="3200" dirty="0" smtClean="0"/>
          </a:p>
          <a:p>
            <a:r>
              <a:rPr lang="tr-TR" sz="3200" dirty="0" smtClean="0"/>
              <a:t>3-CORD BLOOD STEM CELLS</a:t>
            </a:r>
          </a:p>
          <a:p>
            <a:endParaRPr lang="tr-TR" sz="3200" dirty="0" smtClean="0"/>
          </a:p>
          <a:p>
            <a:r>
              <a:rPr lang="tr-TR" sz="3200" dirty="0" smtClean="0"/>
              <a:t>4- AMNIOTIC FLUID STEM CELLS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5"/>
          <p:cNvSpPr>
            <a:spLocks/>
          </p:cNvSpPr>
          <p:nvPr/>
        </p:nvSpPr>
        <p:spPr bwMode="auto">
          <a:xfrm>
            <a:off x="25400" y="6637338"/>
            <a:ext cx="1714500" cy="184150"/>
          </a:xfrm>
          <a:custGeom>
            <a:avLst/>
            <a:gdLst>
              <a:gd name="T0" fmla="*/ 0 w 1080"/>
              <a:gd name="T1" fmla="*/ 2147483647 h 120"/>
              <a:gd name="T2" fmla="*/ 2147483647 w 1080"/>
              <a:gd name="T3" fmla="*/ 2147483647 h 120"/>
              <a:gd name="T4" fmla="*/ 2147483647 w 1080"/>
              <a:gd name="T5" fmla="*/ 0 h 120"/>
              <a:gd name="T6" fmla="*/ 0 w 1080"/>
              <a:gd name="T7" fmla="*/ 0 h 120"/>
              <a:gd name="T8" fmla="*/ 0 w 1080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0"/>
              <a:gd name="T16" fmla="*/ 0 h 120"/>
              <a:gd name="T17" fmla="*/ 1080 w 1080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0" h="120">
                <a:moveTo>
                  <a:pt x="0" y="120"/>
                </a:moveTo>
                <a:lnTo>
                  <a:pt x="1080" y="120"/>
                </a:lnTo>
                <a:lnTo>
                  <a:pt x="1080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>
                <a:alpha val="0"/>
              </a:srgbClr>
            </a:solidFill>
            <a:round/>
            <a:headEnd/>
            <a:tailEnd/>
          </a:ln>
        </p:spPr>
        <p:txBody>
          <a:bodyPr wrap="none" lIns="80168" tIns="40083" rIns="80168" bIns="40083" anchor="ctr"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764221" y="404664"/>
            <a:ext cx="60724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UI" pitchFamily="34" charset="0"/>
              </a:rPr>
              <a:t>ORIGIN OF STEM CELLS</a:t>
            </a:r>
            <a:endParaRPr lang="tr-T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18445"/>
            <a:ext cx="7128792" cy="39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69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676456" cy="1252728"/>
          </a:xfrm>
        </p:spPr>
        <p:txBody>
          <a:bodyPr>
            <a:normAutofit/>
          </a:bodyPr>
          <a:lstStyle/>
          <a:p>
            <a:r>
              <a:rPr lang="tr-TR" sz="3200" b="1" dirty="0" err="1" smtClean="0"/>
              <a:t>Embryonic</a:t>
            </a:r>
            <a:r>
              <a:rPr lang="tr-TR" sz="3200" b="1" dirty="0" smtClean="0"/>
              <a:t> (ES) SC </a:t>
            </a:r>
            <a:r>
              <a:rPr lang="tr-TR" sz="3200" b="1" dirty="0" err="1" smtClean="0"/>
              <a:t>and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Foetal</a:t>
            </a:r>
            <a:r>
              <a:rPr lang="tr-TR" sz="3200" b="1" dirty="0" smtClean="0"/>
              <a:t> SC</a:t>
            </a:r>
            <a:endParaRPr lang="tr-TR" sz="3200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417646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b="1" dirty="0" smtClean="0"/>
              <a:t>      </a:t>
            </a:r>
            <a:endParaRPr lang="tr-TR" dirty="0" smtClean="0"/>
          </a:p>
          <a:p>
            <a:pPr lvl="0"/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embryos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few</a:t>
            </a:r>
            <a:r>
              <a:rPr lang="tr-TR" dirty="0" smtClean="0"/>
              <a:t> </a:t>
            </a:r>
            <a:r>
              <a:rPr lang="tr-TR" dirty="0" err="1" smtClean="0"/>
              <a:t>days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foetus</a:t>
            </a:r>
            <a:endParaRPr lang="tr-TR" dirty="0" smtClean="0"/>
          </a:p>
          <a:p>
            <a:pPr lvl="0">
              <a:buNone/>
            </a:pPr>
            <a:endParaRPr lang="tr-TR" dirty="0" smtClean="0"/>
          </a:p>
          <a:p>
            <a:pPr lvl="0"/>
            <a:r>
              <a:rPr lang="tr-TR" dirty="0" err="1" smtClean="0"/>
              <a:t>Differentiate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any</a:t>
            </a:r>
            <a:r>
              <a:rPr lang="tr-TR" dirty="0" smtClean="0"/>
              <a:t> </a:t>
            </a:r>
            <a:r>
              <a:rPr lang="tr-TR" dirty="0" err="1" smtClean="0"/>
              <a:t>type</a:t>
            </a:r>
            <a:r>
              <a:rPr lang="tr-TR" dirty="0" smtClean="0"/>
              <a:t> of </a:t>
            </a:r>
            <a:r>
              <a:rPr lang="tr-TR" dirty="0" err="1" smtClean="0"/>
              <a:t>cell</a:t>
            </a:r>
            <a:r>
              <a:rPr lang="tr-TR" dirty="0" smtClean="0"/>
              <a:t>.</a:t>
            </a:r>
          </a:p>
          <a:p>
            <a:pPr lvl="0">
              <a:buNone/>
            </a:pPr>
            <a:endParaRPr lang="tr-TR" dirty="0" smtClean="0"/>
          </a:p>
          <a:p>
            <a:pPr lvl="0"/>
            <a:r>
              <a:rPr lang="tr-TR" dirty="0" smtClean="0"/>
              <a:t>Can be </a:t>
            </a:r>
            <a:r>
              <a:rPr lang="tr-TR" dirty="0" err="1" smtClean="0"/>
              <a:t>grown</a:t>
            </a:r>
            <a:r>
              <a:rPr lang="tr-TR" dirty="0" smtClean="0"/>
              <a:t> </a:t>
            </a:r>
            <a:r>
              <a:rPr lang="tr-TR" dirty="0" err="1" smtClean="0"/>
              <a:t>easily</a:t>
            </a:r>
            <a:r>
              <a:rPr lang="tr-TR" dirty="0" smtClean="0"/>
              <a:t> but </a:t>
            </a:r>
            <a:r>
              <a:rPr lang="tr-TR" dirty="0" err="1" smtClean="0"/>
              <a:t>difficult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manipulate</a:t>
            </a:r>
            <a:r>
              <a:rPr lang="tr-TR" dirty="0" smtClean="0"/>
              <a:t>.</a:t>
            </a:r>
          </a:p>
          <a:p>
            <a:pPr lvl="0">
              <a:buNone/>
            </a:pPr>
            <a:endParaRPr lang="tr-TR" dirty="0" smtClean="0"/>
          </a:p>
          <a:p>
            <a:pPr lvl="0"/>
            <a:r>
              <a:rPr lang="tr-TR" dirty="0" err="1" smtClean="0"/>
              <a:t>Tumor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, </a:t>
            </a:r>
            <a:r>
              <a:rPr lang="tr-TR" dirty="0" err="1" smtClean="0"/>
              <a:t>hyperproliferation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possibility</a:t>
            </a:r>
            <a:r>
              <a:rPr lang="tr-TR" dirty="0" smtClean="0"/>
              <a:t> of </a:t>
            </a:r>
            <a:r>
              <a:rPr lang="tr-TR" dirty="0" err="1" smtClean="0"/>
              <a:t>rejection</a:t>
            </a:r>
            <a:endParaRPr lang="tr-TR" dirty="0" smtClean="0"/>
          </a:p>
          <a:p>
            <a:pPr lvl="0">
              <a:buNone/>
            </a:pPr>
            <a:endParaRPr lang="tr-TR" dirty="0" smtClean="0"/>
          </a:p>
          <a:p>
            <a:pPr>
              <a:buNone/>
            </a:pPr>
            <a:r>
              <a:rPr lang="tr-TR" b="1" dirty="0" smtClean="0"/>
              <a:t>       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2" descr="Animation showing sequences from a video by Jamie Griffo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41776"/>
            <a:ext cx="27363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Ayse\Desktop\Kök hücre sunumları\fotolar\varvel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5888657" cy="405429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899592" y="6021288"/>
            <a:ext cx="7390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/>
              <a:t>ETHICAL ISSUES- EMBRYO IS DESTROYED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6018" name="Picture 2" descr="C:\Users\Ayse\Desktop\Kök hücre sunumları\fotolar\yjbm_82_3_113_g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704856" cy="4622913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203848" y="602128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err="1" smtClean="0"/>
              <a:t>hESC</a:t>
            </a:r>
            <a:r>
              <a:rPr lang="tr-TR" sz="3200" dirty="0" smtClean="0"/>
              <a:t> MAP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628800"/>
            <a:ext cx="7408333" cy="4464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</a:t>
            </a:r>
          </a:p>
          <a:p>
            <a:pPr lvl="0"/>
            <a:r>
              <a:rPr lang="tr-TR" dirty="0" err="1" smtClean="0"/>
              <a:t>Found</a:t>
            </a:r>
            <a:r>
              <a:rPr lang="tr-TR" dirty="0" smtClean="0"/>
              <a:t> in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humans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can be </a:t>
            </a:r>
            <a:r>
              <a:rPr lang="tr-TR" dirty="0" err="1" smtClean="0"/>
              <a:t>obtained</a:t>
            </a:r>
            <a:r>
              <a:rPr lang="tr-TR" dirty="0" smtClean="0"/>
              <a:t> </a:t>
            </a:r>
            <a:r>
              <a:rPr lang="tr-TR" dirty="0" err="1" smtClean="0"/>
              <a:t>easily</a:t>
            </a:r>
            <a:endParaRPr lang="tr-TR" dirty="0" smtClean="0"/>
          </a:p>
          <a:p>
            <a:pPr lvl="0">
              <a:buNone/>
            </a:pPr>
            <a:endParaRPr lang="tr-TR" dirty="0" smtClean="0"/>
          </a:p>
          <a:p>
            <a:pPr lvl="0"/>
            <a:r>
              <a:rPr lang="tr-TR" dirty="0" err="1" smtClean="0"/>
              <a:t>Differentiate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a </a:t>
            </a:r>
            <a:r>
              <a:rPr lang="tr-TR" dirty="0" err="1" smtClean="0"/>
              <a:t>limited</a:t>
            </a:r>
            <a:r>
              <a:rPr lang="tr-TR" dirty="0" smtClean="0"/>
              <a:t> </a:t>
            </a:r>
            <a:r>
              <a:rPr lang="tr-TR" dirty="0" err="1" smtClean="0"/>
              <a:t>number</a:t>
            </a:r>
            <a:r>
              <a:rPr lang="tr-TR" dirty="0" smtClean="0"/>
              <a:t> of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endParaRPr lang="tr-TR" dirty="0" smtClean="0"/>
          </a:p>
          <a:p>
            <a:pPr lvl="0">
              <a:buNone/>
            </a:pPr>
            <a:endParaRPr lang="tr-TR" dirty="0" smtClean="0"/>
          </a:p>
          <a:p>
            <a:pPr lvl="0"/>
            <a:r>
              <a:rPr lang="tr-TR" dirty="0" err="1" smtClean="0"/>
              <a:t>Maintain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repair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 in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found</a:t>
            </a:r>
            <a:r>
              <a:rPr lang="tr-TR" dirty="0" smtClean="0"/>
              <a:t>. </a:t>
            </a:r>
          </a:p>
          <a:p>
            <a:pPr lvl="0"/>
            <a:endParaRPr lang="tr-TR" dirty="0" smtClean="0"/>
          </a:p>
          <a:p>
            <a:pPr lvl="0"/>
            <a:r>
              <a:rPr lang="tr-TR" dirty="0" err="1" smtClean="0"/>
              <a:t>Tumor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rejection</a:t>
            </a:r>
            <a:r>
              <a:rPr lang="tr-TR" dirty="0" smtClean="0"/>
              <a:t> is </a:t>
            </a:r>
            <a:r>
              <a:rPr lang="tr-TR" dirty="0" err="1" smtClean="0"/>
              <a:t>less</a:t>
            </a:r>
            <a:r>
              <a:rPr lang="tr-TR" dirty="0" smtClean="0"/>
              <a:t> </a:t>
            </a:r>
            <a:r>
              <a:rPr lang="tr-TR" dirty="0" err="1" smtClean="0"/>
              <a:t>likely</a:t>
            </a:r>
            <a:r>
              <a:rPr lang="tr-TR" dirty="0" smtClean="0"/>
              <a:t>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008112"/>
          </a:xfrm>
        </p:spPr>
        <p:txBody>
          <a:bodyPr/>
          <a:lstStyle/>
          <a:p>
            <a:r>
              <a:rPr lang="tr-TR" dirty="0" err="1" smtClean="0"/>
              <a:t>Adult</a:t>
            </a:r>
            <a:r>
              <a:rPr lang="tr-TR" dirty="0" smtClean="0"/>
              <a:t> SC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fotolar\Resim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58207" cy="4530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</a:t>
            </a:r>
            <a:r>
              <a:rPr lang="tr-TR" sz="2800" dirty="0" smtClean="0"/>
              <a:t>I </a:t>
            </a:r>
            <a:r>
              <a:rPr lang="tr-TR" sz="2800" dirty="0" err="1" smtClean="0"/>
              <a:t>have</a:t>
            </a:r>
            <a:r>
              <a:rPr lang="tr-TR" sz="2800" dirty="0" smtClean="0"/>
              <a:t> no </a:t>
            </a:r>
            <a:r>
              <a:rPr lang="tr-TR" sz="2800" dirty="0" err="1" smtClean="0"/>
              <a:t>financial</a:t>
            </a:r>
            <a:r>
              <a:rPr lang="tr-TR" sz="2800" dirty="0" smtClean="0"/>
              <a:t> </a:t>
            </a:r>
            <a:r>
              <a:rPr lang="tr-TR" sz="2800" dirty="0" err="1" smtClean="0"/>
              <a:t>interest</a:t>
            </a:r>
            <a:r>
              <a:rPr lang="tr-TR" sz="2800" dirty="0" smtClean="0"/>
              <a:t> </a:t>
            </a:r>
            <a:r>
              <a:rPr lang="tr-TR" sz="2800" dirty="0" err="1" smtClean="0"/>
              <a:t>to</a:t>
            </a:r>
            <a:r>
              <a:rPr lang="tr-TR" sz="2800" dirty="0" smtClean="0"/>
              <a:t> </a:t>
            </a:r>
            <a:r>
              <a:rPr lang="tr-TR" sz="2800" dirty="0" err="1" smtClean="0"/>
              <a:t>disclose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632848" cy="3600400"/>
          </a:xfrm>
        </p:spPr>
        <p:txBody>
          <a:bodyPr>
            <a:normAutofit lnSpcReduction="10000"/>
          </a:bodyPr>
          <a:lstStyle/>
          <a:p>
            <a:r>
              <a:rPr lang="tr-TR" dirty="0" err="1" smtClean="0"/>
              <a:t>Adult</a:t>
            </a:r>
            <a:r>
              <a:rPr lang="tr-TR" dirty="0" smtClean="0"/>
              <a:t> </a:t>
            </a:r>
            <a:r>
              <a:rPr lang="tr-TR" dirty="0" err="1" smtClean="0"/>
              <a:t>somatic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reprogramed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become</a:t>
            </a:r>
            <a:r>
              <a:rPr lang="tr-TR" dirty="0" smtClean="0"/>
              <a:t> </a:t>
            </a:r>
            <a:r>
              <a:rPr lang="tr-TR" dirty="0" err="1" smtClean="0"/>
              <a:t>like</a:t>
            </a:r>
            <a:r>
              <a:rPr lang="tr-TR" dirty="0" smtClean="0"/>
              <a:t> </a:t>
            </a:r>
            <a:r>
              <a:rPr lang="tr-TR" dirty="0" err="1" smtClean="0"/>
              <a:t>embryonic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(</a:t>
            </a:r>
            <a:r>
              <a:rPr lang="tr-TR" b="1" u="sng" dirty="0" err="1" smtClean="0">
                <a:hlinkClick r:id="rId2" tooltip="Look up this term\'s definition"/>
              </a:rPr>
              <a:t>induced</a:t>
            </a:r>
            <a:r>
              <a:rPr lang="tr-TR" b="1" u="sng" dirty="0" smtClean="0">
                <a:hlinkClick r:id="rId2" tooltip="Look up this term\'s definition"/>
              </a:rPr>
              <a:t> </a:t>
            </a:r>
            <a:r>
              <a:rPr lang="tr-TR" b="1" u="sng" dirty="0" err="1" smtClean="0">
                <a:hlinkClick r:id="rId2" tooltip="Look up this term\'s definition"/>
              </a:rPr>
              <a:t>pluripotent</a:t>
            </a:r>
            <a:r>
              <a:rPr lang="tr-TR" b="1" u="sng" dirty="0" smtClean="0">
                <a:hlinkClick r:id="rId2" tooltip="Look up this term\'s definition"/>
              </a:rPr>
              <a:t> </a:t>
            </a:r>
            <a:r>
              <a:rPr lang="tr-TR" b="1" u="sng" dirty="0" err="1" smtClean="0">
                <a:hlinkClick r:id="rId2" tooltip="Look up this term\'s definition"/>
              </a:rPr>
              <a:t>stem</a:t>
            </a:r>
            <a:r>
              <a:rPr lang="tr-TR" b="1" u="sng" dirty="0" smtClean="0">
                <a:hlinkClick r:id="rId2" tooltip="Look up this term\'s definition"/>
              </a:rPr>
              <a:t> </a:t>
            </a:r>
            <a:r>
              <a:rPr lang="tr-TR" b="1" u="sng" dirty="0" err="1" smtClean="0">
                <a:hlinkClick r:id="rId2" tooltip="Look up this term\'s definition"/>
              </a:rPr>
              <a:t>cells</a:t>
            </a:r>
            <a:r>
              <a:rPr lang="tr-TR" b="1" u="sng" dirty="0" smtClean="0">
                <a:hlinkClick r:id="rId2" tooltip="Look up this term\'s definition"/>
              </a:rPr>
              <a:t>, </a:t>
            </a:r>
            <a:r>
              <a:rPr lang="tr-TR" b="1" u="sng" dirty="0" err="1" smtClean="0">
                <a:hlinkClick r:id="rId2" tooltip="Look up this term\'s definition"/>
              </a:rPr>
              <a:t>iPSCs</a:t>
            </a:r>
            <a:r>
              <a:rPr lang="tr-TR" dirty="0" smtClean="0"/>
              <a:t>) </a:t>
            </a:r>
          </a:p>
          <a:p>
            <a:r>
              <a:rPr lang="tr-TR" dirty="0" err="1" smtClean="0"/>
              <a:t>Viruses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currently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introduce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reprogramming</a:t>
            </a:r>
            <a:r>
              <a:rPr lang="tr-TR" dirty="0" smtClean="0"/>
              <a:t> </a:t>
            </a:r>
            <a:r>
              <a:rPr lang="tr-TR" dirty="0" err="1" smtClean="0"/>
              <a:t>factors</a:t>
            </a:r>
            <a:r>
              <a:rPr lang="tr-TR" dirty="0" smtClean="0"/>
              <a:t> (</a:t>
            </a:r>
            <a:r>
              <a:rPr lang="en-US" dirty="0" smtClean="0"/>
              <a:t>OCT4, SOX2, KLF4 and c-MYC</a:t>
            </a:r>
            <a:r>
              <a:rPr lang="tr-TR" dirty="0" smtClean="0"/>
              <a:t>)</a:t>
            </a:r>
            <a:r>
              <a:rPr lang="en-US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adult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. </a:t>
            </a:r>
          </a:p>
          <a:p>
            <a:r>
              <a:rPr lang="tr-TR" dirty="0" err="1" smtClean="0"/>
              <a:t>Limited</a:t>
            </a:r>
            <a:r>
              <a:rPr lang="tr-TR" dirty="0" smtClean="0"/>
              <a:t> </a:t>
            </a:r>
            <a:r>
              <a:rPr lang="tr-TR" dirty="0" err="1" smtClean="0"/>
              <a:t>availibility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difficult</a:t>
            </a:r>
            <a:r>
              <a:rPr lang="tr-TR" dirty="0" smtClean="0"/>
              <a:t> </a:t>
            </a:r>
            <a:r>
              <a:rPr lang="tr-TR" dirty="0" err="1" smtClean="0"/>
              <a:t>techniques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Cost</a:t>
            </a:r>
            <a:r>
              <a:rPr lang="tr-TR" dirty="0" smtClean="0"/>
              <a:t> is </a:t>
            </a:r>
            <a:r>
              <a:rPr lang="tr-TR" dirty="0" err="1" smtClean="0"/>
              <a:t>high</a:t>
            </a:r>
            <a:r>
              <a:rPr lang="tr-TR" dirty="0" smtClean="0"/>
              <a:t>. </a:t>
            </a:r>
          </a:p>
          <a:p>
            <a:r>
              <a:rPr lang="tr-TR" dirty="0" err="1" smtClean="0"/>
              <a:t>Tumor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rejection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problems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r>
              <a:rPr lang="tr-TR" dirty="0" err="1" smtClean="0"/>
              <a:t>Induced</a:t>
            </a:r>
            <a:r>
              <a:rPr lang="tr-TR" dirty="0" smtClean="0"/>
              <a:t> </a:t>
            </a:r>
            <a:r>
              <a:rPr lang="tr-TR" dirty="0" err="1" smtClean="0"/>
              <a:t>Pluripotent</a:t>
            </a:r>
            <a:r>
              <a:rPr lang="tr-TR" dirty="0" smtClean="0"/>
              <a:t> SC (IPSC)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162664"/>
          </a:xfrm>
        </p:spPr>
        <p:txBody>
          <a:bodyPr/>
          <a:lstStyle/>
          <a:p>
            <a:r>
              <a:rPr lang="tr-TR" dirty="0" err="1" smtClean="0"/>
              <a:t>Human</a:t>
            </a:r>
            <a:r>
              <a:rPr lang="tr-TR" dirty="0" smtClean="0"/>
              <a:t> </a:t>
            </a:r>
            <a:r>
              <a:rPr lang="tr-TR" dirty="0" err="1" smtClean="0"/>
              <a:t>ESCs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restricted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country</a:t>
            </a:r>
            <a:r>
              <a:rPr lang="tr-TR" dirty="0" smtClean="0"/>
              <a:t> (2005)</a:t>
            </a:r>
          </a:p>
          <a:p>
            <a:endParaRPr lang="tr-TR" dirty="0" smtClean="0"/>
          </a:p>
          <a:p>
            <a:r>
              <a:rPr lang="tr-TR" dirty="0" err="1" smtClean="0"/>
              <a:t>Adult</a:t>
            </a:r>
            <a:r>
              <a:rPr lang="tr-TR" dirty="0" smtClean="0"/>
              <a:t> </a:t>
            </a:r>
            <a:r>
              <a:rPr lang="tr-TR" dirty="0" err="1" smtClean="0"/>
              <a:t>SCs</a:t>
            </a:r>
            <a:r>
              <a:rPr lang="tr-TR" dirty="0" smtClean="0"/>
              <a:t>  </a:t>
            </a:r>
            <a:r>
              <a:rPr lang="tr-TR" dirty="0" err="1" smtClean="0"/>
              <a:t>and</a:t>
            </a:r>
            <a:r>
              <a:rPr lang="tr-TR" dirty="0" smtClean="0"/>
              <a:t> IPSC can be </a:t>
            </a:r>
            <a:r>
              <a:rPr lang="tr-TR" dirty="0" err="1" smtClean="0"/>
              <a:t>used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approval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</a:t>
            </a:r>
          </a:p>
          <a:p>
            <a:pPr>
              <a:buNone/>
            </a:pPr>
            <a:r>
              <a:rPr lang="tr-TR" dirty="0" smtClean="0"/>
              <a:t>    of  </a:t>
            </a:r>
            <a:r>
              <a:rPr lang="tr-TR" dirty="0" err="1" smtClean="0"/>
              <a:t>Local</a:t>
            </a:r>
            <a:r>
              <a:rPr lang="tr-TR" dirty="0" smtClean="0"/>
              <a:t> </a:t>
            </a:r>
            <a:r>
              <a:rPr lang="tr-TR" dirty="0" err="1" smtClean="0"/>
              <a:t>Ethical</a:t>
            </a:r>
            <a:r>
              <a:rPr lang="tr-TR" dirty="0" smtClean="0"/>
              <a:t> </a:t>
            </a:r>
            <a:r>
              <a:rPr lang="tr-TR" dirty="0" err="1" smtClean="0"/>
              <a:t>Committee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Ministry</a:t>
            </a:r>
            <a:r>
              <a:rPr lang="tr-TR" dirty="0" smtClean="0"/>
              <a:t> of </a:t>
            </a:r>
            <a:r>
              <a:rPr lang="tr-TR" dirty="0" err="1" smtClean="0"/>
              <a:t>Health</a:t>
            </a:r>
            <a:endParaRPr lang="tr-TR" dirty="0" smtClean="0"/>
          </a:p>
          <a:p>
            <a:pPr>
              <a:buNone/>
            </a:pPr>
            <a:r>
              <a:rPr lang="tr-TR" dirty="0" smtClean="0"/>
              <a:t>    </a:t>
            </a:r>
          </a:p>
          <a:p>
            <a:pPr>
              <a:buNone/>
            </a:pPr>
            <a:r>
              <a:rPr lang="tr-TR" dirty="0" smtClean="0"/>
              <a:t>              (</a:t>
            </a:r>
            <a:r>
              <a:rPr lang="tr-TR" dirty="0" err="1" smtClean="0"/>
              <a:t>Please</a:t>
            </a:r>
            <a:r>
              <a:rPr lang="tr-TR" dirty="0" smtClean="0"/>
              <a:t> </a:t>
            </a:r>
            <a:r>
              <a:rPr lang="tr-TR" dirty="0" err="1" smtClean="0"/>
              <a:t>read</a:t>
            </a:r>
            <a:r>
              <a:rPr lang="tr-TR" dirty="0" smtClean="0"/>
              <a:t> TCK: 90)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smtClean="0"/>
              <a:t>STATUS IN OUR COUNTRY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SC in OPHTALMOLOGY</a:t>
            </a:r>
            <a:endParaRPr lang="tr-TR" dirty="0"/>
          </a:p>
        </p:txBody>
      </p:sp>
      <p:pic>
        <p:nvPicPr>
          <p:cNvPr id="84994" name="Picture 2" descr="C:\Users\Ayse\Desktop\Kök hücre sunumları\fotolar\images 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916832"/>
            <a:ext cx="2975362" cy="3492816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2339752" y="551723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/>
              <a:t>CORNEA  AND RETINA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99592" y="1700808"/>
            <a:ext cx="7408333" cy="2232248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Ve</a:t>
            </a:r>
            <a:r>
              <a:rPr lang="en-US" dirty="0" err="1" smtClean="0"/>
              <a:t>ry</a:t>
            </a:r>
            <a:r>
              <a:rPr lang="en-US" dirty="0" smtClean="0"/>
              <a:t> complex tissue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H</a:t>
            </a:r>
            <a:r>
              <a:rPr lang="en-US" dirty="0" smtClean="0"/>
              <a:t>as </a:t>
            </a:r>
            <a:r>
              <a:rPr lang="tr-TR" dirty="0" smtClean="0"/>
              <a:t>10</a:t>
            </a:r>
            <a:r>
              <a:rPr lang="en-US" dirty="0" smtClean="0"/>
              <a:t> different layers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9 </a:t>
            </a:r>
            <a:r>
              <a:rPr lang="tr-TR" dirty="0" err="1" smtClean="0"/>
              <a:t>types</a:t>
            </a:r>
            <a:r>
              <a:rPr lang="tr-TR" dirty="0" smtClean="0"/>
              <a:t> of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connected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each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 </a:t>
            </a:r>
            <a:r>
              <a:rPr lang="en-US" dirty="0" smtClean="0"/>
              <a:t>An alteration or damage in any of these layers can impair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en-US" dirty="0" smtClean="0"/>
              <a:t> anatomy and functions of the </a:t>
            </a:r>
            <a:r>
              <a:rPr lang="en-US" dirty="0" err="1" smtClean="0"/>
              <a:t>retin</a:t>
            </a:r>
            <a:r>
              <a:rPr lang="tr-TR" dirty="0" smtClean="0"/>
              <a:t>a.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SC in RETINAL DISEASES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77072"/>
            <a:ext cx="3312368" cy="248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77072"/>
            <a:ext cx="3221360" cy="250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453650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tr-TR" dirty="0" smtClean="0"/>
              <a:t>     THERE ARE FOUR MECHANISMS: 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(1) </a:t>
            </a:r>
            <a:r>
              <a:rPr lang="tr-TR" dirty="0" smtClean="0"/>
              <a:t>C</a:t>
            </a:r>
            <a:r>
              <a:rPr lang="en-US" dirty="0" smtClean="0"/>
              <a:t>ell replacement</a:t>
            </a:r>
            <a:r>
              <a:rPr lang="tr-TR" dirty="0" smtClean="0"/>
              <a:t>: H</a:t>
            </a:r>
            <a:r>
              <a:rPr lang="en-US" dirty="0" err="1" smtClean="0"/>
              <a:t>ealthy</a:t>
            </a:r>
            <a:r>
              <a:rPr lang="en-US" dirty="0" smtClean="0"/>
              <a:t> stem cells </a:t>
            </a:r>
            <a:r>
              <a:rPr lang="tr-TR" dirty="0" smtClean="0"/>
              <a:t>can</a:t>
            </a:r>
            <a:r>
              <a:rPr lang="en-US" dirty="0" smtClean="0"/>
              <a:t> replace degenerated cells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(2) </a:t>
            </a:r>
            <a:r>
              <a:rPr lang="tr-TR" dirty="0" smtClean="0"/>
              <a:t>N</a:t>
            </a:r>
            <a:r>
              <a:rPr lang="en-US" dirty="0" err="1" smtClean="0"/>
              <a:t>utritional</a:t>
            </a:r>
            <a:r>
              <a:rPr lang="en-US" dirty="0" smtClean="0"/>
              <a:t> support</a:t>
            </a:r>
            <a:r>
              <a:rPr lang="tr-TR" dirty="0" smtClean="0"/>
              <a:t>: H</a:t>
            </a:r>
            <a:r>
              <a:rPr lang="en-US" dirty="0" err="1" smtClean="0"/>
              <a:t>ealthy</a:t>
            </a:r>
            <a:r>
              <a:rPr lang="en-US" dirty="0" smtClean="0"/>
              <a:t> stem cells </a:t>
            </a:r>
            <a:r>
              <a:rPr lang="tr-TR" dirty="0" err="1" smtClean="0"/>
              <a:t>secrete</a:t>
            </a:r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trophic</a:t>
            </a:r>
            <a:r>
              <a:rPr lang="en-US" dirty="0" smtClean="0"/>
              <a:t> factors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promote the survival of surrounding cells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(3) </a:t>
            </a:r>
            <a:r>
              <a:rPr lang="tr-TR" dirty="0" smtClean="0"/>
              <a:t>U</a:t>
            </a:r>
            <a:r>
              <a:rPr lang="en-US" dirty="0" err="1" smtClean="0"/>
              <a:t>pregulating</a:t>
            </a:r>
            <a:r>
              <a:rPr lang="en-US" dirty="0" smtClean="0"/>
              <a:t> </a:t>
            </a:r>
            <a:r>
              <a:rPr lang="en-US" dirty="0" err="1" smtClean="0"/>
              <a:t>antiapoptotic</a:t>
            </a:r>
            <a:r>
              <a:rPr lang="en-US" dirty="0" smtClean="0"/>
              <a:t> genes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nutritional</a:t>
            </a:r>
            <a:r>
              <a:rPr lang="tr-TR" dirty="0" smtClean="0"/>
              <a:t> </a:t>
            </a:r>
            <a:r>
              <a:rPr lang="tr-TR" dirty="0" err="1" smtClean="0"/>
              <a:t>factors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 (4) </a:t>
            </a:r>
            <a:r>
              <a:rPr lang="tr-TR" dirty="0" smtClean="0"/>
              <a:t>P</a:t>
            </a:r>
            <a:r>
              <a:rPr lang="en-US" dirty="0" err="1" smtClean="0"/>
              <a:t>romot</a:t>
            </a:r>
            <a:r>
              <a:rPr lang="tr-TR" dirty="0" smtClean="0"/>
              <a:t>e </a:t>
            </a:r>
            <a:r>
              <a:rPr lang="en-US" dirty="0" smtClean="0"/>
              <a:t>new synaptic connections. 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827584" y="188640"/>
            <a:ext cx="8013576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Mechanisms of Stem Cell Therapy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276872"/>
            <a:ext cx="7632848" cy="3306680"/>
          </a:xfrm>
        </p:spPr>
        <p:txBody>
          <a:bodyPr/>
          <a:lstStyle/>
          <a:p>
            <a:r>
              <a:rPr lang="tr-TR" dirty="0" err="1" smtClean="0"/>
              <a:t>Relatively</a:t>
            </a:r>
            <a:r>
              <a:rPr lang="tr-TR" dirty="0" smtClean="0"/>
              <a:t> </a:t>
            </a:r>
            <a:r>
              <a:rPr lang="tr-TR" dirty="0" err="1" smtClean="0"/>
              <a:t>small</a:t>
            </a:r>
            <a:r>
              <a:rPr lang="tr-TR" dirty="0" smtClean="0"/>
              <a:t> </a:t>
            </a:r>
            <a:r>
              <a:rPr lang="tr-TR" dirty="0" err="1" smtClean="0"/>
              <a:t>number</a:t>
            </a:r>
            <a:r>
              <a:rPr lang="tr-TR" dirty="0" smtClean="0"/>
              <a:t> of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low</a:t>
            </a:r>
            <a:r>
              <a:rPr lang="tr-TR" dirty="0" smtClean="0"/>
              <a:t> </a:t>
            </a:r>
            <a:r>
              <a:rPr lang="tr-TR" dirty="0" err="1" smtClean="0"/>
              <a:t>doses</a:t>
            </a:r>
            <a:r>
              <a:rPr lang="tr-TR" dirty="0" smtClean="0"/>
              <a:t> </a:t>
            </a:r>
            <a:r>
              <a:rPr lang="tr-TR" dirty="0" err="1" smtClean="0"/>
              <a:t>required</a:t>
            </a:r>
            <a:endParaRPr lang="tr-TR" dirty="0" smtClean="0"/>
          </a:p>
          <a:p>
            <a:r>
              <a:rPr lang="tr-TR" dirty="0" err="1" smtClean="0"/>
              <a:t>Easy</a:t>
            </a:r>
            <a:r>
              <a:rPr lang="tr-TR" dirty="0" smtClean="0"/>
              <a:t> </a:t>
            </a:r>
            <a:r>
              <a:rPr lang="tr-TR" dirty="0" err="1" smtClean="0"/>
              <a:t>accesibility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surgery</a:t>
            </a:r>
            <a:endParaRPr lang="tr-TR" dirty="0" smtClean="0"/>
          </a:p>
          <a:p>
            <a:r>
              <a:rPr lang="tr-TR" dirty="0" err="1" smtClean="0"/>
              <a:t>Direct</a:t>
            </a:r>
            <a:r>
              <a:rPr lang="tr-TR" dirty="0" smtClean="0"/>
              <a:t> </a:t>
            </a:r>
            <a:r>
              <a:rPr lang="tr-TR" dirty="0" err="1" smtClean="0"/>
              <a:t>visualization</a:t>
            </a:r>
            <a:r>
              <a:rPr lang="tr-TR" dirty="0" smtClean="0"/>
              <a:t> of </a:t>
            </a:r>
            <a:r>
              <a:rPr lang="tr-TR" dirty="0" err="1" smtClean="0"/>
              <a:t>grafts</a:t>
            </a:r>
            <a:endParaRPr lang="tr-TR" dirty="0" smtClean="0"/>
          </a:p>
          <a:p>
            <a:r>
              <a:rPr lang="tr-TR" dirty="0" err="1" smtClean="0"/>
              <a:t>İmmun</a:t>
            </a:r>
            <a:r>
              <a:rPr lang="tr-TR" dirty="0" smtClean="0"/>
              <a:t> </a:t>
            </a:r>
            <a:r>
              <a:rPr lang="tr-TR" dirty="0" err="1" smtClean="0"/>
              <a:t>privilige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endParaRPr lang="tr-TR" dirty="0" smtClean="0"/>
          </a:p>
          <a:p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r>
              <a:rPr lang="tr-TR" dirty="0" smtClean="0"/>
              <a:t> can be </a:t>
            </a:r>
            <a:r>
              <a:rPr lang="tr-TR" dirty="0" err="1" smtClean="0"/>
              <a:t>used</a:t>
            </a:r>
            <a:r>
              <a:rPr lang="tr-TR" dirty="0" smtClean="0"/>
              <a:t> as </a:t>
            </a:r>
            <a:r>
              <a:rPr lang="tr-TR" dirty="0" err="1" smtClean="0"/>
              <a:t>control</a:t>
            </a:r>
            <a:r>
              <a:rPr lang="tr-TR" dirty="0" smtClean="0"/>
              <a:t> in </a:t>
            </a:r>
            <a:r>
              <a:rPr lang="tr-TR" dirty="0" err="1" smtClean="0"/>
              <a:t>bilateral</a:t>
            </a:r>
            <a:r>
              <a:rPr lang="tr-TR" dirty="0" smtClean="0"/>
              <a:t> </a:t>
            </a:r>
            <a:r>
              <a:rPr lang="tr-TR" dirty="0" err="1" smtClean="0"/>
              <a:t>disease</a:t>
            </a:r>
            <a:endParaRPr lang="tr-TR" dirty="0" smtClean="0"/>
          </a:p>
          <a:p>
            <a:r>
              <a:rPr lang="tr-TR" dirty="0" err="1" smtClean="0"/>
              <a:t>Rare</a:t>
            </a:r>
            <a:r>
              <a:rPr lang="tr-TR" dirty="0" smtClean="0"/>
              <a:t> </a:t>
            </a:r>
            <a:r>
              <a:rPr lang="tr-TR" dirty="0" err="1" smtClean="0"/>
              <a:t>extraocular</a:t>
            </a:r>
            <a:r>
              <a:rPr lang="tr-TR" dirty="0" smtClean="0"/>
              <a:t> </a:t>
            </a:r>
            <a:r>
              <a:rPr lang="tr-TR" dirty="0" err="1" smtClean="0"/>
              <a:t>distribution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252728"/>
          </a:xfrm>
        </p:spPr>
        <p:txBody>
          <a:bodyPr/>
          <a:lstStyle/>
          <a:p>
            <a:r>
              <a:rPr lang="tr-TR" dirty="0" err="1" smtClean="0"/>
              <a:t>Advantages</a:t>
            </a:r>
            <a:r>
              <a:rPr lang="tr-TR" dirty="0" smtClean="0"/>
              <a:t> of SC </a:t>
            </a:r>
            <a:r>
              <a:rPr lang="tr-TR" dirty="0" err="1" smtClean="0"/>
              <a:t>Use</a:t>
            </a:r>
            <a:r>
              <a:rPr lang="tr-TR" dirty="0" smtClean="0"/>
              <a:t> in </a:t>
            </a:r>
            <a:r>
              <a:rPr lang="tr-TR" dirty="0" err="1" smtClean="0"/>
              <a:t>Eye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3810736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   TARGET RETINAL DISEASES ARE THE DISEASES </a:t>
            </a:r>
          </a:p>
          <a:p>
            <a:pPr>
              <a:buNone/>
            </a:pPr>
            <a:r>
              <a:rPr lang="tr-TR" dirty="0" smtClean="0"/>
              <a:t>                WITH NO DEFINITIVE TREATMENTS</a:t>
            </a:r>
            <a:endParaRPr lang="tr-TR" dirty="0"/>
          </a:p>
        </p:txBody>
      </p:sp>
      <p:pic>
        <p:nvPicPr>
          <p:cNvPr id="83970" name="Picture 2" descr="C:\Users\Ayse\Desktop\Kök hücre sunumları\fotolar\HASTA FOTOLARI\Dr Ayse son\DOGAN_FATIH_01-01-1981__(00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876870"/>
            <a:ext cx="3943870" cy="3417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314792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Age</a:t>
            </a:r>
            <a:r>
              <a:rPr lang="tr-TR" dirty="0" smtClean="0"/>
              <a:t> 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r>
              <a:rPr lang="tr-TR" dirty="0" smtClean="0"/>
              <a:t> (AMD)</a:t>
            </a:r>
            <a:endParaRPr lang="tr-TR" dirty="0"/>
          </a:p>
        </p:txBody>
      </p:sp>
      <p:pic>
        <p:nvPicPr>
          <p:cNvPr id="88067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755576" y="1556792"/>
            <a:ext cx="8136904" cy="468052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err="1" smtClean="0"/>
              <a:t>Retinitis</a:t>
            </a:r>
            <a:r>
              <a:rPr lang="tr-TR" dirty="0" smtClean="0"/>
              <a:t> </a:t>
            </a:r>
            <a:r>
              <a:rPr lang="tr-TR" dirty="0" err="1" smtClean="0"/>
              <a:t>Pigmentosa</a:t>
            </a:r>
            <a:endParaRPr lang="tr-TR" dirty="0"/>
          </a:p>
        </p:txBody>
      </p:sp>
      <p:pic>
        <p:nvPicPr>
          <p:cNvPr id="84994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267744" y="2276872"/>
            <a:ext cx="4320480" cy="2934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0808"/>
            <a:ext cx="7408333" cy="360040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err="1" smtClean="0"/>
              <a:t>Stargardt’s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endParaRPr lang="tr-TR" dirty="0"/>
          </a:p>
        </p:txBody>
      </p:sp>
      <p:pic>
        <p:nvPicPr>
          <p:cNvPr id="83971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2979641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                 MAIN TOPICS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What</a:t>
            </a:r>
            <a:r>
              <a:rPr lang="tr-TR" dirty="0" smtClean="0"/>
              <a:t> is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?</a:t>
            </a:r>
          </a:p>
          <a:p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properties</a:t>
            </a:r>
            <a:r>
              <a:rPr lang="tr-TR" dirty="0" smtClean="0"/>
              <a:t> of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?</a:t>
            </a:r>
          </a:p>
          <a:p>
            <a:r>
              <a:rPr lang="tr-TR" dirty="0" err="1" smtClean="0"/>
              <a:t>Applications</a:t>
            </a:r>
            <a:r>
              <a:rPr lang="tr-TR" dirty="0" smtClean="0"/>
              <a:t> in 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diseases</a:t>
            </a:r>
            <a:r>
              <a:rPr lang="tr-TR" dirty="0" smtClean="0"/>
              <a:t>?</a:t>
            </a:r>
          </a:p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clinical</a:t>
            </a:r>
            <a:r>
              <a:rPr lang="tr-TR" dirty="0" smtClean="0"/>
              <a:t> </a:t>
            </a:r>
            <a:r>
              <a:rPr lang="tr-TR" dirty="0" err="1" smtClean="0"/>
              <a:t>phase</a:t>
            </a:r>
            <a:r>
              <a:rPr lang="tr-TR" dirty="0" smtClean="0"/>
              <a:t> 1 </a:t>
            </a:r>
            <a:r>
              <a:rPr lang="tr-TR" dirty="0" err="1" smtClean="0"/>
              <a:t>study</a:t>
            </a:r>
            <a:r>
              <a:rPr lang="tr-TR" dirty="0" smtClean="0"/>
              <a:t>?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27584" y="1772816"/>
            <a:ext cx="8136904" cy="3024336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Best’s</a:t>
            </a:r>
            <a:r>
              <a:rPr lang="tr-TR" dirty="0" smtClean="0"/>
              <a:t> </a:t>
            </a:r>
            <a:r>
              <a:rPr lang="tr-TR" dirty="0" err="1" smtClean="0"/>
              <a:t>Vitelliform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Distrophy</a:t>
            </a:r>
            <a:endParaRPr lang="tr-TR" dirty="0"/>
          </a:p>
        </p:txBody>
      </p:sp>
      <p:pic>
        <p:nvPicPr>
          <p:cNvPr id="84995" name="Picture 3" descr="C:\Users\Ayse\Desktop\Kök hücre sunumları\fotolar\b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16832"/>
            <a:ext cx="3995142" cy="3558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1259632" y="1556792"/>
            <a:ext cx="7120301" cy="3738728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    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                     WHICH KIND OF STEM CELLS </a:t>
            </a:r>
          </a:p>
          <a:p>
            <a:pPr>
              <a:buNone/>
            </a:pPr>
            <a:r>
              <a:rPr lang="tr-TR" dirty="0" smtClean="0"/>
              <a:t>        CAN BE USED IN RETINAL DEGENERATIONS?</a:t>
            </a:r>
            <a:endParaRPr lang="tr-TR" dirty="0"/>
          </a:p>
        </p:txBody>
      </p:sp>
      <p:pic>
        <p:nvPicPr>
          <p:cNvPr id="83970" name="Picture 2" descr="C:\Users\Ayse\Desktop\Kök hücre sunumları\fotolar\ind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89040"/>
            <a:ext cx="273630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628800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 (1) (NCT01469832)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Stargardt's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r>
              <a:rPr lang="tr-TR" dirty="0" smtClean="0"/>
              <a:t> (SMD)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(2) (NCT01691261) A </a:t>
            </a:r>
            <a:r>
              <a:rPr lang="tr-TR" dirty="0" err="1" smtClean="0"/>
              <a:t>Study</a:t>
            </a:r>
            <a:r>
              <a:rPr lang="tr-TR" dirty="0" smtClean="0"/>
              <a:t> of </a:t>
            </a:r>
            <a:r>
              <a:rPr lang="tr-TR" dirty="0" err="1" smtClean="0"/>
              <a:t>Implantation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</a:t>
            </a:r>
            <a:r>
              <a:rPr lang="tr-TR" dirty="0" err="1" smtClean="0"/>
              <a:t>Subjects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Acute</a:t>
            </a:r>
            <a:r>
              <a:rPr lang="tr-TR" dirty="0" smtClean="0"/>
              <a:t> </a:t>
            </a:r>
            <a:r>
              <a:rPr lang="tr-TR" dirty="0" err="1" smtClean="0"/>
              <a:t>Wet</a:t>
            </a:r>
            <a:r>
              <a:rPr lang="tr-TR" dirty="0" smtClean="0"/>
              <a:t> AMD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Recent</a:t>
            </a:r>
            <a:r>
              <a:rPr lang="tr-TR" dirty="0" smtClean="0"/>
              <a:t> </a:t>
            </a:r>
            <a:r>
              <a:rPr lang="tr-TR" dirty="0" err="1" smtClean="0"/>
              <a:t>Rapid</a:t>
            </a:r>
            <a:r>
              <a:rPr lang="tr-TR" dirty="0" smtClean="0"/>
              <a:t> </a:t>
            </a:r>
            <a:r>
              <a:rPr lang="tr-TR" dirty="0" err="1" smtClean="0"/>
              <a:t>Vision</a:t>
            </a:r>
            <a:r>
              <a:rPr lang="tr-TR" dirty="0" smtClean="0"/>
              <a:t> </a:t>
            </a:r>
            <a:r>
              <a:rPr lang="tr-TR" dirty="0" err="1" smtClean="0"/>
              <a:t>Decline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(3) (NCT01674829) A </a:t>
            </a:r>
            <a:r>
              <a:rPr lang="tr-TR" dirty="0" err="1" smtClean="0"/>
              <a:t>Phase</a:t>
            </a:r>
            <a:r>
              <a:rPr lang="tr-TR" dirty="0" smtClean="0"/>
              <a:t> Ⅰ/Ⅱa, </a:t>
            </a:r>
            <a:r>
              <a:rPr lang="tr-TR" dirty="0" err="1" smtClean="0"/>
              <a:t>Open</a:t>
            </a:r>
            <a:r>
              <a:rPr lang="tr-TR" dirty="0" smtClean="0"/>
              <a:t>-</a:t>
            </a:r>
            <a:r>
              <a:rPr lang="tr-TR" dirty="0" err="1" smtClean="0"/>
              <a:t>Label</a:t>
            </a:r>
            <a:r>
              <a:rPr lang="tr-TR" dirty="0" smtClean="0"/>
              <a:t>, </a:t>
            </a:r>
            <a:r>
              <a:rPr lang="tr-TR" dirty="0" err="1" smtClean="0"/>
              <a:t>Single</a:t>
            </a:r>
            <a:r>
              <a:rPr lang="tr-TR" dirty="0" smtClean="0"/>
              <a:t>-</a:t>
            </a:r>
            <a:r>
              <a:rPr lang="tr-TR" dirty="0" err="1" smtClean="0"/>
              <a:t>Center</a:t>
            </a:r>
            <a:r>
              <a:rPr lang="tr-TR" dirty="0" smtClean="0"/>
              <a:t>, </a:t>
            </a:r>
            <a:r>
              <a:rPr lang="tr-TR" dirty="0" err="1" smtClean="0"/>
              <a:t>Prospective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Determine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-RPE  (MA09hRPE)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Advanced</a:t>
            </a:r>
            <a:r>
              <a:rPr lang="tr-TR" dirty="0" smtClean="0"/>
              <a:t> </a:t>
            </a:r>
            <a:r>
              <a:rPr lang="tr-TR" dirty="0" err="1" smtClean="0"/>
              <a:t>Dry</a:t>
            </a:r>
            <a:r>
              <a:rPr lang="tr-TR" dirty="0" smtClean="0"/>
              <a:t> AMD</a:t>
            </a:r>
          </a:p>
          <a:p>
            <a:endParaRPr lang="tr-TR" dirty="0" smtClean="0"/>
          </a:p>
          <a:p>
            <a:r>
              <a:rPr lang="tr-TR" dirty="0" smtClean="0"/>
              <a:t> (4) (NCT02122159) </a:t>
            </a:r>
            <a:r>
              <a:rPr lang="tr-TR" dirty="0" err="1" smtClean="0"/>
              <a:t>Research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Myopic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(5) (NCT01344993)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RPE (MA09-</a:t>
            </a:r>
            <a:r>
              <a:rPr lang="tr-TR" dirty="0" err="1" smtClean="0"/>
              <a:t>hRPE</a:t>
            </a:r>
            <a:r>
              <a:rPr lang="tr-TR" dirty="0" smtClean="0"/>
              <a:t>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Advanced</a:t>
            </a:r>
            <a:r>
              <a:rPr lang="tr-TR" dirty="0" smtClean="0"/>
              <a:t> </a:t>
            </a:r>
            <a:r>
              <a:rPr lang="tr-TR" dirty="0" err="1" smtClean="0"/>
              <a:t>Dry</a:t>
            </a:r>
            <a:r>
              <a:rPr lang="tr-TR" dirty="0" smtClean="0"/>
              <a:t> AMD</a:t>
            </a:r>
          </a:p>
          <a:p>
            <a:endParaRPr lang="tr-TR" dirty="0" smtClean="0"/>
          </a:p>
          <a:p>
            <a:r>
              <a:rPr lang="tr-TR" dirty="0" smtClean="0"/>
              <a:t> (6) (NCT01345006) </a:t>
            </a:r>
            <a:r>
              <a:rPr lang="tr-TR" dirty="0" err="1" smtClean="0"/>
              <a:t>Sub</a:t>
            </a:r>
            <a:r>
              <a:rPr lang="tr-TR" dirty="0" smtClean="0"/>
              <a:t>-</a:t>
            </a:r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of </a:t>
            </a:r>
            <a:r>
              <a:rPr lang="tr-TR" dirty="0" err="1" smtClean="0"/>
              <a:t>hESC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RPE (MA09-</a:t>
            </a:r>
            <a:r>
              <a:rPr lang="tr-TR" dirty="0" err="1" smtClean="0"/>
              <a:t>hRPE</a:t>
            </a:r>
            <a:r>
              <a:rPr lang="tr-TR" dirty="0" smtClean="0"/>
              <a:t>)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Stargardt's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Dystrophy</a:t>
            </a:r>
            <a:r>
              <a:rPr lang="tr-TR" dirty="0" smtClean="0"/>
              <a:t>; </a:t>
            </a:r>
          </a:p>
          <a:p>
            <a:endParaRPr lang="tr-TR" dirty="0" smtClean="0"/>
          </a:p>
          <a:p>
            <a:r>
              <a:rPr lang="tr-TR" dirty="0" smtClean="0"/>
              <a:t> (7) (NCT01625559)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Tolerability</a:t>
            </a:r>
            <a:r>
              <a:rPr lang="tr-TR" dirty="0" smtClean="0"/>
              <a:t> of MA09-</a:t>
            </a:r>
            <a:r>
              <a:rPr lang="tr-TR" dirty="0" err="1" smtClean="0"/>
              <a:t>hRPE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SMD.</a:t>
            </a:r>
          </a:p>
          <a:p>
            <a:pPr>
              <a:buNone/>
            </a:pPr>
            <a:r>
              <a:rPr lang="tr-TR" dirty="0" smtClean="0"/>
              <a:t>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31640" y="0"/>
            <a:ext cx="7488832" cy="125272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REGISTERED TRIALS WITH ESC</a:t>
            </a:r>
            <a:br>
              <a:rPr lang="tr-TR" dirty="0" smtClean="0"/>
            </a:br>
            <a:r>
              <a:rPr lang="tr-TR" dirty="0" err="1" smtClean="0"/>
              <a:t>clinicaltrials</a:t>
            </a:r>
            <a:r>
              <a:rPr lang="tr-TR" dirty="0" smtClean="0"/>
              <a:t>.gov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(1) (NCT02162953) Development of Induced </a:t>
            </a:r>
            <a:r>
              <a:rPr lang="en-US" sz="2000" dirty="0" err="1" smtClean="0"/>
              <a:t>Pluripotent</a:t>
            </a:r>
            <a:r>
              <a:rPr lang="en-US" sz="2000" dirty="0" smtClean="0"/>
              <a:t> Stem Cells from Patients with Best Disease and Other Inherited Retinal Degenerative Diseases</a:t>
            </a:r>
            <a:endParaRPr lang="tr-TR" sz="2000" dirty="0" smtClean="0"/>
          </a:p>
          <a:p>
            <a:pPr algn="just">
              <a:buNone/>
            </a:pPr>
            <a:endParaRPr lang="tr-TR" sz="2000" dirty="0" smtClean="0"/>
          </a:p>
          <a:p>
            <a:pPr algn="just"/>
            <a:r>
              <a:rPr lang="en-US" sz="2000" dirty="0" smtClean="0"/>
              <a:t> (2) (NCT01432847) Generation of induced </a:t>
            </a:r>
            <a:r>
              <a:rPr lang="en-US" sz="2000" dirty="0" err="1" smtClean="0"/>
              <a:t>pluripotent</a:t>
            </a:r>
            <a:r>
              <a:rPr lang="en-US" sz="2000" dirty="0" smtClean="0"/>
              <a:t> stem (</a:t>
            </a:r>
            <a:r>
              <a:rPr lang="en-US" sz="2000" dirty="0" err="1" smtClean="0"/>
              <a:t>iPS</a:t>
            </a:r>
            <a:r>
              <a:rPr lang="en-US" sz="2000" dirty="0" smtClean="0"/>
              <a:t>) Cell Lines from Somatic Cells of Participants with Eye Diseases and from Somatic Cells of Matched Controls.</a:t>
            </a:r>
            <a:endParaRPr lang="tr-TR" sz="20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tr-TR" sz="4000" dirty="0" smtClean="0"/>
              <a:t>REGISTERED CLINICAL TRIALS WITH IPSC</a:t>
            </a:r>
            <a:br>
              <a:rPr lang="tr-TR" sz="4000" dirty="0" smtClean="0"/>
            </a:br>
            <a:r>
              <a:rPr lang="tr-TR" sz="4000" dirty="0" err="1" smtClean="0"/>
              <a:t>clinicaltrials</a:t>
            </a:r>
            <a:r>
              <a:rPr lang="tr-TR" sz="4000" dirty="0" smtClean="0"/>
              <a:t>.gov</a:t>
            </a:r>
            <a:endParaRPr lang="tr-T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00808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1) NCT01736059- </a:t>
            </a:r>
            <a:r>
              <a:rPr lang="en-US" dirty="0" smtClean="0"/>
              <a:t>Clinical Trial of </a:t>
            </a:r>
            <a:r>
              <a:rPr lang="en-US" dirty="0" err="1" smtClean="0"/>
              <a:t>Autologous</a:t>
            </a:r>
            <a:r>
              <a:rPr lang="en-US" dirty="0" smtClean="0"/>
              <a:t> </a:t>
            </a:r>
            <a:r>
              <a:rPr lang="en-US" dirty="0" err="1" smtClean="0"/>
              <a:t>Intravitreal</a:t>
            </a:r>
            <a:r>
              <a:rPr lang="en-US" dirty="0" smtClean="0"/>
              <a:t> Bone-marrow CD34+ Stem Cells for Retinopathy</a:t>
            </a:r>
            <a:r>
              <a:rPr lang="tr-TR" dirty="0" smtClean="0"/>
              <a:t>. </a:t>
            </a:r>
            <a:r>
              <a:rPr lang="tr-TR" dirty="0" err="1" smtClean="0"/>
              <a:t>Non</a:t>
            </a:r>
            <a:r>
              <a:rPr lang="tr-TR" dirty="0" smtClean="0"/>
              <a:t>-</a:t>
            </a:r>
            <a:r>
              <a:rPr lang="tr-TR" dirty="0" err="1" smtClean="0"/>
              <a:t>exudative</a:t>
            </a:r>
            <a:r>
              <a:rPr lang="tr-TR" dirty="0" smtClean="0"/>
              <a:t> AMD, </a:t>
            </a:r>
            <a:r>
              <a:rPr lang="tr-TR" dirty="0" err="1" smtClean="0"/>
              <a:t>Diabetic</a:t>
            </a:r>
            <a:r>
              <a:rPr lang="tr-TR" dirty="0" smtClean="0"/>
              <a:t> </a:t>
            </a:r>
            <a:r>
              <a:rPr lang="tr-TR" dirty="0" err="1" smtClean="0"/>
              <a:t>Retinopathy</a:t>
            </a:r>
            <a:r>
              <a:rPr lang="tr-TR" dirty="0" smtClean="0"/>
              <a:t>. RVO, RP, </a:t>
            </a:r>
            <a:r>
              <a:rPr lang="tr-TR" dirty="0" err="1" smtClean="0"/>
              <a:t>Hereditary</a:t>
            </a:r>
            <a:r>
              <a:rPr lang="tr-TR" dirty="0" smtClean="0"/>
              <a:t> </a:t>
            </a:r>
            <a:r>
              <a:rPr lang="tr-TR" dirty="0" err="1" smtClean="0"/>
              <a:t>Macular</a:t>
            </a:r>
            <a:r>
              <a:rPr lang="tr-TR" dirty="0" smtClean="0"/>
              <a:t> </a:t>
            </a:r>
            <a:r>
              <a:rPr lang="tr-TR" dirty="0" err="1" smtClean="0"/>
              <a:t>Degeneration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2)</a:t>
            </a:r>
            <a:r>
              <a:rPr lang="en-US" dirty="0" smtClean="0"/>
              <a:t> </a:t>
            </a:r>
            <a:r>
              <a:rPr lang="tr-TR" dirty="0" smtClean="0"/>
              <a:t>NCT01560715- </a:t>
            </a:r>
            <a:r>
              <a:rPr lang="en-US" dirty="0" err="1" smtClean="0"/>
              <a:t>Autologous</a:t>
            </a:r>
            <a:r>
              <a:rPr lang="en-US" dirty="0" smtClean="0"/>
              <a:t> Bone Marrow-Derived Stem Cells Transplantation For R</a:t>
            </a:r>
            <a:r>
              <a:rPr lang="tr-TR" dirty="0" smtClean="0"/>
              <a:t>P </a:t>
            </a:r>
            <a:r>
              <a:rPr lang="en-US" b="1" dirty="0" smtClean="0"/>
              <a:t>(RETICELL)</a:t>
            </a:r>
            <a:endParaRPr lang="tr-TR" b="1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3) NCT02280135- </a:t>
            </a:r>
            <a:r>
              <a:rPr lang="en-US" dirty="0" smtClean="0"/>
              <a:t>Clinical Trial of </a:t>
            </a:r>
            <a:r>
              <a:rPr lang="en-US" dirty="0" err="1" smtClean="0"/>
              <a:t>Intravitreal</a:t>
            </a:r>
            <a:r>
              <a:rPr lang="en-US" dirty="0" smtClean="0"/>
              <a:t> Injection of </a:t>
            </a:r>
            <a:r>
              <a:rPr lang="en-US" dirty="0" err="1" smtClean="0"/>
              <a:t>Autologous</a:t>
            </a:r>
            <a:r>
              <a:rPr lang="en-US" dirty="0" smtClean="0"/>
              <a:t> Bone Marrow Stem Cells in Patients With Retinitis </a:t>
            </a:r>
            <a:r>
              <a:rPr lang="en-US" dirty="0" err="1" smtClean="0"/>
              <a:t>Pigmentosa</a:t>
            </a:r>
            <a:r>
              <a:rPr lang="en-US" dirty="0" smtClean="0"/>
              <a:t> (TC/RP)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4)NCT01068561- </a:t>
            </a:r>
            <a:r>
              <a:rPr lang="en-US" dirty="0" err="1" smtClean="0"/>
              <a:t>Autologous</a:t>
            </a:r>
            <a:r>
              <a:rPr lang="en-US" dirty="0" smtClean="0"/>
              <a:t> Bone Marrow-Derived Stem Cells Transplantation For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5) NCT01914913- </a:t>
            </a:r>
            <a:r>
              <a:rPr lang="en-US" dirty="0" smtClean="0"/>
              <a:t>Clinical Study to Evaluate Safety and Efficacy of BMMNC in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endParaRPr lang="en-US" dirty="0" smtClean="0"/>
          </a:p>
          <a:p>
            <a:r>
              <a:rPr lang="tr-TR" dirty="0" smtClean="0"/>
              <a:t>6) NCT01531348-</a:t>
            </a:r>
            <a:r>
              <a:rPr lang="en-US" dirty="0" smtClean="0"/>
              <a:t>Feasibility and Safety of Adult Human Bone Marrow-derived </a:t>
            </a:r>
            <a:r>
              <a:rPr lang="en-US" dirty="0" err="1" smtClean="0"/>
              <a:t>Mesenchymal</a:t>
            </a:r>
            <a:r>
              <a:rPr lang="en-US" dirty="0" smtClean="0"/>
              <a:t> Stem Cells by </a:t>
            </a:r>
            <a:r>
              <a:rPr lang="en-US" dirty="0" err="1" smtClean="0"/>
              <a:t>Intravitreal</a:t>
            </a:r>
            <a:r>
              <a:rPr lang="en-US" dirty="0" smtClean="0"/>
              <a:t> Injection in Patients With Retinitis </a:t>
            </a:r>
            <a:r>
              <a:rPr lang="en-US" dirty="0" err="1" smtClean="0"/>
              <a:t>Pigmentosa</a:t>
            </a:r>
            <a:endParaRPr lang="tr-TR" dirty="0" smtClean="0"/>
          </a:p>
          <a:p>
            <a:pPr>
              <a:buNone/>
            </a:pPr>
            <a:endParaRPr lang="en-US" dirty="0" smtClean="0"/>
          </a:p>
          <a:p>
            <a:r>
              <a:rPr lang="tr-TR" dirty="0" smtClean="0"/>
              <a:t>7) NCT01518127-</a:t>
            </a:r>
            <a:r>
              <a:rPr lang="en-US" dirty="0" err="1" smtClean="0"/>
              <a:t>Intravitreal</a:t>
            </a:r>
            <a:r>
              <a:rPr lang="en-US" dirty="0" smtClean="0"/>
              <a:t> Bone Marrow-Derived Stem Cells in Patients With Macular Degeneration (AMDCELL)</a:t>
            </a:r>
          </a:p>
          <a:p>
            <a:endParaRPr lang="en-US" b="1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252728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Registered</a:t>
            </a:r>
            <a:r>
              <a:rPr lang="tr-TR" dirty="0" smtClean="0"/>
              <a:t> </a:t>
            </a:r>
            <a:r>
              <a:rPr lang="tr-TR" dirty="0" err="1" smtClean="0"/>
              <a:t>Clinical</a:t>
            </a:r>
            <a:r>
              <a:rPr lang="tr-TR" dirty="0" smtClean="0"/>
              <a:t> </a:t>
            </a:r>
            <a:r>
              <a:rPr lang="tr-TR" dirty="0" err="1" smtClean="0"/>
              <a:t>Trials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BMDMSC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(1) (NCT02024269) Study to Assess the Safety and Effects of Cells Injected </a:t>
            </a:r>
            <a:r>
              <a:rPr lang="en-US" sz="2000" dirty="0" err="1" smtClean="0"/>
              <a:t>Intravitreal</a:t>
            </a:r>
            <a:r>
              <a:rPr lang="en-US" sz="2000" dirty="0" smtClean="0"/>
              <a:t> in Dry Macular Degeneration</a:t>
            </a:r>
            <a:endParaRPr lang="tr-TR" sz="2000" dirty="0" smtClean="0"/>
          </a:p>
          <a:p>
            <a:pPr>
              <a:buNone/>
            </a:pPr>
            <a:endParaRPr lang="tr-TR" sz="2000" dirty="0" smtClean="0"/>
          </a:p>
          <a:p>
            <a:r>
              <a:rPr lang="en-US" sz="2000" dirty="0" smtClean="0"/>
              <a:t> (2) (NCT02144103) Effectiveness and Safety of Adipose-Derived Regenerative Cells for Treatment of Glaucomatous </a:t>
            </a:r>
            <a:r>
              <a:rPr lang="en-US" sz="2000" dirty="0" err="1" smtClean="0"/>
              <a:t>Neurodegeneration</a:t>
            </a:r>
            <a:r>
              <a:rPr lang="en-US" sz="2000" dirty="0" smtClean="0"/>
              <a:t>.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r>
              <a:rPr lang="tr-TR" dirty="0" err="1" smtClean="0"/>
              <a:t>Registered</a:t>
            </a:r>
            <a:r>
              <a:rPr lang="tr-TR" dirty="0" smtClean="0"/>
              <a:t> </a:t>
            </a:r>
            <a:r>
              <a:rPr lang="tr-TR" dirty="0" err="1" smtClean="0"/>
              <a:t>Trials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ADMSC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556792"/>
            <a:ext cx="7408333" cy="4026760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Phase</a:t>
            </a:r>
            <a:r>
              <a:rPr lang="tr-TR" dirty="0" smtClean="0"/>
              <a:t> 1 </a:t>
            </a:r>
            <a:r>
              <a:rPr lang="tr-TR" dirty="0" err="1" smtClean="0"/>
              <a:t>prospective</a:t>
            </a:r>
            <a:r>
              <a:rPr lang="tr-TR" dirty="0" smtClean="0"/>
              <a:t> </a:t>
            </a:r>
            <a:r>
              <a:rPr lang="tr-TR" dirty="0" err="1" smtClean="0"/>
              <a:t>safety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Approval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Ethical</a:t>
            </a:r>
            <a:r>
              <a:rPr lang="tr-TR" dirty="0" smtClean="0"/>
              <a:t> </a:t>
            </a:r>
            <a:r>
              <a:rPr lang="tr-TR" dirty="0" err="1" smtClean="0"/>
              <a:t>Committee</a:t>
            </a:r>
            <a:r>
              <a:rPr lang="tr-TR" dirty="0" smtClean="0"/>
              <a:t> of </a:t>
            </a:r>
            <a:r>
              <a:rPr lang="tr-TR" dirty="0" err="1" smtClean="0"/>
              <a:t>University</a:t>
            </a:r>
            <a:r>
              <a:rPr lang="tr-TR" dirty="0" smtClean="0"/>
              <a:t> (</a:t>
            </a:r>
            <a:r>
              <a:rPr lang="tr-TR" dirty="0" err="1" smtClean="0"/>
              <a:t>March</a:t>
            </a:r>
            <a:r>
              <a:rPr lang="tr-TR" dirty="0" smtClean="0"/>
              <a:t>-2014)</a:t>
            </a:r>
          </a:p>
          <a:p>
            <a:endParaRPr lang="tr-TR" dirty="0" smtClean="0"/>
          </a:p>
          <a:p>
            <a:r>
              <a:rPr lang="tr-TR" dirty="0" err="1" smtClean="0"/>
              <a:t>Approval</a:t>
            </a:r>
            <a:r>
              <a:rPr lang="tr-TR" dirty="0" smtClean="0"/>
              <a:t> of </a:t>
            </a:r>
            <a:r>
              <a:rPr lang="tr-TR" dirty="0" err="1" smtClean="0"/>
              <a:t>Ministry</a:t>
            </a:r>
            <a:r>
              <a:rPr lang="tr-TR" dirty="0" smtClean="0"/>
              <a:t> of  </a:t>
            </a:r>
            <a:r>
              <a:rPr lang="tr-TR" dirty="0" err="1" smtClean="0"/>
              <a:t>Health</a:t>
            </a:r>
            <a:r>
              <a:rPr lang="tr-TR" dirty="0" smtClean="0"/>
              <a:t> (</a:t>
            </a:r>
            <a:r>
              <a:rPr lang="tr-TR" dirty="0" err="1" smtClean="0"/>
              <a:t>January</a:t>
            </a:r>
            <a:r>
              <a:rPr lang="tr-TR" dirty="0" smtClean="0"/>
              <a:t>-2015)</a:t>
            </a:r>
          </a:p>
          <a:p>
            <a:endParaRPr lang="tr-TR" dirty="0" smtClean="0"/>
          </a:p>
          <a:p>
            <a:r>
              <a:rPr lang="tr-TR" dirty="0" smtClean="0"/>
              <a:t>20 </a:t>
            </a:r>
            <a:r>
              <a:rPr lang="tr-TR" dirty="0" err="1" smtClean="0"/>
              <a:t>Volunteers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end</a:t>
            </a:r>
            <a:r>
              <a:rPr lang="tr-TR" dirty="0" smtClean="0"/>
              <a:t>-</a:t>
            </a:r>
            <a:r>
              <a:rPr lang="tr-TR" dirty="0" err="1" smtClean="0"/>
              <a:t>stage</a:t>
            </a:r>
            <a:r>
              <a:rPr lang="tr-TR" dirty="0" smtClean="0"/>
              <a:t> RP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252728"/>
          </a:xfrm>
        </p:spPr>
        <p:txBody>
          <a:bodyPr/>
          <a:lstStyle/>
          <a:p>
            <a:r>
              <a:rPr lang="tr-TR" dirty="0" smtClean="0"/>
              <a:t>OUR CLINICAL STUDY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bilge\Downloads\bina slo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59745"/>
            <a:ext cx="5976664" cy="367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3131840" y="188640"/>
            <a:ext cx="5351010" cy="115212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   </a:t>
            </a:r>
            <a:r>
              <a:rPr lang="tr-TR" sz="4000" b="1" dirty="0" smtClean="0">
                <a:solidFill>
                  <a:schemeClr val="bg1"/>
                </a:solidFill>
                <a:ea typeface="+mj-ea"/>
                <a:cs typeface="+mj-cs"/>
              </a:rPr>
              <a:t>GENKÖK</a:t>
            </a:r>
            <a:endParaRPr kumimoji="0" lang="tr-TR" sz="40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k%C3%B6k-h%C3%BCc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3131345"/>
            <a:ext cx="1564034" cy="1233759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" descr="klon+kok+huc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4365105"/>
            <a:ext cx="1564034" cy="1067744"/>
          </a:xfrm>
          <a:prstGeom prst="rect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6" descr="cell-scope2tr-JACJ-KR_1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1759744"/>
            <a:ext cx="1519807" cy="14532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genkok0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1762920"/>
            <a:ext cx="1564034" cy="1368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ilge\Desktop\GENOM KÖK HÜCRE MERKEZİ\GENKÖK YENİ FOTOĞRAFLAR\IMG_042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827" y="3212976"/>
            <a:ext cx="1499567" cy="2216424"/>
          </a:xfrm>
          <a:ln>
            <a:solidFill>
              <a:schemeClr val="bg1"/>
            </a:solidFill>
          </a:ln>
        </p:spPr>
      </p:pic>
      <p:pic>
        <p:nvPicPr>
          <p:cNvPr id="9" name="Picture 7" descr="DSC_01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535" y="5341169"/>
            <a:ext cx="1872208" cy="1184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5428" y="5341169"/>
            <a:ext cx="1656184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828" y="5341170"/>
            <a:ext cx="1728191" cy="1171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8446" y="5341169"/>
            <a:ext cx="1531986" cy="11782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826" y="5341169"/>
            <a:ext cx="1799602" cy="115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4104456"/>
          </a:xfrm>
        </p:spPr>
        <p:txBody>
          <a:bodyPr>
            <a:normAutofit/>
          </a:bodyPr>
          <a:lstStyle/>
          <a:p>
            <a:r>
              <a:rPr lang="tr-TR" dirty="0" smtClean="0"/>
              <a:t>15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included</a:t>
            </a:r>
            <a:endParaRPr lang="tr-TR" dirty="0" smtClean="0"/>
          </a:p>
          <a:p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smtClean="0"/>
              <a:t>had total </a:t>
            </a:r>
            <a:r>
              <a:rPr lang="tr-TR" dirty="0" err="1" smtClean="0"/>
              <a:t>visual</a:t>
            </a:r>
            <a:r>
              <a:rPr lang="tr-TR" dirty="0" smtClean="0"/>
              <a:t> </a:t>
            </a:r>
            <a:r>
              <a:rPr lang="tr-TR" dirty="0" err="1" smtClean="0"/>
              <a:t>field</a:t>
            </a:r>
            <a:r>
              <a:rPr lang="tr-TR" dirty="0" smtClean="0"/>
              <a:t> </a:t>
            </a:r>
            <a:r>
              <a:rPr lang="tr-TR" dirty="0" err="1" smtClean="0"/>
              <a:t>defect</a:t>
            </a:r>
            <a:r>
              <a:rPr lang="tr-TR" dirty="0" smtClean="0"/>
              <a:t>.</a:t>
            </a:r>
          </a:p>
          <a:p>
            <a:r>
              <a:rPr lang="tr-TR" dirty="0" smtClean="0"/>
              <a:t>% 50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only</a:t>
            </a:r>
            <a:r>
              <a:rPr lang="tr-TR" dirty="0" smtClean="0"/>
              <a:t> p +</a:t>
            </a:r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best</a:t>
            </a:r>
            <a:r>
              <a:rPr lang="tr-TR" dirty="0" smtClean="0"/>
              <a:t> VA </a:t>
            </a:r>
            <a:r>
              <a:rPr lang="tr-TR" dirty="0" err="1" smtClean="0"/>
              <a:t>was</a:t>
            </a:r>
            <a:r>
              <a:rPr lang="tr-TR" dirty="0" smtClean="0"/>
              <a:t>  </a:t>
            </a:r>
            <a:r>
              <a:rPr lang="tr-TR" dirty="0" err="1" smtClean="0"/>
              <a:t>hand</a:t>
            </a:r>
            <a:r>
              <a:rPr lang="tr-TR" dirty="0" smtClean="0"/>
              <a:t> </a:t>
            </a:r>
            <a:r>
              <a:rPr lang="tr-TR" dirty="0" err="1" smtClean="0"/>
              <a:t>motion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1 </a:t>
            </a:r>
            <a:r>
              <a:rPr lang="tr-TR" dirty="0" err="1" smtClean="0"/>
              <a:t>meter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All</a:t>
            </a:r>
            <a:r>
              <a:rPr lang="tr-TR" dirty="0" smtClean="0"/>
              <a:t> had </a:t>
            </a:r>
            <a:r>
              <a:rPr lang="tr-TR" dirty="0" err="1" smtClean="0"/>
              <a:t>undetectable</a:t>
            </a:r>
            <a:r>
              <a:rPr lang="tr-TR" dirty="0" smtClean="0"/>
              <a:t> </a:t>
            </a:r>
            <a:r>
              <a:rPr lang="tr-TR" dirty="0" smtClean="0"/>
              <a:t>ERG.</a:t>
            </a:r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worse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operated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After</a:t>
            </a:r>
            <a:r>
              <a:rPr lang="tr-TR" dirty="0" smtClean="0"/>
              <a:t> total </a:t>
            </a:r>
            <a:r>
              <a:rPr lang="tr-TR" dirty="0" err="1" smtClean="0"/>
              <a:t>vitrectomy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23 </a:t>
            </a:r>
            <a:r>
              <a:rPr lang="tr-TR" dirty="0" err="1" smtClean="0"/>
              <a:t>gauge</a:t>
            </a:r>
            <a:r>
              <a:rPr lang="tr-TR" dirty="0" smtClean="0"/>
              <a:t>, 1.000.000 </a:t>
            </a:r>
            <a:r>
              <a:rPr lang="tr-TR" dirty="0" err="1" smtClean="0"/>
              <a:t>SCs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injected</a:t>
            </a:r>
            <a:r>
              <a:rPr lang="tr-TR" dirty="0" smtClean="0"/>
              <a:t> </a:t>
            </a:r>
            <a:r>
              <a:rPr lang="tr-TR" dirty="0" err="1" smtClean="0"/>
              <a:t>subretinally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Adipose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 </a:t>
            </a:r>
            <a:r>
              <a:rPr lang="tr-TR" dirty="0" err="1" smtClean="0"/>
              <a:t>Derivated</a:t>
            </a:r>
            <a:r>
              <a:rPr lang="tr-TR" dirty="0" smtClean="0"/>
              <a:t> MSC s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. </a:t>
            </a:r>
          </a:p>
          <a:p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3" name="2 Metin kutusu"/>
          <p:cNvSpPr txBox="1"/>
          <p:nvPr/>
        </p:nvSpPr>
        <p:spPr>
          <a:xfrm>
            <a:off x="2483768" y="548680"/>
            <a:ext cx="4653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PATIENTS AND METHODS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-217040" y="1628800"/>
            <a:ext cx="9361040" cy="3738728"/>
          </a:xfrm>
        </p:spPr>
        <p:txBody>
          <a:bodyPr/>
          <a:lstStyle/>
          <a:p>
            <a:pPr algn="just">
              <a:buNone/>
            </a:pPr>
            <a:r>
              <a:rPr lang="tr-TR" dirty="0" smtClean="0"/>
              <a:t>           </a:t>
            </a:r>
            <a:r>
              <a:rPr lang="tr-TR" dirty="0" err="1" smtClean="0"/>
              <a:t>ADMSCs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prepared</a:t>
            </a:r>
            <a:r>
              <a:rPr lang="tr-TR" dirty="0" smtClean="0"/>
              <a:t> </a:t>
            </a:r>
            <a:r>
              <a:rPr lang="tr-TR" dirty="0" err="1" smtClean="0"/>
              <a:t>under</a:t>
            </a:r>
            <a:r>
              <a:rPr lang="tr-TR" dirty="0" smtClean="0"/>
              <a:t> </a:t>
            </a:r>
            <a:r>
              <a:rPr lang="tr-TR" dirty="0" err="1" smtClean="0"/>
              <a:t>strict</a:t>
            </a:r>
            <a:r>
              <a:rPr lang="tr-TR" dirty="0" smtClean="0"/>
              <a:t> </a:t>
            </a:r>
            <a:r>
              <a:rPr lang="tr-TR" dirty="0" err="1" smtClean="0"/>
              <a:t>environmental</a:t>
            </a:r>
            <a:r>
              <a:rPr lang="tr-TR" dirty="0" smtClean="0"/>
              <a:t> </a:t>
            </a:r>
            <a:r>
              <a:rPr lang="tr-TR" dirty="0" err="1" smtClean="0"/>
              <a:t>conditions</a:t>
            </a:r>
            <a:endParaRPr lang="tr-TR" dirty="0" smtClean="0"/>
          </a:p>
          <a:p>
            <a:pPr algn="just">
              <a:buNone/>
            </a:pPr>
            <a:r>
              <a:rPr lang="tr-TR" dirty="0" smtClean="0"/>
              <a:t>           	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international</a:t>
            </a:r>
            <a:r>
              <a:rPr lang="tr-TR" dirty="0" smtClean="0"/>
              <a:t> </a:t>
            </a:r>
            <a:r>
              <a:rPr lang="tr-TR" dirty="0" err="1" smtClean="0"/>
              <a:t>standarts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1819559" y="692696"/>
            <a:ext cx="7504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GMP (</a:t>
            </a:r>
            <a:r>
              <a:rPr lang="tr-TR" sz="3600" dirty="0" err="1" smtClean="0">
                <a:solidFill>
                  <a:schemeClr val="bg1"/>
                </a:solidFill>
              </a:rPr>
              <a:t>Good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manufacturing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practice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MCetin\A-MCETIN 2012-2013\GENKÖK DOC  2013-2014\GENKOK IMAGES\genkok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ell-scope2tr-JACJ-KR_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3312368" cy="293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3450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 smtClean="0"/>
              <a:t>     </a:t>
            </a:r>
            <a:r>
              <a:rPr lang="tr-TR" b="1" dirty="0" err="1" smtClean="0"/>
              <a:t>Stem</a:t>
            </a:r>
            <a:r>
              <a:rPr lang="tr-TR" b="1" dirty="0" smtClean="0"/>
              <a:t> </a:t>
            </a:r>
            <a:r>
              <a:rPr lang="tr-TR" b="1" dirty="0" err="1" smtClean="0"/>
              <a:t>cell</a:t>
            </a:r>
            <a:r>
              <a:rPr lang="tr-TR" dirty="0" smtClean="0"/>
              <a:t>:</a:t>
            </a:r>
            <a:endParaRPr lang="tr-TR" b="1" dirty="0" smtClean="0"/>
          </a:p>
          <a:p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, </a:t>
            </a:r>
            <a:r>
              <a:rPr lang="tr-TR" dirty="0" err="1" smtClean="0"/>
              <a:t>pure</a:t>
            </a:r>
            <a:r>
              <a:rPr lang="tr-TR" dirty="0" smtClean="0"/>
              <a:t>, </a:t>
            </a:r>
            <a:r>
              <a:rPr lang="tr-TR" dirty="0" err="1" smtClean="0"/>
              <a:t>unspecialized</a:t>
            </a:r>
            <a:r>
              <a:rPr lang="tr-TR" dirty="0" smtClean="0"/>
              <a:t> form of </a:t>
            </a:r>
            <a:r>
              <a:rPr lang="tr-TR" dirty="0" err="1" smtClean="0"/>
              <a:t>cell</a:t>
            </a:r>
            <a:r>
              <a:rPr lang="tr-TR" dirty="0" smtClean="0"/>
              <a:t>.</a:t>
            </a:r>
          </a:p>
          <a:p>
            <a:r>
              <a:rPr lang="tr-TR" dirty="0" smtClean="0"/>
              <a:t>Has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potential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develop</a:t>
            </a:r>
            <a:r>
              <a:rPr lang="tr-TR" dirty="0" smtClean="0"/>
              <a:t> </a:t>
            </a:r>
            <a:r>
              <a:rPr lang="tr-TR" dirty="0" err="1" smtClean="0"/>
              <a:t>into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body.</a:t>
            </a:r>
          </a:p>
          <a:p>
            <a:r>
              <a:rPr lang="tr-TR" dirty="0" err="1" smtClean="0"/>
              <a:t>Repair</a:t>
            </a:r>
            <a:r>
              <a:rPr lang="tr-TR" dirty="0" smtClean="0"/>
              <a:t> </a:t>
            </a:r>
            <a:r>
              <a:rPr lang="tr-TR" dirty="0" err="1" smtClean="0"/>
              <a:t>damaged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tissues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/>
          <a:lstStyle/>
          <a:p>
            <a:r>
              <a:rPr lang="tr-TR" dirty="0" smtClean="0"/>
              <a:t>WHAT IS STEM CELL?</a:t>
            </a:r>
            <a:endParaRPr lang="tr-TR" dirty="0"/>
          </a:p>
        </p:txBody>
      </p:sp>
      <p:pic>
        <p:nvPicPr>
          <p:cNvPr id="4" name="Picture 2" descr="C:\Users\Ayse\Desktop\Kök hücre sunumları\fotolar\SCparentaladvice01-05-13-252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2400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13" descr="C:\Users\HASAN\Desktop\flow insan adipoz.jpg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6795" y="1527175"/>
            <a:ext cx="8413898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Dikdörtgen"/>
          <p:cNvSpPr/>
          <p:nvPr/>
        </p:nvSpPr>
        <p:spPr>
          <a:xfrm>
            <a:off x="2123728" y="404664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>
                <a:solidFill>
                  <a:schemeClr val="bg1"/>
                </a:solidFill>
              </a:rPr>
              <a:t>Allogenic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human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adipose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derived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MSCs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tr-TR" sz="2800" dirty="0" err="1" smtClean="0">
                <a:solidFill>
                  <a:schemeClr val="bg1"/>
                </a:solidFill>
              </a:rPr>
              <a:t>flow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cytometry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r>
              <a:rPr lang="tr-TR" sz="2800" dirty="0" err="1" smtClean="0">
                <a:solidFill>
                  <a:schemeClr val="bg1"/>
                </a:solidFill>
              </a:rPr>
              <a:t>results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2664296" cy="35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55776" y="6165304"/>
            <a:ext cx="425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examples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visual</a:t>
            </a:r>
            <a:r>
              <a:rPr lang="tr-TR" dirty="0" smtClean="0"/>
              <a:t> </a:t>
            </a:r>
            <a:r>
              <a:rPr lang="tr-TR" dirty="0" err="1" smtClean="0"/>
              <a:t>field</a:t>
            </a:r>
            <a:r>
              <a:rPr lang="tr-TR" dirty="0" smtClean="0"/>
              <a:t> </a:t>
            </a:r>
            <a:r>
              <a:rPr lang="tr-TR" dirty="0" err="1" smtClean="0"/>
              <a:t>examination</a:t>
            </a:r>
            <a:endParaRPr lang="tr-T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2598725" cy="359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3970" name="Picture 2" descr="C:\Users\Ayse\Desktop\Kök hücre sunumları\dr. ayse erg\epre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1674199"/>
            <a:ext cx="5212052" cy="3909039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2195736" y="5949280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An </a:t>
            </a:r>
            <a:r>
              <a:rPr lang="tr-TR" sz="2800" dirty="0" err="1" smtClean="0"/>
              <a:t>example</a:t>
            </a:r>
            <a:r>
              <a:rPr lang="tr-TR" sz="2800" dirty="0" smtClean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ERG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844824"/>
            <a:ext cx="7408333" cy="3450696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11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completed</a:t>
            </a:r>
            <a:r>
              <a:rPr lang="tr-TR" dirty="0" smtClean="0"/>
              <a:t> </a:t>
            </a:r>
            <a:r>
              <a:rPr lang="tr-TR" dirty="0" smtClean="0"/>
              <a:t>12 </a:t>
            </a:r>
            <a:r>
              <a:rPr lang="tr-TR" dirty="0" err="1" smtClean="0"/>
              <a:t>month</a:t>
            </a:r>
            <a:r>
              <a:rPr lang="tr-TR" dirty="0" smtClean="0"/>
              <a:t> </a:t>
            </a:r>
            <a:r>
              <a:rPr lang="tr-TR" dirty="0" err="1" smtClean="0"/>
              <a:t>follow</a:t>
            </a:r>
            <a:r>
              <a:rPr lang="tr-TR" dirty="0" smtClean="0"/>
              <a:t>-</a:t>
            </a:r>
            <a:r>
              <a:rPr lang="tr-TR" dirty="0" err="1" smtClean="0"/>
              <a:t>up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None</a:t>
            </a:r>
            <a:r>
              <a:rPr lang="tr-TR" dirty="0" smtClean="0"/>
              <a:t> of </a:t>
            </a:r>
            <a:r>
              <a:rPr lang="tr-TR" dirty="0" err="1" smtClean="0"/>
              <a:t>them</a:t>
            </a:r>
            <a:r>
              <a:rPr lang="tr-TR" dirty="0" smtClean="0"/>
              <a:t> had </a:t>
            </a:r>
            <a:r>
              <a:rPr lang="tr-TR" dirty="0" err="1" smtClean="0"/>
              <a:t>systemic</a:t>
            </a:r>
            <a:r>
              <a:rPr lang="tr-TR" dirty="0" smtClean="0"/>
              <a:t> </a:t>
            </a:r>
            <a:r>
              <a:rPr lang="tr-TR" dirty="0" err="1" smtClean="0"/>
              <a:t>complications</a:t>
            </a:r>
            <a:r>
              <a:rPr lang="tr-TR" dirty="0" smtClean="0"/>
              <a:t>. </a:t>
            </a:r>
          </a:p>
          <a:p>
            <a:r>
              <a:rPr lang="tr-TR" dirty="0" smtClean="0"/>
              <a:t>5 had no ocular </a:t>
            </a:r>
            <a:r>
              <a:rPr lang="tr-TR" dirty="0" err="1" smtClean="0"/>
              <a:t>complications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One</a:t>
            </a:r>
            <a:r>
              <a:rPr lang="tr-TR" dirty="0" smtClean="0"/>
              <a:t> had CNVM at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site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received</a:t>
            </a:r>
            <a:r>
              <a:rPr lang="tr-TR" dirty="0" smtClean="0"/>
              <a:t> </a:t>
            </a:r>
            <a:r>
              <a:rPr lang="tr-TR" dirty="0" err="1" smtClean="0"/>
              <a:t>intravitreal</a:t>
            </a:r>
            <a:r>
              <a:rPr lang="tr-TR" dirty="0" smtClean="0"/>
              <a:t> anti-VEGF </a:t>
            </a:r>
            <a:r>
              <a:rPr lang="tr-TR" dirty="0" err="1" smtClean="0"/>
              <a:t>drug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once</a:t>
            </a:r>
            <a:r>
              <a:rPr lang="tr-TR" dirty="0" smtClean="0"/>
              <a:t>.</a:t>
            </a:r>
          </a:p>
          <a:p>
            <a:pPr>
              <a:buNone/>
            </a:pPr>
            <a:r>
              <a:rPr lang="tr-TR" dirty="0" smtClean="0"/>
              <a:t>     (</a:t>
            </a:r>
            <a:r>
              <a:rPr lang="tr-TR" dirty="0" err="1" smtClean="0"/>
              <a:t>Surgical</a:t>
            </a:r>
            <a:r>
              <a:rPr lang="tr-TR" dirty="0" smtClean="0"/>
              <a:t> </a:t>
            </a:r>
            <a:r>
              <a:rPr lang="tr-TR" dirty="0" err="1" smtClean="0"/>
              <a:t>trauma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Bruchs</a:t>
            </a:r>
            <a:r>
              <a:rPr lang="tr-TR" dirty="0" smtClean="0"/>
              <a:t> </a:t>
            </a:r>
            <a:r>
              <a:rPr lang="tr-TR" dirty="0" err="1" smtClean="0"/>
              <a:t>membrane</a:t>
            </a:r>
            <a:r>
              <a:rPr lang="tr-TR" dirty="0" smtClean="0"/>
              <a:t>)</a:t>
            </a:r>
          </a:p>
          <a:p>
            <a:r>
              <a:rPr lang="tr-TR" dirty="0" smtClean="0"/>
              <a:t>5 had ERM  </a:t>
            </a:r>
            <a:r>
              <a:rPr lang="tr-TR" dirty="0" err="1" smtClean="0"/>
              <a:t>around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transplantation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at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periphery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received</a:t>
            </a:r>
            <a:r>
              <a:rPr lang="tr-TR" dirty="0" smtClean="0"/>
              <a:t>  </a:t>
            </a:r>
            <a:r>
              <a:rPr lang="tr-TR" dirty="0" err="1" smtClean="0"/>
              <a:t>second</a:t>
            </a:r>
            <a:r>
              <a:rPr lang="tr-TR" dirty="0" smtClean="0"/>
              <a:t> PPV  (</a:t>
            </a:r>
            <a:r>
              <a:rPr lang="tr-TR" dirty="0" err="1" smtClean="0"/>
              <a:t>vitreal</a:t>
            </a:r>
            <a:r>
              <a:rPr lang="tr-TR" dirty="0" smtClean="0"/>
              <a:t> </a:t>
            </a:r>
            <a:r>
              <a:rPr lang="tr-TR" dirty="0" err="1" smtClean="0"/>
              <a:t>reflux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or</a:t>
            </a:r>
            <a:r>
              <a:rPr lang="tr-TR" dirty="0" smtClean="0"/>
              <a:t> </a:t>
            </a:r>
            <a:r>
              <a:rPr lang="tr-TR" dirty="0" err="1" smtClean="0"/>
              <a:t>inadvertent</a:t>
            </a:r>
            <a:r>
              <a:rPr lang="tr-TR" dirty="0" smtClean="0"/>
              <a:t> </a:t>
            </a:r>
            <a:r>
              <a:rPr lang="tr-TR" dirty="0" err="1" smtClean="0"/>
              <a:t>preretinal</a:t>
            </a:r>
            <a:r>
              <a:rPr lang="tr-TR" dirty="0" smtClean="0"/>
              <a:t> </a:t>
            </a:r>
            <a:r>
              <a:rPr lang="tr-TR" dirty="0" err="1" smtClean="0"/>
              <a:t>injection</a:t>
            </a:r>
            <a:r>
              <a:rPr lang="tr-TR" dirty="0" smtClean="0"/>
              <a:t> of SC)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275856" y="476672"/>
            <a:ext cx="2324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RESULTS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Only</a:t>
            </a:r>
            <a:r>
              <a:rPr lang="tr-TR" dirty="0" smtClean="0"/>
              <a:t> 1 had </a:t>
            </a:r>
            <a:r>
              <a:rPr lang="tr-TR" dirty="0" err="1" smtClean="0"/>
              <a:t>visual</a:t>
            </a:r>
            <a:r>
              <a:rPr lang="tr-TR" dirty="0" smtClean="0"/>
              <a:t> </a:t>
            </a:r>
            <a:r>
              <a:rPr lang="tr-TR" dirty="0" err="1" smtClean="0"/>
              <a:t>acuity</a:t>
            </a:r>
            <a:r>
              <a:rPr lang="tr-TR" dirty="0" smtClean="0"/>
              <a:t> </a:t>
            </a:r>
            <a:r>
              <a:rPr lang="tr-TR" dirty="0" err="1" smtClean="0"/>
              <a:t>improvement</a:t>
            </a:r>
            <a:r>
              <a:rPr lang="tr-TR" dirty="0" smtClean="0"/>
              <a:t> (</a:t>
            </a:r>
            <a:r>
              <a:rPr lang="tr-TR" dirty="0" err="1" smtClean="0"/>
              <a:t>From</a:t>
            </a:r>
            <a:r>
              <a:rPr lang="tr-TR" dirty="0" smtClean="0"/>
              <a:t> 1 </a:t>
            </a:r>
            <a:r>
              <a:rPr lang="tr-TR" dirty="0" err="1" smtClean="0"/>
              <a:t>mhm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0.05) </a:t>
            </a:r>
            <a:r>
              <a:rPr lang="tr-TR" dirty="0" err="1" smtClean="0"/>
              <a:t>and</a:t>
            </a:r>
            <a:r>
              <a:rPr lang="tr-TR" dirty="0" smtClean="0"/>
              <a:t> a  </a:t>
            </a:r>
            <a:r>
              <a:rPr lang="tr-TR" dirty="0" err="1" smtClean="0"/>
              <a:t>slight</a:t>
            </a:r>
            <a:r>
              <a:rPr lang="tr-TR" dirty="0" smtClean="0"/>
              <a:t> ERG </a:t>
            </a:r>
            <a:r>
              <a:rPr lang="tr-TR" dirty="0" err="1" smtClean="0"/>
              <a:t>improvement</a:t>
            </a:r>
            <a:r>
              <a:rPr lang="tr-TR" dirty="0" smtClean="0"/>
              <a:t> 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3 </a:t>
            </a:r>
            <a:r>
              <a:rPr lang="tr-TR" dirty="0" err="1" smtClean="0"/>
              <a:t>mentioned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light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colors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brighter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before</a:t>
            </a:r>
            <a:r>
              <a:rPr lang="tr-TR" dirty="0" smtClean="0"/>
              <a:t> </a:t>
            </a:r>
            <a:r>
              <a:rPr lang="tr-TR" dirty="0" err="1" smtClean="0"/>
              <a:t>although</a:t>
            </a:r>
            <a:r>
              <a:rPr lang="tr-TR" dirty="0" smtClean="0"/>
              <a:t>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not an </a:t>
            </a:r>
            <a:r>
              <a:rPr lang="tr-TR" dirty="0" err="1" smtClean="0"/>
              <a:t>improvement</a:t>
            </a:r>
            <a:r>
              <a:rPr lang="tr-TR" dirty="0" smtClean="0"/>
              <a:t> in VA.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7 had no VA </a:t>
            </a:r>
            <a:r>
              <a:rPr lang="tr-TR" dirty="0" err="1" smtClean="0"/>
              <a:t>improvement</a:t>
            </a:r>
            <a:r>
              <a:rPr lang="tr-TR" dirty="0" smtClean="0"/>
              <a:t>  </a:t>
            </a:r>
          </a:p>
          <a:p>
            <a:pPr>
              <a:buNone/>
            </a:pPr>
            <a:r>
              <a:rPr lang="tr-TR" dirty="0" smtClean="0"/>
              <a:t>                          (6 of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p+ )</a:t>
            </a:r>
          </a:p>
          <a:p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52728"/>
          </a:xfrm>
        </p:spPr>
        <p:txBody>
          <a:bodyPr/>
          <a:lstStyle/>
          <a:p>
            <a:r>
              <a:rPr lang="tr-TR" dirty="0" smtClean="0"/>
              <a:t>RESULTS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film en son.m4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628800" y="-915294"/>
            <a:ext cx="13819188" cy="777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 descr="C:\Users\Ayse\Desktop\Kök hücre sunumları\fotolar\HASTA FOTOLARI\özduran hasan 26.05.2015\4091_4852_751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04864"/>
            <a:ext cx="3304222" cy="2202140"/>
          </a:xfrm>
          <a:prstGeom prst="rect">
            <a:avLst/>
          </a:prstGeom>
          <a:noFill/>
        </p:spPr>
      </p:pic>
      <p:pic>
        <p:nvPicPr>
          <p:cNvPr id="84995" name="Picture 3" descr="C:\Users\Ayse\Desktop\Kök hücre sunumları\fotolar\HASTA FOTOLARI\Dr Ayse son\OZDURAN_HASAN_01-01-1958__(000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204864"/>
            <a:ext cx="2880320" cy="217916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1547664" y="4797152"/>
            <a:ext cx="629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same</a:t>
            </a:r>
            <a:r>
              <a:rPr lang="tr-TR" dirty="0" smtClean="0"/>
              <a:t> </a:t>
            </a:r>
            <a:r>
              <a:rPr lang="tr-TR" dirty="0" err="1" smtClean="0"/>
              <a:t>patient</a:t>
            </a:r>
            <a:r>
              <a:rPr lang="tr-TR" dirty="0" smtClean="0"/>
              <a:t>: </a:t>
            </a:r>
            <a:r>
              <a:rPr lang="tr-TR" dirty="0" err="1" smtClean="0"/>
              <a:t>Right</a:t>
            </a:r>
            <a:r>
              <a:rPr lang="tr-TR" dirty="0" smtClean="0"/>
              <a:t> </a:t>
            </a:r>
            <a:r>
              <a:rPr lang="tr-TR" dirty="0" err="1" smtClean="0"/>
              <a:t>eye</a:t>
            </a:r>
            <a:r>
              <a:rPr lang="tr-TR" dirty="0" smtClean="0"/>
              <a:t> 1 </a:t>
            </a:r>
            <a:r>
              <a:rPr lang="tr-TR" dirty="0" err="1" smtClean="0"/>
              <a:t>day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surgery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smtClean="0"/>
              <a:t>left </a:t>
            </a:r>
            <a:r>
              <a:rPr lang="tr-TR" dirty="0" err="1" smtClean="0"/>
              <a:t>eye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1" name="Picture 3" descr="C:\Users\Ayse\Desktop\Kök hücre sunumları\fotolar\HASTA FOTOLARI\Dr Ayse son\ARIK_FATIH_01-01-1989__(00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871" y="1268760"/>
            <a:ext cx="2842807" cy="2150780"/>
          </a:xfrm>
          <a:prstGeom prst="rect">
            <a:avLst/>
          </a:prstGeom>
          <a:noFill/>
        </p:spPr>
      </p:pic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2810813" cy="2126573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899592" y="5517232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 smtClean="0"/>
              <a:t>Fundus</a:t>
            </a:r>
            <a:r>
              <a:rPr lang="tr-TR" sz="2800" dirty="0" smtClean="0"/>
              <a:t> </a:t>
            </a:r>
            <a:r>
              <a:rPr lang="tr-TR" sz="2800" dirty="0" err="1" smtClean="0"/>
              <a:t>images</a:t>
            </a:r>
            <a:r>
              <a:rPr lang="tr-TR" sz="2800" dirty="0" smtClean="0"/>
              <a:t> of a </a:t>
            </a:r>
            <a:r>
              <a:rPr lang="tr-TR" sz="2800" dirty="0" err="1" smtClean="0"/>
              <a:t>patient</a:t>
            </a:r>
            <a:r>
              <a:rPr lang="tr-TR" sz="2800" dirty="0" smtClean="0"/>
              <a:t> at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sixth</a:t>
            </a:r>
            <a:r>
              <a:rPr lang="tr-TR" sz="2800" dirty="0" smtClean="0"/>
              <a:t> </a:t>
            </a:r>
            <a:r>
              <a:rPr lang="tr-TR" sz="2800" dirty="0" err="1" smtClean="0"/>
              <a:t>month</a:t>
            </a:r>
            <a:r>
              <a:rPr lang="tr-TR" sz="2800" dirty="0" smtClean="0"/>
              <a:t> </a:t>
            </a:r>
          </a:p>
          <a:p>
            <a:r>
              <a:rPr lang="tr-TR" sz="2800" dirty="0" smtClean="0"/>
              <a:t>OCT at </a:t>
            </a:r>
            <a:r>
              <a:rPr lang="tr-TR" sz="2800" dirty="0" err="1" smtClean="0"/>
              <a:t>first</a:t>
            </a:r>
            <a:r>
              <a:rPr lang="tr-TR" sz="2800" dirty="0" smtClean="0"/>
              <a:t> </a:t>
            </a:r>
            <a:r>
              <a:rPr lang="tr-TR" sz="2800" dirty="0" err="1" smtClean="0"/>
              <a:t>week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at </a:t>
            </a:r>
            <a:r>
              <a:rPr lang="tr-TR" sz="2800" dirty="0" err="1" smtClean="0"/>
              <a:t>sixth</a:t>
            </a:r>
            <a:r>
              <a:rPr lang="tr-TR" sz="2800" dirty="0" smtClean="0"/>
              <a:t> </a:t>
            </a:r>
            <a:r>
              <a:rPr lang="tr-TR" sz="2800" dirty="0" err="1" smtClean="0"/>
              <a:t>month</a:t>
            </a:r>
            <a:r>
              <a:rPr lang="tr-TR" sz="2800" dirty="0" smtClean="0"/>
              <a:t>. </a:t>
            </a:r>
          </a:p>
          <a:p>
            <a:r>
              <a:rPr lang="tr-TR" sz="2800" dirty="0" err="1" smtClean="0"/>
              <a:t>Right</a:t>
            </a:r>
            <a:r>
              <a:rPr lang="tr-TR" sz="2800" dirty="0" smtClean="0"/>
              <a:t> </a:t>
            </a:r>
            <a:r>
              <a:rPr lang="tr-TR" sz="2800" dirty="0" err="1" smtClean="0"/>
              <a:t>eye</a:t>
            </a:r>
            <a:r>
              <a:rPr lang="tr-TR" sz="2800" dirty="0" smtClean="0"/>
              <a:t> </a:t>
            </a:r>
            <a:r>
              <a:rPr lang="tr-TR" sz="2800" dirty="0" err="1" smtClean="0"/>
              <a:t>was</a:t>
            </a:r>
            <a:r>
              <a:rPr lang="tr-TR" sz="2800" dirty="0" smtClean="0"/>
              <a:t> </a:t>
            </a:r>
            <a:r>
              <a:rPr lang="tr-TR" sz="2800" dirty="0" err="1" smtClean="0"/>
              <a:t>treated</a:t>
            </a:r>
            <a:r>
              <a:rPr lang="tr-TR" sz="2800" dirty="0" smtClean="0"/>
              <a:t>, </a:t>
            </a:r>
            <a:r>
              <a:rPr lang="tr-TR" sz="2800" dirty="0" err="1" smtClean="0"/>
              <a:t>left</a:t>
            </a:r>
            <a:r>
              <a:rPr lang="tr-TR" sz="2800" dirty="0" smtClean="0"/>
              <a:t> </a:t>
            </a:r>
            <a:r>
              <a:rPr lang="tr-TR" sz="2800" dirty="0" err="1" smtClean="0"/>
              <a:t>eye</a:t>
            </a:r>
            <a:r>
              <a:rPr lang="tr-TR" sz="2800" dirty="0" smtClean="0"/>
              <a:t> </a:t>
            </a:r>
            <a:r>
              <a:rPr lang="tr-TR" sz="2800" dirty="0" err="1" smtClean="0"/>
              <a:t>was</a:t>
            </a:r>
            <a:r>
              <a:rPr lang="tr-TR" sz="2800" dirty="0" smtClean="0"/>
              <a:t> </a:t>
            </a:r>
            <a:r>
              <a:rPr lang="tr-TR" sz="2800" dirty="0" err="1" smtClean="0"/>
              <a:t>untreated</a:t>
            </a:r>
            <a:r>
              <a:rPr lang="tr-TR" sz="2800" dirty="0" smtClean="0"/>
              <a:t>. </a:t>
            </a:r>
            <a:endParaRPr lang="tr-TR" sz="2800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810780" cy="158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573016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5688632" cy="159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420888"/>
            <a:ext cx="5976664" cy="162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1691680" y="198884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OCT </a:t>
            </a:r>
            <a:r>
              <a:rPr lang="tr-TR" sz="2000" b="1" dirty="0" err="1" smtClean="0"/>
              <a:t>image</a:t>
            </a:r>
            <a:r>
              <a:rPr lang="tr-TR" sz="2000" b="1" dirty="0" smtClean="0"/>
              <a:t> of a </a:t>
            </a:r>
            <a:r>
              <a:rPr lang="tr-TR" sz="2000" b="1" dirty="0" err="1" smtClean="0"/>
              <a:t>patient</a:t>
            </a:r>
            <a:r>
              <a:rPr lang="tr-TR" sz="2000" b="1" dirty="0" smtClean="0"/>
              <a:t> at </a:t>
            </a:r>
            <a:r>
              <a:rPr lang="tr-TR" sz="2000" b="1" dirty="0" err="1" smtClean="0"/>
              <a:t>sixth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month</a:t>
            </a:r>
            <a:endParaRPr lang="tr-TR" sz="2000" b="1" dirty="0"/>
          </a:p>
        </p:txBody>
      </p:sp>
      <p:sp>
        <p:nvSpPr>
          <p:cNvPr id="9" name="8 Metin kutusu"/>
          <p:cNvSpPr txBox="1"/>
          <p:nvPr/>
        </p:nvSpPr>
        <p:spPr>
          <a:xfrm>
            <a:off x="4283968" y="407707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/>
              <a:t>Transplantation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area</a:t>
            </a:r>
            <a:r>
              <a:rPr lang="tr-TR" sz="2000" b="1" dirty="0" smtClean="0"/>
              <a:t> on  OCT</a:t>
            </a:r>
            <a:endParaRPr lang="tr-TR" sz="2000" b="1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4256980" cy="169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827584" y="6237312"/>
            <a:ext cx="4308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/>
              <a:t>OCT of </a:t>
            </a:r>
            <a:r>
              <a:rPr lang="tr-TR" sz="2000" b="1" dirty="0" err="1" smtClean="0"/>
              <a:t>another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patient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after</a:t>
            </a:r>
            <a:r>
              <a:rPr lang="tr-TR" sz="2000" b="1" dirty="0" smtClean="0"/>
              <a:t> 2 </a:t>
            </a:r>
            <a:r>
              <a:rPr lang="tr-TR" sz="2000" b="1" dirty="0" err="1" smtClean="0"/>
              <a:t>weeks</a:t>
            </a:r>
            <a:r>
              <a:rPr lang="tr-TR" sz="2000" b="1" dirty="0" smtClean="0"/>
              <a:t> </a:t>
            </a:r>
            <a:endParaRPr lang="tr-T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3250890" cy="218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12776"/>
            <a:ext cx="3330727" cy="220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C:\Users\Ayse\Desktop\Kök hücre sunumları\fotolar\HASTA FOTOLARI\New folder\OZSOYD 1 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356992"/>
            <a:ext cx="3072408" cy="1816622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1619672" y="5373216"/>
            <a:ext cx="617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patient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CNVM: </a:t>
            </a:r>
            <a:r>
              <a:rPr lang="tr-TR" dirty="0" err="1" smtClean="0"/>
              <a:t>Fundus</a:t>
            </a:r>
            <a:r>
              <a:rPr lang="tr-TR" dirty="0" smtClean="0"/>
              <a:t> </a:t>
            </a:r>
            <a:r>
              <a:rPr lang="tr-TR" dirty="0" err="1" smtClean="0"/>
              <a:t>image</a:t>
            </a:r>
            <a:r>
              <a:rPr lang="tr-TR" dirty="0" smtClean="0"/>
              <a:t>, </a:t>
            </a:r>
            <a:r>
              <a:rPr lang="tr-TR" dirty="0" err="1" smtClean="0"/>
              <a:t>angiography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OCT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484784"/>
            <a:ext cx="7408333" cy="4896544"/>
          </a:xfrm>
        </p:spPr>
        <p:txBody>
          <a:bodyPr>
            <a:normAutofit fontScale="92500" lnSpcReduction="20000"/>
          </a:bodyPr>
          <a:lstStyle/>
          <a:p>
            <a:endParaRPr lang="tr-TR" dirty="0" smtClean="0"/>
          </a:p>
          <a:p>
            <a:r>
              <a:rPr lang="tr-TR" sz="2600" b="1" dirty="0" smtClean="0"/>
              <a:t>1981: </a:t>
            </a:r>
            <a:r>
              <a:rPr lang="tr-TR" sz="2600" dirty="0" err="1" smtClean="0"/>
              <a:t>Discovery</a:t>
            </a:r>
            <a:r>
              <a:rPr lang="tr-TR" sz="2600" dirty="0" smtClean="0"/>
              <a:t> of </a:t>
            </a:r>
            <a:r>
              <a:rPr lang="tr-TR" sz="2600" dirty="0" err="1" smtClean="0"/>
              <a:t>embryonic</a:t>
            </a:r>
            <a:r>
              <a:rPr lang="tr-TR" sz="2600" dirty="0" smtClean="0"/>
              <a:t> </a:t>
            </a:r>
            <a:r>
              <a:rPr lang="tr-TR" sz="2600" dirty="0" err="1" smtClean="0"/>
              <a:t>stem</a:t>
            </a:r>
            <a:r>
              <a:rPr lang="tr-TR" sz="2600" dirty="0" smtClean="0"/>
              <a:t> </a:t>
            </a:r>
            <a:r>
              <a:rPr lang="tr-TR" sz="2600" dirty="0" err="1" smtClean="0"/>
              <a:t>cells</a:t>
            </a:r>
            <a:r>
              <a:rPr lang="tr-TR" sz="2600" dirty="0" smtClean="0"/>
              <a:t> </a:t>
            </a:r>
            <a:r>
              <a:rPr lang="tr-TR" sz="2600" dirty="0" err="1" smtClean="0"/>
              <a:t>from</a:t>
            </a:r>
            <a:r>
              <a:rPr lang="tr-TR" sz="2600" dirty="0" smtClean="0"/>
              <a:t> </a:t>
            </a:r>
            <a:r>
              <a:rPr lang="tr-TR" sz="2600" dirty="0" err="1" smtClean="0"/>
              <a:t>early</a:t>
            </a:r>
            <a:r>
              <a:rPr lang="tr-TR" sz="2600" dirty="0" smtClean="0"/>
              <a:t> </a:t>
            </a:r>
            <a:r>
              <a:rPr lang="tr-TR" sz="2600" dirty="0" err="1" smtClean="0"/>
              <a:t>mouse</a:t>
            </a:r>
            <a:r>
              <a:rPr lang="tr-TR" sz="2600" dirty="0" smtClean="0"/>
              <a:t> </a:t>
            </a:r>
            <a:r>
              <a:rPr lang="tr-TR" sz="2600" dirty="0" err="1" smtClean="0"/>
              <a:t>embryos</a:t>
            </a:r>
            <a:r>
              <a:rPr lang="tr-TR" sz="2600" dirty="0" smtClean="0"/>
              <a:t>.</a:t>
            </a:r>
          </a:p>
          <a:p>
            <a:endParaRPr lang="tr-TR" sz="2600" dirty="0" smtClean="0"/>
          </a:p>
          <a:p>
            <a:r>
              <a:rPr lang="tr-TR" sz="2600" b="1" dirty="0" smtClean="0"/>
              <a:t>1998: </a:t>
            </a:r>
            <a:r>
              <a:rPr lang="tr-TR" sz="2600" dirty="0" err="1" smtClean="0"/>
              <a:t>Stem</a:t>
            </a:r>
            <a:r>
              <a:rPr lang="tr-TR" sz="2600" dirty="0" smtClean="0"/>
              <a:t> </a:t>
            </a:r>
            <a:r>
              <a:rPr lang="tr-TR" sz="2600" dirty="0" err="1" smtClean="0"/>
              <a:t>cells</a:t>
            </a:r>
            <a:r>
              <a:rPr lang="tr-TR" sz="2600" dirty="0" smtClean="0"/>
              <a:t> </a:t>
            </a:r>
            <a:r>
              <a:rPr lang="tr-TR" sz="2600" dirty="0" err="1" smtClean="0"/>
              <a:t>from</a:t>
            </a:r>
            <a:r>
              <a:rPr lang="tr-TR" sz="2600" dirty="0" smtClean="0"/>
              <a:t> </a:t>
            </a:r>
            <a:r>
              <a:rPr lang="tr-TR" sz="2600" dirty="0" err="1" smtClean="0"/>
              <a:t>human</a:t>
            </a:r>
            <a:r>
              <a:rPr lang="tr-TR" sz="2600" dirty="0" smtClean="0"/>
              <a:t> </a:t>
            </a:r>
            <a:r>
              <a:rPr lang="tr-TR" sz="2600" dirty="0" err="1" smtClean="0"/>
              <a:t>embryos</a:t>
            </a:r>
            <a:r>
              <a:rPr lang="tr-TR" sz="2600" dirty="0" smtClean="0"/>
              <a:t> </a:t>
            </a:r>
            <a:r>
              <a:rPr lang="tr-TR" sz="2600" dirty="0" err="1" smtClean="0"/>
              <a:t>are</a:t>
            </a:r>
            <a:r>
              <a:rPr lang="tr-TR" sz="2600" dirty="0" smtClean="0"/>
              <a:t> </a:t>
            </a:r>
            <a:r>
              <a:rPr lang="tr-TR" sz="2600" dirty="0" err="1" smtClean="0"/>
              <a:t>derived</a:t>
            </a:r>
            <a:r>
              <a:rPr lang="tr-TR" sz="2600" dirty="0" smtClean="0"/>
              <a:t>  in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laboratory</a:t>
            </a:r>
            <a:r>
              <a:rPr lang="tr-TR" sz="2600" dirty="0" smtClean="0"/>
              <a:t> </a:t>
            </a:r>
            <a:r>
              <a:rPr lang="tr-TR" sz="2600" dirty="0" err="1" smtClean="0"/>
              <a:t>and</a:t>
            </a:r>
            <a:r>
              <a:rPr lang="tr-TR" sz="2600" dirty="0" smtClean="0"/>
              <a:t>  </a:t>
            </a:r>
            <a:r>
              <a:rPr lang="tr-TR" sz="2600" dirty="0" err="1" smtClean="0"/>
              <a:t>called</a:t>
            </a:r>
            <a:r>
              <a:rPr lang="tr-TR" sz="2600" dirty="0" smtClean="0"/>
              <a:t> </a:t>
            </a:r>
            <a:r>
              <a:rPr lang="tr-TR" sz="2600" b="1" u="sng" dirty="0" err="1" smtClean="0"/>
              <a:t>human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embryonic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stem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cells</a:t>
            </a:r>
            <a:r>
              <a:rPr lang="tr-TR" sz="2600" b="1" dirty="0" smtClean="0"/>
              <a:t> (</a:t>
            </a:r>
            <a:r>
              <a:rPr lang="tr-TR" sz="2600" b="1" dirty="0" err="1" smtClean="0"/>
              <a:t>hESCs</a:t>
            </a:r>
            <a:r>
              <a:rPr lang="tr-TR" sz="2600" b="1" dirty="0" smtClean="0"/>
              <a:t>)</a:t>
            </a:r>
          </a:p>
          <a:p>
            <a:endParaRPr lang="tr-TR" sz="2600" b="1" dirty="0" smtClean="0"/>
          </a:p>
          <a:p>
            <a:r>
              <a:rPr lang="tr-TR" sz="2600" b="1" dirty="0" smtClean="0"/>
              <a:t>2006:  </a:t>
            </a:r>
            <a:r>
              <a:rPr lang="tr-TR" sz="2600" dirty="0" err="1" smtClean="0"/>
              <a:t>Researchers</a:t>
            </a:r>
            <a:r>
              <a:rPr lang="tr-TR" sz="2600" dirty="0" smtClean="0"/>
              <a:t>  "</a:t>
            </a:r>
            <a:r>
              <a:rPr lang="tr-TR" sz="2600" dirty="0" err="1" smtClean="0"/>
              <a:t>reprogrammed</a:t>
            </a:r>
            <a:r>
              <a:rPr lang="tr-TR" sz="2600" dirty="0" smtClean="0"/>
              <a:t>" </a:t>
            </a:r>
            <a:r>
              <a:rPr lang="tr-TR" sz="2600" dirty="0" err="1" smtClean="0"/>
              <a:t>some</a:t>
            </a:r>
            <a:r>
              <a:rPr lang="tr-TR" sz="2600" dirty="0" smtClean="0"/>
              <a:t> </a:t>
            </a:r>
            <a:r>
              <a:rPr lang="tr-TR" sz="2600" dirty="0" err="1" smtClean="0"/>
              <a:t>adult</a:t>
            </a:r>
            <a:r>
              <a:rPr lang="tr-TR" sz="2600" dirty="0" smtClean="0"/>
              <a:t> </a:t>
            </a:r>
            <a:r>
              <a:rPr lang="tr-TR" sz="2600" dirty="0" err="1" smtClean="0"/>
              <a:t>cells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</a:t>
            </a:r>
            <a:r>
              <a:rPr lang="tr-TR" sz="2600" dirty="0" err="1" smtClean="0"/>
              <a:t>behave</a:t>
            </a:r>
            <a:r>
              <a:rPr lang="tr-TR" sz="2600" dirty="0" smtClean="0"/>
              <a:t> </a:t>
            </a:r>
            <a:r>
              <a:rPr lang="tr-TR" sz="2600" dirty="0" err="1" smtClean="0"/>
              <a:t>like</a:t>
            </a:r>
            <a:r>
              <a:rPr lang="tr-TR" sz="2600" dirty="0" smtClean="0"/>
              <a:t> an ESC ( </a:t>
            </a:r>
            <a:r>
              <a:rPr lang="tr-TR" sz="2600" b="1" u="sng" dirty="0" err="1" smtClean="0"/>
              <a:t>induced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pluripotent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stem</a:t>
            </a:r>
            <a:r>
              <a:rPr lang="tr-TR" sz="2600" b="1" u="sng" dirty="0" smtClean="0"/>
              <a:t> </a:t>
            </a:r>
            <a:r>
              <a:rPr lang="tr-TR" sz="2600" b="1" u="sng" dirty="0" err="1" smtClean="0"/>
              <a:t>cells</a:t>
            </a:r>
            <a:r>
              <a:rPr lang="tr-TR" sz="2600" b="1" u="sng" dirty="0" smtClean="0"/>
              <a:t>) (</a:t>
            </a:r>
            <a:r>
              <a:rPr lang="tr-TR" sz="2600" b="1" u="sng" dirty="0" err="1" smtClean="0"/>
              <a:t>iPSCs</a:t>
            </a:r>
            <a:r>
              <a:rPr lang="tr-TR" sz="2600" b="1" u="sng" dirty="0" smtClean="0"/>
              <a:t>)</a:t>
            </a:r>
            <a:r>
              <a:rPr lang="tr-TR" sz="2600" dirty="0" smtClean="0"/>
              <a:t>, </a:t>
            </a:r>
          </a:p>
          <a:p>
            <a:pPr>
              <a:buNone/>
            </a:pPr>
            <a:r>
              <a:rPr lang="tr-TR" sz="2600" dirty="0" smtClean="0"/>
              <a:t> </a:t>
            </a:r>
          </a:p>
          <a:p>
            <a:r>
              <a:rPr lang="en-US" sz="2600" b="1" dirty="0" smtClean="0"/>
              <a:t>2009</a:t>
            </a:r>
            <a:r>
              <a:rPr lang="tr-TR" sz="2600" b="1" dirty="0" smtClean="0"/>
              <a:t>: </a:t>
            </a:r>
            <a:r>
              <a:rPr lang="tr-TR" sz="2600" dirty="0" smtClean="0"/>
              <a:t>W</a:t>
            </a:r>
            <a:r>
              <a:rPr lang="en-US" sz="2600" dirty="0" err="1" smtClean="0"/>
              <a:t>ith</a:t>
            </a:r>
            <a:r>
              <a:rPr lang="en-US" sz="2600" dirty="0" smtClean="0"/>
              <a:t> the permission of the FDA, the first </a:t>
            </a:r>
            <a:r>
              <a:rPr lang="en-US" sz="2600" dirty="0" err="1" smtClean="0"/>
              <a:t>hESC</a:t>
            </a:r>
            <a:r>
              <a:rPr lang="en-US" sz="2600" dirty="0" smtClean="0"/>
              <a:t> clinical trial was approved for spinal cord injury. </a:t>
            </a:r>
            <a:endParaRPr lang="tr-TR" sz="2600" dirty="0" smtClean="0"/>
          </a:p>
          <a:p>
            <a:endParaRPr lang="tr-TR" sz="2100" b="1" dirty="0" smtClean="0"/>
          </a:p>
        </p:txBody>
      </p:sp>
      <p:sp>
        <p:nvSpPr>
          <p:cNvPr id="4" name="3 Metin kutusu"/>
          <p:cNvSpPr txBox="1"/>
          <p:nvPr/>
        </p:nvSpPr>
        <p:spPr>
          <a:xfrm>
            <a:off x="2555776" y="548680"/>
            <a:ext cx="43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 smtClean="0">
                <a:solidFill>
                  <a:schemeClr val="bg1"/>
                </a:solidFill>
              </a:rPr>
              <a:t>History</a:t>
            </a:r>
            <a:r>
              <a:rPr lang="tr-TR" sz="3600" dirty="0" smtClean="0">
                <a:solidFill>
                  <a:schemeClr val="bg1"/>
                </a:solidFill>
              </a:rPr>
              <a:t> of  </a:t>
            </a:r>
            <a:r>
              <a:rPr lang="tr-TR" sz="3600" dirty="0" err="1" smtClean="0">
                <a:solidFill>
                  <a:schemeClr val="bg1"/>
                </a:solidFill>
              </a:rPr>
              <a:t>Stem</a:t>
            </a:r>
            <a:r>
              <a:rPr lang="tr-TR" sz="3600" dirty="0" smtClean="0">
                <a:solidFill>
                  <a:schemeClr val="bg1"/>
                </a:solidFill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</a:rPr>
              <a:t>Cells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28792" cy="1252728"/>
          </a:xfrm>
        </p:spPr>
        <p:txBody>
          <a:bodyPr/>
          <a:lstStyle/>
          <a:p>
            <a:r>
              <a:rPr lang="tr-TR" dirty="0" smtClean="0"/>
              <a:t>CONCERNS ABOUT SC</a:t>
            </a:r>
            <a:endParaRPr lang="tr-TR" dirty="0"/>
          </a:p>
        </p:txBody>
      </p:sp>
      <p:pic>
        <p:nvPicPr>
          <p:cNvPr id="86018" name="Picture 2" descr="C:\Users\Ayse\Desktop\Kök hücre sunumları\fotolar\indir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14453"/>
            <a:ext cx="3803079" cy="202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348880"/>
            <a:ext cx="7408333" cy="33843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Despite all the advantages of SCs, </a:t>
            </a:r>
            <a:r>
              <a:rPr lang="tr-TR" dirty="0" smtClean="0"/>
              <a:t>(</a:t>
            </a:r>
            <a:r>
              <a:rPr lang="tr-TR" dirty="0" err="1" smtClean="0"/>
              <a:t>especially</a:t>
            </a:r>
            <a:r>
              <a:rPr lang="tr-TR" dirty="0" smtClean="0"/>
              <a:t> </a:t>
            </a:r>
            <a:r>
              <a:rPr lang="tr-TR" dirty="0" err="1" smtClean="0"/>
              <a:t>ESCs</a:t>
            </a:r>
            <a:r>
              <a:rPr lang="tr-TR" dirty="0" smtClean="0"/>
              <a:t>) </a:t>
            </a:r>
            <a:r>
              <a:rPr lang="en-US" dirty="0" smtClean="0"/>
              <a:t>tumor formation is considered an import</a:t>
            </a:r>
            <a:r>
              <a:rPr lang="tr-TR" dirty="0" smtClean="0"/>
              <a:t>a</a:t>
            </a:r>
            <a:r>
              <a:rPr lang="en-US" dirty="0" err="1" smtClean="0"/>
              <a:t>nt</a:t>
            </a:r>
            <a:r>
              <a:rPr lang="en-US" dirty="0" smtClean="0"/>
              <a:t> risk for the clinical application of these stem cells</a:t>
            </a:r>
            <a:r>
              <a:rPr lang="tr-TR" dirty="0" smtClean="0"/>
              <a:t>. </a:t>
            </a:r>
          </a:p>
          <a:p>
            <a:endParaRPr lang="tr-TR" dirty="0" smtClean="0"/>
          </a:p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clinical</a:t>
            </a:r>
            <a:r>
              <a:rPr lang="tr-TR" dirty="0" smtClean="0"/>
              <a:t> </a:t>
            </a:r>
            <a:r>
              <a:rPr lang="tr-TR" dirty="0" err="1" smtClean="0"/>
              <a:t>studies</a:t>
            </a:r>
            <a:r>
              <a:rPr lang="tr-TR" dirty="0" smtClean="0"/>
              <a:t> </a:t>
            </a:r>
            <a:r>
              <a:rPr lang="tr-TR" dirty="0" err="1" smtClean="0"/>
              <a:t>there</a:t>
            </a:r>
            <a:r>
              <a:rPr lang="tr-TR" dirty="0" smtClean="0"/>
              <a:t> is no </a:t>
            </a:r>
            <a:r>
              <a:rPr lang="tr-TR" dirty="0" err="1" smtClean="0"/>
              <a:t>reported</a:t>
            </a:r>
            <a:r>
              <a:rPr lang="tr-TR" dirty="0" smtClean="0"/>
              <a:t> </a:t>
            </a:r>
            <a:r>
              <a:rPr lang="tr-TR" dirty="0" err="1" smtClean="0"/>
              <a:t>tumor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 yet. 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 </a:t>
            </a:r>
          </a:p>
          <a:p>
            <a:r>
              <a:rPr lang="tr-TR" sz="1200" dirty="0" err="1" smtClean="0"/>
              <a:t>Cui</a:t>
            </a:r>
            <a:r>
              <a:rPr lang="tr-TR" sz="1200" dirty="0" smtClean="0"/>
              <a:t> L, et al. WNT </a:t>
            </a:r>
            <a:r>
              <a:rPr lang="tr-TR" sz="1200" dirty="0" err="1" smtClean="0"/>
              <a:t>signaling</a:t>
            </a:r>
            <a:r>
              <a:rPr lang="tr-TR" sz="1200" dirty="0" smtClean="0"/>
              <a:t> </a:t>
            </a:r>
            <a:r>
              <a:rPr lang="tr-TR" sz="1200" dirty="0" err="1" smtClean="0"/>
              <a:t>determines</a:t>
            </a:r>
            <a:r>
              <a:rPr lang="tr-TR" sz="1200" dirty="0" smtClean="0"/>
              <a:t> </a:t>
            </a:r>
            <a:r>
              <a:rPr lang="tr-TR" sz="1200" dirty="0" err="1" smtClean="0"/>
              <a:t>tumorigenicity</a:t>
            </a:r>
            <a:r>
              <a:rPr lang="tr-TR" sz="1200" dirty="0" smtClean="0"/>
              <a:t> </a:t>
            </a:r>
            <a:r>
              <a:rPr lang="tr-TR" sz="1200" dirty="0" err="1" smtClean="0"/>
              <a:t>and</a:t>
            </a:r>
            <a:r>
              <a:rPr lang="tr-TR" sz="1200" dirty="0" smtClean="0"/>
              <a:t> </a:t>
            </a:r>
            <a:r>
              <a:rPr lang="tr-TR" sz="1200" dirty="0" err="1" smtClean="0"/>
              <a:t>function</a:t>
            </a:r>
            <a:r>
              <a:rPr lang="tr-TR" sz="1200" dirty="0" smtClean="0"/>
              <a:t> of ESC-</a:t>
            </a:r>
            <a:r>
              <a:rPr lang="tr-TR" sz="1200" dirty="0" err="1" smtClean="0"/>
              <a:t>derived</a:t>
            </a:r>
            <a:r>
              <a:rPr lang="tr-TR" sz="1200" dirty="0" smtClean="0"/>
              <a:t> </a:t>
            </a:r>
            <a:r>
              <a:rPr lang="tr-TR" sz="1200" dirty="0" err="1" smtClean="0"/>
              <a:t>retinal</a:t>
            </a:r>
            <a:r>
              <a:rPr lang="tr-TR" sz="1200" dirty="0" smtClean="0"/>
              <a:t> </a:t>
            </a:r>
            <a:r>
              <a:rPr lang="tr-TR" sz="1200" dirty="0" err="1" smtClean="0"/>
              <a:t>progenitors</a:t>
            </a:r>
            <a:r>
              <a:rPr lang="tr-TR" sz="1200" dirty="0" smtClean="0"/>
              <a:t>. J </a:t>
            </a:r>
            <a:r>
              <a:rPr lang="tr-TR" sz="1200" dirty="0" err="1" smtClean="0"/>
              <a:t>Clin</a:t>
            </a:r>
            <a:r>
              <a:rPr lang="tr-TR" sz="1200" dirty="0" smtClean="0"/>
              <a:t> </a:t>
            </a:r>
            <a:r>
              <a:rPr lang="tr-TR" sz="1200" dirty="0" err="1" smtClean="0"/>
              <a:t>Invest</a:t>
            </a:r>
            <a:r>
              <a:rPr lang="tr-TR" sz="1200" dirty="0" smtClean="0"/>
              <a:t> 2013; 123: 1647-1661. </a:t>
            </a:r>
            <a:endParaRPr lang="tr-TR" sz="12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r>
              <a:rPr lang="tr-TR" dirty="0" smtClean="0"/>
              <a:t>SAFETY- </a:t>
            </a:r>
            <a:r>
              <a:rPr lang="tr-TR" dirty="0" err="1" smtClean="0"/>
              <a:t>Tumor</a:t>
            </a:r>
            <a:r>
              <a:rPr lang="tr-TR" dirty="0" smtClean="0"/>
              <a:t> </a:t>
            </a:r>
            <a:r>
              <a:rPr lang="tr-TR" dirty="0" err="1" smtClean="0"/>
              <a:t>Formation</a:t>
            </a:r>
            <a:r>
              <a:rPr lang="tr-TR" dirty="0" smtClean="0"/>
              <a:t>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420888"/>
            <a:ext cx="7408333" cy="3456384"/>
          </a:xfrm>
        </p:spPr>
        <p:txBody>
          <a:bodyPr>
            <a:normAutofit fontScale="77500" lnSpcReduction="20000"/>
          </a:bodyPr>
          <a:lstStyle/>
          <a:p>
            <a:r>
              <a:rPr lang="tr-TR" dirty="0" err="1" smtClean="0"/>
              <a:t>SCs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known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</a:t>
            </a:r>
            <a:r>
              <a:rPr lang="tr-TR" dirty="0" err="1" smtClean="0"/>
              <a:t>immunsupressive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smtClean="0"/>
              <a:t>S</a:t>
            </a:r>
            <a:r>
              <a:rPr lang="en-US" dirty="0" err="1" smtClean="0"/>
              <a:t>ubretinal</a:t>
            </a:r>
            <a:r>
              <a:rPr lang="en-US" dirty="0" smtClean="0"/>
              <a:t> region is </a:t>
            </a:r>
            <a:r>
              <a:rPr lang="tr-TR" dirty="0" err="1" smtClean="0"/>
              <a:t>belived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</a:t>
            </a:r>
            <a:r>
              <a:rPr lang="en-US" dirty="0" smtClean="0"/>
              <a:t>immune privileged because of the presence of the blood–brain and  blood–retinal barriers</a:t>
            </a:r>
            <a:r>
              <a:rPr lang="tr-TR" dirty="0" smtClean="0"/>
              <a:t>.</a:t>
            </a:r>
            <a:r>
              <a:rPr lang="en-US" dirty="0" smtClean="0"/>
              <a:t>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dirty="0" smtClean="0"/>
              <a:t>I</a:t>
            </a:r>
            <a:r>
              <a:rPr lang="en-US" dirty="0" err="1" smtClean="0"/>
              <a:t>mmunosuppression</a:t>
            </a:r>
            <a:r>
              <a:rPr lang="en-US" dirty="0" smtClean="0"/>
              <a:t> </a:t>
            </a:r>
            <a:r>
              <a:rPr lang="tr-TR" dirty="0" smtClean="0"/>
              <a:t>is not  </a:t>
            </a:r>
            <a:r>
              <a:rPr lang="tr-TR" dirty="0" err="1" smtClean="0"/>
              <a:t>necessary</a:t>
            </a:r>
            <a:r>
              <a:rPr lang="tr-TR" dirty="0" smtClean="0"/>
              <a:t> </a:t>
            </a:r>
            <a:r>
              <a:rPr lang="en-US" dirty="0" smtClean="0"/>
              <a:t>as long as the blood–retinal barrier was not</a:t>
            </a:r>
            <a:r>
              <a:rPr lang="tr-TR" dirty="0" smtClean="0"/>
              <a:t> </a:t>
            </a:r>
            <a:r>
              <a:rPr lang="tr-TR" dirty="0" err="1" smtClean="0"/>
              <a:t>damaged</a:t>
            </a:r>
            <a:r>
              <a:rPr lang="tr-TR" dirty="0" smtClean="0"/>
              <a:t> </a:t>
            </a:r>
            <a:r>
              <a:rPr lang="en-US" dirty="0" smtClean="0"/>
              <a:t>by the transplantation procedure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researchers</a:t>
            </a:r>
            <a:r>
              <a:rPr lang="tr-TR" dirty="0" smtClean="0"/>
              <a:t> </a:t>
            </a:r>
            <a:r>
              <a:rPr lang="tr-TR" dirty="0" err="1" smtClean="0"/>
              <a:t>recommend</a:t>
            </a:r>
            <a:r>
              <a:rPr lang="tr-TR" dirty="0" smtClean="0"/>
              <a:t> </a:t>
            </a:r>
            <a:r>
              <a:rPr lang="tr-TR" dirty="0" err="1" smtClean="0"/>
              <a:t>immunsupressive</a:t>
            </a:r>
            <a:r>
              <a:rPr lang="tr-TR" dirty="0" smtClean="0"/>
              <a:t> </a:t>
            </a:r>
            <a:r>
              <a:rPr lang="tr-TR" dirty="0" err="1" smtClean="0"/>
              <a:t>drugs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human</a:t>
            </a:r>
            <a:r>
              <a:rPr lang="tr-TR" dirty="0" smtClean="0"/>
              <a:t>. </a:t>
            </a:r>
          </a:p>
          <a:p>
            <a:endParaRPr lang="tr-TR" dirty="0" smtClean="0"/>
          </a:p>
          <a:p>
            <a:r>
              <a:rPr lang="en-US" sz="1300" dirty="0" err="1" smtClean="0"/>
              <a:t>Hambright</a:t>
            </a:r>
            <a:r>
              <a:rPr lang="en-US" sz="1300" dirty="0" smtClean="0"/>
              <a:t>, D.; </a:t>
            </a:r>
            <a:r>
              <a:rPr lang="tr-TR" sz="1300" dirty="0" smtClean="0"/>
              <a:t>et al. </a:t>
            </a:r>
            <a:r>
              <a:rPr lang="en-US" sz="1300" dirty="0" smtClean="0"/>
              <a:t>Long-term survival and differentiation of retinal neurons derived from human embryonic stem cell lines in un-</a:t>
            </a:r>
            <a:r>
              <a:rPr lang="en-US" sz="1300" dirty="0" err="1" smtClean="0"/>
              <a:t>immunosuppressed</a:t>
            </a:r>
            <a:r>
              <a:rPr lang="en-US" sz="1300" dirty="0" smtClean="0"/>
              <a:t> mouse retina. Mol. Vis. 2012, 18, 920–936. </a:t>
            </a:r>
            <a:endParaRPr lang="tr-TR" sz="1300" dirty="0"/>
          </a:p>
        </p:txBody>
      </p:sp>
      <p:sp>
        <p:nvSpPr>
          <p:cNvPr id="4" name="3 Metin kutusu"/>
          <p:cNvSpPr txBox="1"/>
          <p:nvPr/>
        </p:nvSpPr>
        <p:spPr>
          <a:xfrm>
            <a:off x="2411760" y="476672"/>
            <a:ext cx="5014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dirty="0" smtClean="0">
                <a:solidFill>
                  <a:schemeClr val="bg1"/>
                </a:solidFill>
              </a:rPr>
              <a:t>IMMUN REACTION ?</a:t>
            </a:r>
            <a:endParaRPr lang="tr-T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060848"/>
            <a:ext cx="7408333" cy="4320480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 smtClean="0"/>
              <a:t>But a low rate of transplanted cell survival is a major problem in stem cell therapy</a:t>
            </a:r>
            <a:r>
              <a:rPr lang="tr-TR" sz="3800" dirty="0" smtClean="0"/>
              <a:t>. </a:t>
            </a:r>
          </a:p>
          <a:p>
            <a:pPr>
              <a:buNone/>
            </a:pPr>
            <a:endParaRPr lang="tr-TR" sz="3800" dirty="0" smtClean="0"/>
          </a:p>
          <a:p>
            <a:r>
              <a:rPr lang="tr-TR" sz="3800" dirty="0" err="1" smtClean="0"/>
              <a:t>The</a:t>
            </a:r>
            <a:r>
              <a:rPr lang="tr-TR" sz="3800" dirty="0" smtClean="0"/>
              <a:t> </a:t>
            </a:r>
            <a:r>
              <a:rPr lang="tr-TR" sz="3800" dirty="0" err="1" smtClean="0"/>
              <a:t>diseases</a:t>
            </a:r>
            <a:r>
              <a:rPr lang="tr-TR" sz="3800" dirty="0" smtClean="0"/>
              <a:t> </a:t>
            </a:r>
            <a:r>
              <a:rPr lang="tr-TR" sz="3800" dirty="0" err="1" smtClean="0"/>
              <a:t>are</a:t>
            </a:r>
            <a:r>
              <a:rPr lang="tr-TR" sz="3800" dirty="0" smtClean="0"/>
              <a:t> </a:t>
            </a:r>
            <a:r>
              <a:rPr lang="tr-TR" sz="3800" dirty="0" err="1" smtClean="0"/>
              <a:t>progressive</a:t>
            </a:r>
            <a:r>
              <a:rPr lang="tr-TR" sz="3800" dirty="0" smtClean="0"/>
              <a:t> </a:t>
            </a:r>
            <a:r>
              <a:rPr lang="tr-TR" sz="3800" dirty="0" err="1" smtClean="0"/>
              <a:t>and</a:t>
            </a:r>
            <a:r>
              <a:rPr lang="tr-TR" sz="3800" dirty="0" smtClean="0"/>
              <a:t> </a:t>
            </a:r>
            <a:r>
              <a:rPr lang="tr-TR" sz="3800" dirty="0" err="1" smtClean="0"/>
              <a:t>stem</a:t>
            </a:r>
            <a:r>
              <a:rPr lang="tr-TR" sz="3800" dirty="0" smtClean="0"/>
              <a:t> </a:t>
            </a:r>
            <a:r>
              <a:rPr lang="tr-TR" sz="3800" dirty="0" err="1" smtClean="0"/>
              <a:t>cells</a:t>
            </a:r>
            <a:r>
              <a:rPr lang="tr-TR" sz="3800" dirty="0" smtClean="0"/>
              <a:t> </a:t>
            </a:r>
            <a:r>
              <a:rPr lang="tr-TR" sz="3800" dirty="0" err="1" smtClean="0"/>
              <a:t>could</a:t>
            </a:r>
            <a:r>
              <a:rPr lang="tr-TR" sz="3800" dirty="0" smtClean="0"/>
              <a:t> be </a:t>
            </a:r>
            <a:r>
              <a:rPr lang="tr-TR" sz="3800" dirty="0" err="1" smtClean="0"/>
              <a:t>affected</a:t>
            </a:r>
            <a:r>
              <a:rPr lang="tr-TR" sz="3800" dirty="0" smtClean="0"/>
              <a:t> </a:t>
            </a:r>
            <a:r>
              <a:rPr lang="tr-TR" sz="3800" dirty="0" err="1" smtClean="0"/>
              <a:t>from</a:t>
            </a:r>
            <a:r>
              <a:rPr lang="tr-TR" sz="3800" dirty="0" smtClean="0"/>
              <a:t> </a:t>
            </a:r>
            <a:r>
              <a:rPr lang="tr-TR" sz="3800" dirty="0" err="1" smtClean="0"/>
              <a:t>the</a:t>
            </a:r>
            <a:r>
              <a:rPr lang="tr-TR" sz="3800" dirty="0" smtClean="0"/>
              <a:t> </a:t>
            </a:r>
            <a:r>
              <a:rPr lang="tr-TR" sz="3800" dirty="0" err="1" smtClean="0"/>
              <a:t>disease</a:t>
            </a:r>
            <a:r>
              <a:rPr lang="tr-TR" sz="3800" dirty="0" smtClean="0"/>
              <a:t>. </a:t>
            </a:r>
          </a:p>
          <a:p>
            <a:pPr>
              <a:buNone/>
            </a:pPr>
            <a:endParaRPr lang="tr-TR" sz="3800" dirty="0" smtClean="0"/>
          </a:p>
          <a:p>
            <a:r>
              <a:rPr lang="en-US" sz="3800" dirty="0" smtClean="0"/>
              <a:t>OLM </a:t>
            </a:r>
            <a:r>
              <a:rPr lang="tr-TR" sz="3800" dirty="0" err="1" smtClean="0"/>
              <a:t>may</a:t>
            </a:r>
            <a:r>
              <a:rPr lang="tr-TR" sz="3800" dirty="0" smtClean="0"/>
              <a:t> </a:t>
            </a:r>
            <a:r>
              <a:rPr lang="en-US" sz="3800" dirty="0" smtClean="0"/>
              <a:t>presents a physical barrier to integration</a:t>
            </a:r>
            <a:r>
              <a:rPr lang="tr-TR" sz="3800" dirty="0" smtClean="0"/>
              <a:t> of </a:t>
            </a:r>
            <a:r>
              <a:rPr lang="tr-TR" sz="3800" dirty="0" err="1" smtClean="0"/>
              <a:t>stem</a:t>
            </a:r>
            <a:r>
              <a:rPr lang="tr-TR" sz="3800" dirty="0" smtClean="0"/>
              <a:t> </a:t>
            </a:r>
            <a:r>
              <a:rPr lang="tr-TR" sz="3800" dirty="0" err="1" smtClean="0"/>
              <a:t>cells</a:t>
            </a:r>
            <a:r>
              <a:rPr lang="tr-TR" sz="3800" dirty="0" smtClean="0"/>
              <a:t> </a:t>
            </a:r>
            <a:r>
              <a:rPr lang="tr-TR" sz="3800" dirty="0" err="1" smtClean="0"/>
              <a:t>into</a:t>
            </a:r>
            <a:r>
              <a:rPr lang="tr-TR" sz="3800" dirty="0" smtClean="0"/>
              <a:t> </a:t>
            </a:r>
            <a:r>
              <a:rPr lang="tr-TR" sz="3800" dirty="0" err="1" smtClean="0"/>
              <a:t>the</a:t>
            </a:r>
            <a:r>
              <a:rPr lang="tr-TR" sz="3800" dirty="0" smtClean="0"/>
              <a:t> retina. </a:t>
            </a:r>
          </a:p>
          <a:p>
            <a:pPr>
              <a:buNone/>
            </a:pPr>
            <a:endParaRPr lang="tr-TR" sz="3800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tr-TR" sz="1900" dirty="0" err="1" smtClean="0"/>
              <a:t>Chen</a:t>
            </a:r>
            <a:r>
              <a:rPr lang="tr-TR" sz="1900" dirty="0" smtClean="0"/>
              <a:t>, L.F.; et al. </a:t>
            </a:r>
            <a:r>
              <a:rPr lang="tr-TR" sz="1900" dirty="0" err="1" smtClean="0"/>
              <a:t>Localization</a:t>
            </a:r>
            <a:r>
              <a:rPr lang="tr-TR" sz="1900" dirty="0" smtClean="0"/>
              <a:t> </a:t>
            </a:r>
            <a:r>
              <a:rPr lang="tr-TR" sz="1900" dirty="0" err="1" smtClean="0"/>
              <a:t>and</a:t>
            </a:r>
            <a:r>
              <a:rPr lang="tr-TR" sz="1900" dirty="0" smtClean="0"/>
              <a:t> </a:t>
            </a:r>
            <a:r>
              <a:rPr lang="tr-TR" sz="1900" dirty="0" err="1" smtClean="0"/>
              <a:t>developmental</a:t>
            </a:r>
            <a:r>
              <a:rPr lang="tr-TR" sz="1900" dirty="0" smtClean="0"/>
              <a:t> </a:t>
            </a:r>
            <a:r>
              <a:rPr lang="tr-TR" sz="1900" dirty="0" err="1" smtClean="0"/>
              <a:t>expression</a:t>
            </a:r>
            <a:r>
              <a:rPr lang="tr-TR" sz="1900" dirty="0" smtClean="0"/>
              <a:t> </a:t>
            </a:r>
            <a:r>
              <a:rPr lang="tr-TR" sz="1900" dirty="0" err="1" smtClean="0"/>
              <a:t>patterns</a:t>
            </a:r>
            <a:r>
              <a:rPr lang="tr-TR" sz="1900" dirty="0" smtClean="0"/>
              <a:t> of CSPG-cs56 (</a:t>
            </a:r>
            <a:r>
              <a:rPr lang="tr-TR" sz="1900" dirty="0" err="1" smtClean="0"/>
              <a:t>aggrecan</a:t>
            </a:r>
            <a:r>
              <a:rPr lang="tr-TR" sz="1900" dirty="0" smtClean="0"/>
              <a:t>) in normal </a:t>
            </a:r>
            <a:r>
              <a:rPr lang="tr-TR" sz="1900" dirty="0" err="1" smtClean="0"/>
              <a:t>and</a:t>
            </a:r>
            <a:r>
              <a:rPr lang="tr-TR" sz="1900" dirty="0" smtClean="0"/>
              <a:t> </a:t>
            </a:r>
            <a:r>
              <a:rPr lang="tr-TR" sz="1900" dirty="0" err="1" smtClean="0"/>
              <a:t>dystrophic</a:t>
            </a:r>
            <a:r>
              <a:rPr lang="tr-TR" sz="1900" dirty="0" smtClean="0"/>
              <a:t> </a:t>
            </a:r>
            <a:r>
              <a:rPr lang="tr-TR" sz="1900" dirty="0" err="1" smtClean="0"/>
              <a:t>retinas</a:t>
            </a:r>
            <a:r>
              <a:rPr lang="tr-TR" sz="1900" dirty="0" smtClean="0"/>
              <a:t> in </a:t>
            </a:r>
            <a:r>
              <a:rPr lang="tr-TR" sz="1900" dirty="0" err="1" smtClean="0"/>
              <a:t>two</a:t>
            </a:r>
            <a:r>
              <a:rPr lang="tr-TR" sz="1900" dirty="0" smtClean="0"/>
              <a:t> </a:t>
            </a:r>
            <a:r>
              <a:rPr lang="tr-TR" sz="1900" dirty="0" err="1" smtClean="0"/>
              <a:t>rat</a:t>
            </a:r>
            <a:r>
              <a:rPr lang="tr-TR" sz="1900" dirty="0" smtClean="0"/>
              <a:t> </a:t>
            </a:r>
            <a:r>
              <a:rPr lang="tr-TR" sz="1900" dirty="0" err="1" smtClean="0"/>
              <a:t>strains</a:t>
            </a:r>
            <a:r>
              <a:rPr lang="tr-TR" sz="1900" dirty="0" smtClean="0"/>
              <a:t>.  </a:t>
            </a:r>
            <a:r>
              <a:rPr lang="tr-TR" sz="1900" dirty="0" err="1" smtClean="0"/>
              <a:t>Exp</a:t>
            </a:r>
            <a:r>
              <a:rPr lang="tr-TR" sz="1900" dirty="0" smtClean="0"/>
              <a:t>. </a:t>
            </a:r>
            <a:r>
              <a:rPr lang="tr-TR" sz="1900" dirty="0" err="1" smtClean="0"/>
              <a:t>Neurol</a:t>
            </a:r>
            <a:r>
              <a:rPr lang="tr-TR" sz="1900" dirty="0" smtClean="0"/>
              <a:t>. 2012, 234, 488–498. </a:t>
            </a:r>
          </a:p>
          <a:p>
            <a:r>
              <a:rPr lang="tr-TR" sz="1900" dirty="0" err="1" smtClean="0"/>
              <a:t>Tucker</a:t>
            </a:r>
            <a:r>
              <a:rPr lang="tr-TR" sz="1900" dirty="0" smtClean="0"/>
              <a:t>, B.A.;  et al. </a:t>
            </a:r>
            <a:r>
              <a:rPr lang="tr-TR" sz="1900" dirty="0" err="1" smtClean="0"/>
              <a:t>Transplantation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adult</a:t>
            </a:r>
            <a:r>
              <a:rPr lang="tr-TR" sz="1900" dirty="0" smtClean="0"/>
              <a:t> </a:t>
            </a:r>
            <a:r>
              <a:rPr lang="tr-TR" sz="1900" dirty="0" err="1" smtClean="0"/>
              <a:t>mouse</a:t>
            </a:r>
            <a:r>
              <a:rPr lang="tr-TR" sz="1900" dirty="0" smtClean="0"/>
              <a:t> </a:t>
            </a:r>
            <a:r>
              <a:rPr lang="tr-TR" sz="1900" dirty="0" err="1" smtClean="0"/>
              <a:t>iPS</a:t>
            </a:r>
            <a:r>
              <a:rPr lang="tr-TR" sz="1900" dirty="0" smtClean="0"/>
              <a:t> </a:t>
            </a:r>
            <a:r>
              <a:rPr lang="tr-TR" sz="1900" dirty="0" err="1" smtClean="0"/>
              <a:t>cell</a:t>
            </a:r>
            <a:r>
              <a:rPr lang="tr-TR" sz="1900" dirty="0" smtClean="0"/>
              <a:t>-</a:t>
            </a:r>
            <a:r>
              <a:rPr lang="tr-TR" sz="1900" dirty="0" err="1" smtClean="0"/>
              <a:t>derived</a:t>
            </a:r>
            <a:r>
              <a:rPr lang="tr-TR" sz="1900" dirty="0" smtClean="0"/>
              <a:t> </a:t>
            </a:r>
            <a:r>
              <a:rPr lang="tr-TR" sz="1900" dirty="0" err="1" smtClean="0"/>
              <a:t>photoreceptor</a:t>
            </a:r>
            <a:r>
              <a:rPr lang="tr-TR" sz="1900" dirty="0" smtClean="0"/>
              <a:t> </a:t>
            </a:r>
            <a:r>
              <a:rPr lang="tr-TR" sz="1900" dirty="0" err="1" smtClean="0"/>
              <a:t>precursors</a:t>
            </a:r>
            <a:r>
              <a:rPr lang="tr-TR" sz="1900" dirty="0" smtClean="0"/>
              <a:t> </a:t>
            </a:r>
            <a:r>
              <a:rPr lang="tr-TR" sz="1900" dirty="0" err="1" smtClean="0"/>
              <a:t>restores</a:t>
            </a:r>
            <a:r>
              <a:rPr lang="tr-TR" sz="1900" dirty="0" smtClean="0"/>
              <a:t> </a:t>
            </a:r>
            <a:r>
              <a:rPr lang="tr-TR" sz="1900" dirty="0" err="1" smtClean="0"/>
              <a:t>retinal</a:t>
            </a:r>
            <a:r>
              <a:rPr lang="tr-TR" sz="1900" dirty="0" smtClean="0"/>
              <a:t> </a:t>
            </a:r>
            <a:r>
              <a:rPr lang="tr-TR" sz="1900" dirty="0" err="1" smtClean="0"/>
              <a:t>structure</a:t>
            </a:r>
            <a:r>
              <a:rPr lang="tr-TR" sz="1900" dirty="0" smtClean="0"/>
              <a:t> </a:t>
            </a:r>
            <a:r>
              <a:rPr lang="tr-TR" sz="1900" dirty="0" err="1" smtClean="0"/>
              <a:t>and</a:t>
            </a:r>
            <a:r>
              <a:rPr lang="tr-TR" sz="1900" dirty="0" smtClean="0"/>
              <a:t> </a:t>
            </a:r>
            <a:r>
              <a:rPr lang="tr-TR" sz="1900" dirty="0" err="1" smtClean="0"/>
              <a:t>function</a:t>
            </a:r>
            <a:r>
              <a:rPr lang="tr-TR" sz="1900" dirty="0" smtClean="0"/>
              <a:t> in </a:t>
            </a:r>
            <a:r>
              <a:rPr lang="tr-TR" sz="1900" dirty="0" err="1" smtClean="0"/>
              <a:t>degenerative</a:t>
            </a:r>
            <a:r>
              <a:rPr lang="tr-TR" sz="1900" dirty="0" smtClean="0"/>
              <a:t> </a:t>
            </a:r>
            <a:r>
              <a:rPr lang="tr-TR" sz="1900" dirty="0" err="1" smtClean="0"/>
              <a:t>mice</a:t>
            </a:r>
            <a:r>
              <a:rPr lang="tr-TR" sz="1900" dirty="0" smtClean="0"/>
              <a:t>. </a:t>
            </a:r>
            <a:r>
              <a:rPr lang="tr-TR" sz="1900" dirty="0" err="1" smtClean="0"/>
              <a:t>PLoS</a:t>
            </a:r>
            <a:r>
              <a:rPr lang="tr-TR" sz="1900" dirty="0" smtClean="0"/>
              <a:t> </a:t>
            </a:r>
            <a:r>
              <a:rPr lang="tr-TR" sz="1900" dirty="0" err="1" smtClean="0"/>
              <a:t>One</a:t>
            </a:r>
            <a:r>
              <a:rPr lang="tr-TR" sz="1900" dirty="0" smtClean="0"/>
              <a:t> 2011, 6, e18992. 114. </a:t>
            </a:r>
          </a:p>
          <a:p>
            <a:r>
              <a:rPr lang="tr-TR" sz="1900" dirty="0" err="1" smtClean="0"/>
              <a:t>Pearson</a:t>
            </a:r>
            <a:r>
              <a:rPr lang="tr-TR" sz="1900" dirty="0" smtClean="0"/>
              <a:t>, R.A.; et al. </a:t>
            </a:r>
            <a:r>
              <a:rPr lang="tr-TR" sz="1900" dirty="0" err="1" smtClean="0"/>
              <a:t>Targeted</a:t>
            </a:r>
            <a:r>
              <a:rPr lang="tr-TR" sz="1900" dirty="0" smtClean="0"/>
              <a:t> </a:t>
            </a:r>
            <a:r>
              <a:rPr lang="tr-TR" sz="1900" dirty="0" err="1" smtClean="0"/>
              <a:t>disruption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outer</a:t>
            </a:r>
            <a:r>
              <a:rPr lang="tr-TR" sz="1900" dirty="0" smtClean="0"/>
              <a:t> </a:t>
            </a:r>
            <a:r>
              <a:rPr lang="tr-TR" sz="1900" dirty="0" err="1" smtClean="0"/>
              <a:t>limiting</a:t>
            </a:r>
            <a:r>
              <a:rPr lang="tr-TR" sz="1900" dirty="0" smtClean="0"/>
              <a:t> </a:t>
            </a:r>
            <a:r>
              <a:rPr lang="tr-TR" sz="1900" dirty="0" err="1" smtClean="0"/>
              <a:t>membrane</a:t>
            </a:r>
            <a:r>
              <a:rPr lang="tr-TR" sz="1900" dirty="0" smtClean="0"/>
              <a:t> </a:t>
            </a:r>
            <a:r>
              <a:rPr lang="tr-TR" sz="1900" dirty="0" err="1" smtClean="0"/>
              <a:t>junctional</a:t>
            </a:r>
            <a:r>
              <a:rPr lang="tr-TR" sz="1900" dirty="0" smtClean="0"/>
              <a:t> </a:t>
            </a:r>
            <a:r>
              <a:rPr lang="tr-TR" sz="1900" dirty="0" err="1" smtClean="0"/>
              <a:t>proteins</a:t>
            </a:r>
            <a:r>
              <a:rPr lang="tr-TR" sz="1900" dirty="0" smtClean="0"/>
              <a:t> (Crb1 </a:t>
            </a:r>
            <a:r>
              <a:rPr lang="tr-TR" sz="1900" dirty="0" err="1" smtClean="0"/>
              <a:t>and</a:t>
            </a:r>
            <a:r>
              <a:rPr lang="tr-TR" sz="1900" dirty="0" smtClean="0"/>
              <a:t> ZO-1) </a:t>
            </a:r>
            <a:r>
              <a:rPr lang="tr-TR" sz="1900" dirty="0" err="1" smtClean="0"/>
              <a:t>increases</a:t>
            </a:r>
            <a:r>
              <a:rPr lang="tr-TR" sz="1900" dirty="0" smtClean="0"/>
              <a:t> </a:t>
            </a:r>
            <a:r>
              <a:rPr lang="tr-TR" sz="1900" dirty="0" err="1" smtClean="0"/>
              <a:t>integration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transplanted</a:t>
            </a:r>
            <a:r>
              <a:rPr lang="tr-TR" sz="1900" dirty="0" smtClean="0"/>
              <a:t> </a:t>
            </a:r>
            <a:r>
              <a:rPr lang="tr-TR" sz="1900" dirty="0" err="1" smtClean="0"/>
              <a:t>photoreceptor</a:t>
            </a:r>
            <a:r>
              <a:rPr lang="tr-TR" sz="1900" dirty="0" smtClean="0"/>
              <a:t> </a:t>
            </a:r>
            <a:r>
              <a:rPr lang="tr-TR" sz="1900" dirty="0" err="1" smtClean="0"/>
              <a:t>precursors</a:t>
            </a:r>
            <a:r>
              <a:rPr lang="tr-TR" sz="1900" dirty="0" smtClean="0"/>
              <a:t> </a:t>
            </a:r>
            <a:r>
              <a:rPr lang="tr-TR" sz="1900" dirty="0" err="1" smtClean="0"/>
              <a:t>into</a:t>
            </a:r>
            <a:r>
              <a:rPr lang="tr-TR" sz="1900" dirty="0" smtClean="0"/>
              <a:t> </a:t>
            </a:r>
            <a:r>
              <a:rPr lang="tr-TR" sz="1900" dirty="0" err="1" smtClean="0"/>
              <a:t>the</a:t>
            </a:r>
            <a:r>
              <a:rPr lang="tr-TR" sz="1900" dirty="0" smtClean="0"/>
              <a:t> </a:t>
            </a:r>
            <a:r>
              <a:rPr lang="tr-TR" sz="1900" dirty="0" err="1" smtClean="0"/>
              <a:t>adult</a:t>
            </a:r>
            <a:r>
              <a:rPr lang="tr-TR" sz="1900" dirty="0" smtClean="0"/>
              <a:t> </a:t>
            </a:r>
            <a:r>
              <a:rPr lang="tr-TR" sz="1900" dirty="0" err="1" smtClean="0"/>
              <a:t>wild</a:t>
            </a:r>
            <a:r>
              <a:rPr lang="tr-TR" sz="1900" dirty="0" smtClean="0"/>
              <a:t>-</a:t>
            </a:r>
            <a:r>
              <a:rPr lang="tr-TR" sz="1900" dirty="0" err="1" smtClean="0"/>
              <a:t>type</a:t>
            </a:r>
            <a:r>
              <a:rPr lang="tr-TR" sz="1900" dirty="0" smtClean="0"/>
              <a:t> </a:t>
            </a:r>
            <a:r>
              <a:rPr lang="tr-TR" sz="1900" dirty="0" err="1" smtClean="0"/>
              <a:t>and</a:t>
            </a:r>
            <a:r>
              <a:rPr lang="tr-TR" sz="1900" dirty="0" smtClean="0"/>
              <a:t> </a:t>
            </a:r>
            <a:r>
              <a:rPr lang="tr-TR" sz="1900" dirty="0" err="1" smtClean="0"/>
              <a:t>degenerating</a:t>
            </a:r>
            <a:r>
              <a:rPr lang="tr-TR" sz="1900" dirty="0" smtClean="0"/>
              <a:t> retina. </a:t>
            </a:r>
            <a:r>
              <a:rPr lang="tr-TR" sz="1900" dirty="0" err="1" smtClean="0"/>
              <a:t>Cell</a:t>
            </a:r>
            <a:r>
              <a:rPr lang="tr-TR" sz="1900" dirty="0" smtClean="0"/>
              <a:t> </a:t>
            </a:r>
            <a:r>
              <a:rPr lang="tr-TR" sz="1900" dirty="0" err="1" smtClean="0"/>
              <a:t>Transpl</a:t>
            </a:r>
            <a:r>
              <a:rPr lang="tr-TR" sz="1900" dirty="0" smtClean="0"/>
              <a:t>. 2010, 19, 487–503. </a:t>
            </a:r>
          </a:p>
          <a:p>
            <a:r>
              <a:rPr lang="tr-TR" sz="1900" dirty="0" err="1" smtClean="0"/>
              <a:t>Jiang</a:t>
            </a:r>
            <a:r>
              <a:rPr lang="tr-TR" sz="1900" dirty="0" smtClean="0"/>
              <a:t>, C.;  et al. </a:t>
            </a:r>
            <a:r>
              <a:rPr lang="tr-TR" sz="1900" dirty="0" err="1" smtClean="0"/>
              <a:t>Laser</a:t>
            </a:r>
            <a:r>
              <a:rPr lang="tr-TR" sz="1900" dirty="0" smtClean="0"/>
              <a:t> </a:t>
            </a:r>
            <a:r>
              <a:rPr lang="tr-TR" sz="1900" dirty="0" err="1" smtClean="0"/>
              <a:t>injury</a:t>
            </a:r>
            <a:r>
              <a:rPr lang="tr-TR" sz="1900" dirty="0" smtClean="0"/>
              <a:t> </a:t>
            </a:r>
            <a:r>
              <a:rPr lang="tr-TR" sz="1900" dirty="0" err="1" smtClean="0"/>
              <a:t>promotes</a:t>
            </a:r>
            <a:r>
              <a:rPr lang="tr-TR" sz="1900" dirty="0" smtClean="0"/>
              <a:t> </a:t>
            </a:r>
            <a:r>
              <a:rPr lang="tr-TR" sz="1900" dirty="0" err="1" smtClean="0"/>
              <a:t>migration</a:t>
            </a:r>
            <a:r>
              <a:rPr lang="tr-TR" sz="1900" dirty="0" smtClean="0"/>
              <a:t> </a:t>
            </a:r>
            <a:r>
              <a:rPr lang="tr-TR" sz="1900" dirty="0" err="1" smtClean="0"/>
              <a:t>and</a:t>
            </a:r>
            <a:r>
              <a:rPr lang="tr-TR" sz="1900" dirty="0" smtClean="0"/>
              <a:t> </a:t>
            </a:r>
            <a:r>
              <a:rPr lang="tr-TR" sz="1900" dirty="0" err="1" smtClean="0"/>
              <a:t>integration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retinal</a:t>
            </a:r>
            <a:r>
              <a:rPr lang="tr-TR" sz="1900" dirty="0" smtClean="0"/>
              <a:t> </a:t>
            </a:r>
            <a:r>
              <a:rPr lang="tr-TR" sz="1900" dirty="0" err="1" smtClean="0"/>
              <a:t>progenitor</a:t>
            </a:r>
            <a:r>
              <a:rPr lang="tr-TR" sz="1900" dirty="0" smtClean="0"/>
              <a:t> </a:t>
            </a:r>
            <a:r>
              <a:rPr lang="tr-TR" sz="1900" dirty="0" err="1" smtClean="0"/>
              <a:t>cells</a:t>
            </a:r>
            <a:r>
              <a:rPr lang="tr-TR" sz="1900" dirty="0" smtClean="0"/>
              <a:t> </a:t>
            </a:r>
            <a:r>
              <a:rPr lang="tr-TR" sz="1900" dirty="0" err="1" smtClean="0"/>
              <a:t>into</a:t>
            </a:r>
            <a:r>
              <a:rPr lang="tr-TR" sz="1900" dirty="0" smtClean="0"/>
              <a:t> </a:t>
            </a:r>
            <a:r>
              <a:rPr lang="tr-TR" sz="1900" dirty="0" err="1" smtClean="0"/>
              <a:t>host</a:t>
            </a:r>
            <a:r>
              <a:rPr lang="tr-TR" sz="1900" dirty="0" smtClean="0"/>
              <a:t> retina. </a:t>
            </a:r>
            <a:r>
              <a:rPr lang="tr-TR" sz="1900" dirty="0" err="1" smtClean="0"/>
              <a:t>Mol</a:t>
            </a:r>
            <a:r>
              <a:rPr lang="tr-TR" sz="1900" dirty="0" smtClean="0"/>
              <a:t>. </a:t>
            </a:r>
            <a:r>
              <a:rPr lang="tr-TR" sz="1900" dirty="0" err="1" smtClean="0"/>
              <a:t>Vis</a:t>
            </a:r>
            <a:r>
              <a:rPr lang="tr-TR" sz="1900" dirty="0" smtClean="0"/>
              <a:t>. 2010, 16, 983–990. </a:t>
            </a:r>
          </a:p>
          <a:p>
            <a:r>
              <a:rPr lang="tr-TR" sz="1900" dirty="0" smtClean="0"/>
              <a:t>West, E.L.;  et al. </a:t>
            </a:r>
            <a:r>
              <a:rPr lang="tr-TR" sz="1900" dirty="0" err="1" smtClean="0"/>
              <a:t>Pharmacological</a:t>
            </a:r>
            <a:r>
              <a:rPr lang="tr-TR" sz="1900" dirty="0" smtClean="0"/>
              <a:t> </a:t>
            </a:r>
            <a:r>
              <a:rPr lang="tr-TR" sz="1900" dirty="0" err="1" smtClean="0"/>
              <a:t>disruption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the</a:t>
            </a:r>
            <a:r>
              <a:rPr lang="tr-TR" sz="1900" dirty="0" smtClean="0"/>
              <a:t> </a:t>
            </a:r>
            <a:r>
              <a:rPr lang="tr-TR" sz="1900" dirty="0" err="1" smtClean="0"/>
              <a:t>outer</a:t>
            </a:r>
            <a:r>
              <a:rPr lang="tr-TR" sz="1900" dirty="0" smtClean="0"/>
              <a:t> </a:t>
            </a:r>
            <a:r>
              <a:rPr lang="tr-TR" sz="1900" dirty="0" err="1" smtClean="0"/>
              <a:t>limiting</a:t>
            </a:r>
            <a:r>
              <a:rPr lang="tr-TR" sz="1900" dirty="0" smtClean="0"/>
              <a:t> </a:t>
            </a:r>
            <a:r>
              <a:rPr lang="tr-TR" sz="1900" dirty="0" err="1" smtClean="0"/>
              <a:t>membrane</a:t>
            </a:r>
            <a:r>
              <a:rPr lang="tr-TR" sz="1900" dirty="0" smtClean="0"/>
              <a:t> </a:t>
            </a:r>
            <a:r>
              <a:rPr lang="tr-TR" sz="1900" dirty="0" err="1" smtClean="0"/>
              <a:t>leads</a:t>
            </a:r>
            <a:r>
              <a:rPr lang="tr-TR" sz="1900" dirty="0" smtClean="0"/>
              <a:t> </a:t>
            </a:r>
            <a:r>
              <a:rPr lang="tr-TR" sz="1900" dirty="0" err="1" smtClean="0"/>
              <a:t>to</a:t>
            </a:r>
            <a:r>
              <a:rPr lang="tr-TR" sz="1900" dirty="0" smtClean="0"/>
              <a:t> </a:t>
            </a:r>
            <a:r>
              <a:rPr lang="tr-TR" sz="1900" dirty="0" err="1" smtClean="0"/>
              <a:t>increased</a:t>
            </a:r>
            <a:r>
              <a:rPr lang="tr-TR" sz="1900" dirty="0" smtClean="0"/>
              <a:t> </a:t>
            </a:r>
            <a:r>
              <a:rPr lang="tr-TR" sz="1900" dirty="0" err="1" smtClean="0"/>
              <a:t>retinal</a:t>
            </a:r>
            <a:r>
              <a:rPr lang="tr-TR" sz="1900" dirty="0" smtClean="0"/>
              <a:t> </a:t>
            </a:r>
            <a:r>
              <a:rPr lang="tr-TR" sz="1900" dirty="0" err="1" smtClean="0"/>
              <a:t>integration</a:t>
            </a:r>
            <a:r>
              <a:rPr lang="tr-TR" sz="1900" dirty="0" smtClean="0"/>
              <a:t> of </a:t>
            </a:r>
            <a:r>
              <a:rPr lang="tr-TR" sz="1900" dirty="0" err="1" smtClean="0"/>
              <a:t>transplanted</a:t>
            </a:r>
            <a:r>
              <a:rPr lang="tr-TR" sz="1900" dirty="0" smtClean="0"/>
              <a:t> </a:t>
            </a:r>
            <a:r>
              <a:rPr lang="tr-TR" sz="1900" dirty="0" err="1" smtClean="0"/>
              <a:t>photoreceptor</a:t>
            </a:r>
            <a:r>
              <a:rPr lang="tr-TR" sz="1900" dirty="0" smtClean="0"/>
              <a:t> </a:t>
            </a:r>
            <a:r>
              <a:rPr lang="tr-TR" sz="1900" dirty="0" err="1" smtClean="0"/>
              <a:t>precursors</a:t>
            </a:r>
            <a:r>
              <a:rPr lang="tr-TR" sz="1900" dirty="0" smtClean="0"/>
              <a:t>. </a:t>
            </a:r>
            <a:r>
              <a:rPr lang="tr-TR" sz="1900" dirty="0" err="1" smtClean="0"/>
              <a:t>Exp</a:t>
            </a:r>
            <a:r>
              <a:rPr lang="tr-TR" sz="1900" dirty="0" smtClean="0"/>
              <a:t>. </a:t>
            </a:r>
            <a:r>
              <a:rPr lang="tr-TR" sz="1900" dirty="0" err="1" smtClean="0"/>
              <a:t>Eye</a:t>
            </a:r>
            <a:r>
              <a:rPr lang="tr-TR" sz="1900" dirty="0" smtClean="0"/>
              <a:t> </a:t>
            </a:r>
            <a:r>
              <a:rPr lang="tr-TR" sz="1900" dirty="0" err="1" smtClean="0"/>
              <a:t>Res</a:t>
            </a:r>
            <a:r>
              <a:rPr lang="tr-TR" sz="1900" dirty="0" smtClean="0"/>
              <a:t>. 2008, 86, 601–611.</a:t>
            </a:r>
            <a:endParaRPr lang="tr-TR" sz="1900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323528" y="404664"/>
            <a:ext cx="8820472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 Rate of Cell Survival and Migration </a:t>
            </a:r>
            <a:br>
              <a:rPr lang="en-US" dirty="0" smtClean="0"/>
            </a:b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2132856"/>
            <a:ext cx="7560840" cy="3600400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W</a:t>
            </a:r>
            <a:r>
              <a:rPr lang="en-US" dirty="0" err="1" smtClean="0"/>
              <a:t>hich</a:t>
            </a:r>
            <a:r>
              <a:rPr lang="en-US" dirty="0" smtClean="0"/>
              <a:t> kind of stem cell is most suitable for stem cell therapy</a:t>
            </a:r>
            <a:r>
              <a:rPr lang="tr-TR" dirty="0" smtClean="0"/>
              <a:t>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What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perfect</a:t>
            </a:r>
            <a:r>
              <a:rPr lang="tr-TR" dirty="0" smtClean="0"/>
              <a:t> </a:t>
            </a:r>
            <a:r>
              <a:rPr lang="en-US" dirty="0" smtClean="0"/>
              <a:t>dosage</a:t>
            </a:r>
            <a:r>
              <a:rPr lang="tr-TR" dirty="0" smtClean="0"/>
              <a:t>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What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suitable</a:t>
            </a:r>
            <a:r>
              <a:rPr lang="tr-TR" dirty="0" smtClean="0"/>
              <a:t> </a:t>
            </a:r>
            <a:r>
              <a:rPr lang="tr-TR" dirty="0" err="1" smtClean="0"/>
              <a:t>way</a:t>
            </a:r>
            <a:r>
              <a:rPr lang="tr-TR" dirty="0" smtClean="0"/>
              <a:t> ? </a:t>
            </a:r>
            <a:r>
              <a:rPr lang="tr-TR" dirty="0" err="1" smtClean="0"/>
              <a:t>Subretinal</a:t>
            </a:r>
            <a:r>
              <a:rPr lang="tr-TR" dirty="0" smtClean="0"/>
              <a:t>, </a:t>
            </a:r>
            <a:r>
              <a:rPr lang="tr-TR" dirty="0" err="1" smtClean="0"/>
              <a:t>intravitreal</a:t>
            </a:r>
            <a:r>
              <a:rPr lang="tr-TR" dirty="0" smtClean="0"/>
              <a:t>?</a:t>
            </a:r>
          </a:p>
          <a:p>
            <a:pPr>
              <a:buNone/>
            </a:pPr>
            <a:endParaRPr lang="tr-TR" dirty="0" smtClean="0"/>
          </a:p>
          <a:p>
            <a:r>
              <a:rPr lang="tr-TR" dirty="0" err="1" smtClean="0"/>
              <a:t>What</a:t>
            </a:r>
            <a:r>
              <a:rPr lang="tr-TR" dirty="0" smtClean="0"/>
              <a:t> is </a:t>
            </a:r>
            <a:r>
              <a:rPr lang="en-US" dirty="0" smtClean="0"/>
              <a:t>the most suitable stage for</a:t>
            </a:r>
            <a:r>
              <a:rPr lang="tr-TR" dirty="0" smtClean="0"/>
              <a:t> </a:t>
            </a:r>
            <a:r>
              <a:rPr lang="en-US" dirty="0" smtClean="0"/>
              <a:t>patients to received the cells</a:t>
            </a:r>
            <a:r>
              <a:rPr lang="tr-TR" dirty="0" smtClean="0"/>
              <a:t>? </a:t>
            </a:r>
            <a:r>
              <a:rPr lang="en-US" dirty="0" smtClean="0"/>
              <a:t> 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/>
          <a:lstStyle/>
          <a:p>
            <a:r>
              <a:rPr lang="tr-TR" dirty="0" smtClean="0"/>
              <a:t>STANDART PROTOCOL?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755576" y="188640"/>
            <a:ext cx="8064896" cy="1252728"/>
          </a:xfrm>
        </p:spPr>
        <p:txBody>
          <a:bodyPr/>
          <a:lstStyle/>
          <a:p>
            <a:r>
              <a:rPr lang="tr-TR" dirty="0" smtClean="0"/>
              <a:t>IN THE FUTURE</a:t>
            </a:r>
            <a:endParaRPr lang="tr-TR" dirty="0"/>
          </a:p>
        </p:txBody>
      </p:sp>
      <p:pic>
        <p:nvPicPr>
          <p:cNvPr id="87042" name="Picture 2" descr="C:\Users\Ayse\Desktop\Kök hücre sunumları\fotolar\2edec234e885f30034f76b11d9f03d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163" y="2133600"/>
            <a:ext cx="5057637" cy="3449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4994" name="Picture 2" descr="C:\Users\Ayse\Desktop\Kök hücre sunumları\fotolar\medical-alien-martian-flying_saucer-stem_cell-stem_cell_research-rman1659_l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630387" cy="3449638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979712" y="5805264"/>
            <a:ext cx="531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THANK YOU FOR YOUR İNTEREST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13916"/>
              </p:ext>
            </p:extLst>
          </p:nvPr>
        </p:nvGraphicFramePr>
        <p:xfrm>
          <a:off x="1619672" y="2276872"/>
          <a:ext cx="5728150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596336" cy="892688"/>
          </a:xfrm>
        </p:spPr>
        <p:txBody>
          <a:bodyPr>
            <a:normAutofit/>
          </a:bodyPr>
          <a:lstStyle/>
          <a:p>
            <a:r>
              <a:rPr lang="tr-TR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UNIQUE PROPERTIES OF SC</a:t>
            </a:r>
            <a:endParaRPr lang="tr-TR" sz="40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9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3450696"/>
          </a:xfrm>
        </p:spPr>
        <p:txBody>
          <a:bodyPr>
            <a:normAutofit/>
          </a:bodyPr>
          <a:lstStyle/>
          <a:p>
            <a:endParaRPr lang="tr-TR" dirty="0" smtClean="0"/>
          </a:p>
          <a:p>
            <a:r>
              <a:rPr lang="tr-TR" b="1" dirty="0" err="1" smtClean="0"/>
              <a:t>Proliferation</a:t>
            </a:r>
            <a:r>
              <a:rPr lang="tr-TR" b="1" dirty="0" smtClean="0"/>
              <a:t>: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capable</a:t>
            </a:r>
            <a:r>
              <a:rPr lang="tr-TR" dirty="0" smtClean="0"/>
              <a:t> of </a:t>
            </a:r>
            <a:r>
              <a:rPr lang="tr-TR" dirty="0" err="1" smtClean="0"/>
              <a:t>dividing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replicating</a:t>
            </a:r>
            <a:r>
              <a:rPr lang="tr-TR" dirty="0" smtClean="0"/>
              <a:t> </a:t>
            </a:r>
            <a:r>
              <a:rPr lang="tr-TR" dirty="0" err="1" smtClean="0"/>
              <a:t>themselves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long</a:t>
            </a:r>
            <a:r>
              <a:rPr lang="tr-TR" dirty="0" smtClean="0"/>
              <a:t> </a:t>
            </a:r>
            <a:r>
              <a:rPr lang="tr-TR" dirty="0" err="1" smtClean="0"/>
              <a:t>periods</a:t>
            </a:r>
            <a:r>
              <a:rPr lang="tr-TR" dirty="0" smtClean="0"/>
              <a:t>. </a:t>
            </a:r>
          </a:p>
          <a:p>
            <a:pPr>
              <a:buNone/>
            </a:pPr>
            <a:endParaRPr lang="tr-TR" dirty="0" smtClean="0"/>
          </a:p>
          <a:p>
            <a:pPr fontAlgn="base"/>
            <a:r>
              <a:rPr lang="tr-TR" b="1" dirty="0" smtClean="0"/>
              <a:t>Self –</a:t>
            </a:r>
            <a:r>
              <a:rPr lang="tr-TR" b="1" dirty="0" err="1" smtClean="0"/>
              <a:t>renewal</a:t>
            </a:r>
            <a:r>
              <a:rPr lang="tr-TR" b="1" dirty="0" smtClean="0"/>
              <a:t>: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division</a:t>
            </a:r>
            <a:r>
              <a:rPr lang="tr-TR" dirty="0" smtClean="0"/>
              <a:t>, it can </a:t>
            </a:r>
            <a:r>
              <a:rPr lang="tr-TR" dirty="0" err="1" smtClean="0"/>
              <a:t>continue</a:t>
            </a:r>
            <a:r>
              <a:rPr lang="tr-TR" dirty="0" smtClean="0"/>
              <a:t> as a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,  </a:t>
            </a:r>
            <a:r>
              <a:rPr lang="tr-TR" dirty="0" err="1" smtClean="0"/>
              <a:t>like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parent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.</a:t>
            </a:r>
          </a:p>
          <a:p>
            <a:pPr fontAlgn="base">
              <a:buNone/>
            </a:pPr>
            <a:r>
              <a:rPr lang="tr-TR" dirty="0" smtClean="0"/>
              <a:t>    </a:t>
            </a:r>
          </a:p>
          <a:p>
            <a:pPr>
              <a:buNone/>
            </a:pP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52728"/>
          </a:xfrm>
        </p:spPr>
        <p:txBody>
          <a:bodyPr/>
          <a:lstStyle/>
          <a:p>
            <a:r>
              <a:rPr lang="tr-TR" dirty="0" smtClean="0"/>
              <a:t>PROLIFERATION-SELF-RENEWAL</a:t>
            </a:r>
            <a:endParaRPr lang="tr-TR" dirty="0"/>
          </a:p>
        </p:txBody>
      </p:sp>
      <p:pic>
        <p:nvPicPr>
          <p:cNvPr id="4" name="Picture 1" descr="C:\Users\Ayse\Desktop\Kök hücre sunumları\fotolar\imag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157192"/>
            <a:ext cx="31623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1225689"/>
            <a:ext cx="82809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endParaRPr lang="tr-TR" sz="2000" dirty="0"/>
          </a:p>
          <a:p>
            <a:pPr algn="just">
              <a:lnSpc>
                <a:spcPct val="150000"/>
              </a:lnSpc>
            </a:pPr>
            <a:r>
              <a:rPr lang="tr-TR" sz="2000" b="1" dirty="0" err="1" smtClean="0"/>
              <a:t>Differentiation</a:t>
            </a:r>
            <a:r>
              <a:rPr lang="tr-TR" sz="2000" b="1" dirty="0" smtClean="0"/>
              <a:t>: </a:t>
            </a:r>
            <a:r>
              <a:rPr lang="tr-TR" sz="2000" dirty="0" err="1" smtClean="0"/>
              <a:t>When</a:t>
            </a:r>
            <a:r>
              <a:rPr lang="tr-TR" sz="2000" dirty="0" smtClean="0"/>
              <a:t> </a:t>
            </a:r>
            <a:r>
              <a:rPr lang="tr-TR" sz="2000" dirty="0" err="1" smtClean="0"/>
              <a:t>unspecialized</a:t>
            </a:r>
            <a:r>
              <a:rPr lang="tr-TR" sz="2000" dirty="0" smtClean="0"/>
              <a:t> </a:t>
            </a:r>
            <a:r>
              <a:rPr lang="tr-TR" sz="2000" dirty="0" err="1" smtClean="0"/>
              <a:t>stem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 </a:t>
            </a:r>
            <a:r>
              <a:rPr lang="tr-TR" sz="2000" dirty="0" err="1" smtClean="0"/>
              <a:t>give</a:t>
            </a:r>
            <a:r>
              <a:rPr lang="tr-TR" sz="2000" dirty="0" smtClean="0"/>
              <a:t> </a:t>
            </a:r>
            <a:r>
              <a:rPr lang="tr-TR" sz="2000" dirty="0" err="1" smtClean="0"/>
              <a:t>rise</a:t>
            </a:r>
            <a:r>
              <a:rPr lang="tr-TR" sz="2000" dirty="0" smtClean="0"/>
              <a:t> </a:t>
            </a:r>
            <a:r>
              <a:rPr lang="tr-TR" sz="2000" dirty="0" err="1" smtClean="0"/>
              <a:t>to</a:t>
            </a:r>
            <a:r>
              <a:rPr lang="tr-TR" sz="2000" dirty="0" smtClean="0"/>
              <a:t> </a:t>
            </a:r>
            <a:r>
              <a:rPr lang="tr-TR" sz="2000" dirty="0" err="1" smtClean="0"/>
              <a:t>specialized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,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process</a:t>
            </a:r>
            <a:r>
              <a:rPr lang="tr-TR" sz="2000" dirty="0" smtClean="0"/>
              <a:t> is </a:t>
            </a:r>
            <a:r>
              <a:rPr lang="tr-TR" sz="2000" dirty="0" err="1" smtClean="0"/>
              <a:t>called</a:t>
            </a:r>
            <a:r>
              <a:rPr lang="tr-TR" sz="2000" dirty="0" smtClean="0"/>
              <a:t> </a:t>
            </a:r>
            <a:r>
              <a:rPr lang="tr-TR" sz="2000" b="1" dirty="0" err="1" smtClean="0"/>
              <a:t>differentiation</a:t>
            </a:r>
            <a:r>
              <a:rPr lang="tr-TR" sz="2000" dirty="0" smtClean="0"/>
              <a:t>. </a:t>
            </a:r>
          </a:p>
          <a:p>
            <a:pPr algn="just">
              <a:lnSpc>
                <a:spcPct val="150000"/>
              </a:lnSpc>
            </a:pPr>
            <a:endParaRPr lang="tr-TR" sz="2000" dirty="0" smtClean="0"/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There</a:t>
            </a:r>
            <a:r>
              <a:rPr lang="tr-TR" sz="2000" dirty="0" smtClean="0"/>
              <a:t> 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internal</a:t>
            </a:r>
            <a:r>
              <a:rPr lang="tr-TR" sz="2000" dirty="0" smtClean="0"/>
              <a:t>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external</a:t>
            </a:r>
            <a:r>
              <a:rPr lang="tr-TR" sz="2000" dirty="0" smtClean="0"/>
              <a:t> </a:t>
            </a:r>
            <a:r>
              <a:rPr lang="tr-TR" sz="2000" dirty="0" err="1" smtClean="0"/>
              <a:t>signals</a:t>
            </a:r>
            <a:r>
              <a:rPr lang="tr-TR" sz="2000" dirty="0" smtClean="0"/>
              <a:t> </a:t>
            </a:r>
            <a:r>
              <a:rPr lang="tr-TR" sz="2000" dirty="0" err="1" smtClean="0"/>
              <a:t>during</a:t>
            </a:r>
            <a:r>
              <a:rPr lang="tr-TR" sz="2000" dirty="0" smtClean="0"/>
              <a:t> </a:t>
            </a:r>
            <a:r>
              <a:rPr lang="tr-TR" sz="2000" dirty="0" err="1" smtClean="0"/>
              <a:t>differantiation</a:t>
            </a:r>
            <a:r>
              <a:rPr lang="tr-TR" sz="2000" dirty="0" smtClean="0"/>
              <a:t>. </a:t>
            </a:r>
          </a:p>
          <a:p>
            <a:pPr algn="just">
              <a:lnSpc>
                <a:spcPct val="150000"/>
              </a:lnSpc>
            </a:pPr>
            <a:endParaRPr lang="tr-TR" sz="2000" dirty="0" smtClean="0"/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internal</a:t>
            </a:r>
            <a:r>
              <a:rPr lang="tr-TR" sz="2000" dirty="0" smtClean="0"/>
              <a:t> </a:t>
            </a:r>
            <a:r>
              <a:rPr lang="tr-TR" sz="2000" b="1" dirty="0" err="1" smtClean="0"/>
              <a:t>signals</a:t>
            </a:r>
            <a:r>
              <a:rPr lang="tr-TR" sz="2000" dirty="0" smtClean="0"/>
              <a:t> </a:t>
            </a:r>
            <a:r>
              <a:rPr lang="tr-TR" sz="2000" dirty="0" err="1" smtClean="0"/>
              <a:t>are</a:t>
            </a:r>
            <a:r>
              <a:rPr lang="tr-TR" sz="2000" dirty="0" smtClean="0"/>
              <a:t> </a:t>
            </a:r>
            <a:r>
              <a:rPr lang="tr-TR" sz="2000" dirty="0" err="1" smtClean="0"/>
              <a:t>controlled</a:t>
            </a:r>
            <a:r>
              <a:rPr lang="tr-TR" sz="2000" dirty="0" smtClean="0"/>
              <a:t> </a:t>
            </a:r>
            <a:r>
              <a:rPr lang="tr-TR" sz="2000" dirty="0" err="1" smtClean="0"/>
              <a:t>by</a:t>
            </a:r>
            <a:r>
              <a:rPr lang="tr-TR" sz="2000" dirty="0" smtClean="0"/>
              <a:t> a </a:t>
            </a:r>
            <a:r>
              <a:rPr lang="tr-TR" sz="2000" dirty="0" err="1" smtClean="0"/>
              <a:t>cell's</a:t>
            </a:r>
            <a:r>
              <a:rPr lang="tr-TR" sz="2000" dirty="0" smtClean="0"/>
              <a:t> </a:t>
            </a:r>
            <a:r>
              <a:rPr lang="tr-TR" sz="2000" b="1" dirty="0" err="1" smtClean="0"/>
              <a:t>genes</a:t>
            </a:r>
            <a:endParaRPr lang="tr-TR" sz="2000" b="1" dirty="0" smtClean="0"/>
          </a:p>
          <a:p>
            <a:pPr algn="just">
              <a:lnSpc>
                <a:spcPct val="150000"/>
              </a:lnSpc>
            </a:pPr>
            <a:r>
              <a:rPr lang="tr-TR" sz="2000" dirty="0" smtClean="0"/>
              <a:t> </a:t>
            </a:r>
          </a:p>
          <a:p>
            <a:pPr algn="just">
              <a:lnSpc>
                <a:spcPct val="150000"/>
              </a:lnSpc>
            </a:pP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external</a:t>
            </a:r>
            <a:r>
              <a:rPr lang="tr-TR" sz="2000" dirty="0" smtClean="0"/>
              <a:t> </a:t>
            </a:r>
            <a:r>
              <a:rPr lang="tr-TR" sz="2000" dirty="0" err="1" smtClean="0"/>
              <a:t>signals</a:t>
            </a:r>
            <a:r>
              <a:rPr lang="tr-TR" sz="2000" dirty="0" smtClean="0"/>
              <a:t> </a:t>
            </a:r>
            <a:r>
              <a:rPr lang="tr-TR" sz="2000" dirty="0" err="1" smtClean="0"/>
              <a:t>for</a:t>
            </a:r>
            <a:r>
              <a:rPr lang="tr-TR" sz="2000" dirty="0" smtClean="0"/>
              <a:t> </a:t>
            </a:r>
            <a:r>
              <a:rPr lang="tr-TR" sz="2000" dirty="0" err="1" smtClean="0"/>
              <a:t>cell</a:t>
            </a:r>
            <a:r>
              <a:rPr lang="tr-TR" sz="2000" dirty="0" smtClean="0"/>
              <a:t> </a:t>
            </a:r>
            <a:r>
              <a:rPr lang="tr-TR" sz="2000" dirty="0" err="1" smtClean="0"/>
              <a:t>differentiation</a:t>
            </a:r>
            <a:r>
              <a:rPr lang="tr-TR" sz="2000" dirty="0" smtClean="0"/>
              <a:t> </a:t>
            </a:r>
            <a:r>
              <a:rPr lang="tr-TR" sz="2000" dirty="0" err="1" smtClean="0"/>
              <a:t>include</a:t>
            </a:r>
            <a:r>
              <a:rPr lang="tr-TR" sz="2000" dirty="0" smtClean="0"/>
              <a:t> </a:t>
            </a:r>
            <a:r>
              <a:rPr lang="tr-TR" sz="2000" dirty="0" err="1" smtClean="0"/>
              <a:t>chemicals</a:t>
            </a:r>
            <a:r>
              <a:rPr lang="tr-TR" sz="2000" dirty="0" smtClean="0"/>
              <a:t> </a:t>
            </a:r>
            <a:r>
              <a:rPr lang="tr-TR" sz="2000" dirty="0" err="1" smtClean="0"/>
              <a:t>secreted</a:t>
            </a:r>
            <a:r>
              <a:rPr lang="tr-TR" sz="2000" dirty="0" smtClean="0"/>
              <a:t> </a:t>
            </a:r>
            <a:r>
              <a:rPr lang="tr-TR" sz="2000" dirty="0" err="1" smtClean="0"/>
              <a:t>by</a:t>
            </a:r>
            <a:r>
              <a:rPr lang="tr-TR" sz="2000" dirty="0" smtClean="0"/>
              <a:t> </a:t>
            </a:r>
            <a:r>
              <a:rPr lang="tr-TR" sz="2000" dirty="0" err="1" smtClean="0"/>
              <a:t>other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, </a:t>
            </a:r>
            <a:r>
              <a:rPr lang="tr-TR" sz="2000" dirty="0" err="1" smtClean="0"/>
              <a:t>physical</a:t>
            </a:r>
            <a:r>
              <a:rPr lang="tr-TR" sz="2000" dirty="0" smtClean="0"/>
              <a:t> </a:t>
            </a:r>
            <a:r>
              <a:rPr lang="tr-TR" sz="2000" dirty="0" err="1" smtClean="0"/>
              <a:t>contact</a:t>
            </a:r>
            <a:r>
              <a:rPr lang="tr-TR" sz="2000" dirty="0" smtClean="0"/>
              <a:t> </a:t>
            </a:r>
            <a:r>
              <a:rPr lang="tr-TR" sz="2000" dirty="0" err="1" smtClean="0"/>
              <a:t>with</a:t>
            </a:r>
            <a:r>
              <a:rPr lang="tr-TR" sz="2000" dirty="0" smtClean="0"/>
              <a:t> </a:t>
            </a:r>
            <a:r>
              <a:rPr lang="tr-TR" sz="2000" dirty="0" err="1" smtClean="0"/>
              <a:t>neighboring</a:t>
            </a:r>
            <a:r>
              <a:rPr lang="tr-TR" sz="2000" dirty="0" smtClean="0"/>
              <a:t> </a:t>
            </a:r>
            <a:r>
              <a:rPr lang="tr-TR" sz="2000" dirty="0" err="1" smtClean="0"/>
              <a:t>cells</a:t>
            </a:r>
            <a:r>
              <a:rPr lang="tr-TR" sz="2000" dirty="0" smtClean="0"/>
              <a:t>, </a:t>
            </a:r>
            <a:r>
              <a:rPr lang="tr-TR" sz="2000" dirty="0" err="1" smtClean="0"/>
              <a:t>and</a:t>
            </a:r>
            <a:r>
              <a:rPr lang="tr-TR" sz="2000" dirty="0" smtClean="0"/>
              <a:t> </a:t>
            </a:r>
            <a:r>
              <a:rPr lang="tr-TR" sz="2000" dirty="0" err="1" smtClean="0"/>
              <a:t>certain</a:t>
            </a:r>
            <a:r>
              <a:rPr lang="tr-TR" sz="2000" dirty="0" smtClean="0"/>
              <a:t> </a:t>
            </a:r>
            <a:r>
              <a:rPr lang="tr-TR" sz="2000" dirty="0" err="1" smtClean="0"/>
              <a:t>molecules</a:t>
            </a:r>
            <a:r>
              <a:rPr lang="tr-TR" sz="2000" dirty="0" smtClean="0"/>
              <a:t> in </a:t>
            </a:r>
            <a:r>
              <a:rPr lang="tr-TR" sz="2000" dirty="0" err="1" smtClean="0"/>
              <a:t>the</a:t>
            </a:r>
            <a:r>
              <a:rPr lang="tr-TR" sz="2000" dirty="0" smtClean="0"/>
              <a:t> </a:t>
            </a:r>
            <a:r>
              <a:rPr lang="tr-TR" sz="2000" b="1" dirty="0" err="1" smtClean="0"/>
              <a:t>microenvironment</a:t>
            </a:r>
            <a:r>
              <a:rPr lang="tr-TR" sz="2000" dirty="0" smtClean="0"/>
              <a:t>. 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2271020" y="548680"/>
            <a:ext cx="4673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DIFFERENTIATION </a:t>
            </a:r>
            <a:endParaRPr lang="tr-TR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1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8628" y="464173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074" y="4398681"/>
            <a:ext cx="990600" cy="65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50275508"/>
              </p:ext>
            </p:extLst>
          </p:nvPr>
        </p:nvGraphicFramePr>
        <p:xfrm>
          <a:off x="395536" y="2348880"/>
          <a:ext cx="5904656" cy="3302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Dikdörtgen 4"/>
          <p:cNvSpPr/>
          <p:nvPr/>
        </p:nvSpPr>
        <p:spPr>
          <a:xfrm>
            <a:off x="2051720" y="332656"/>
            <a:ext cx="55446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POTENCY OF SC</a:t>
            </a:r>
            <a:endParaRPr lang="tr-TR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9" name="Nesne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79365316"/>
              </p:ext>
            </p:extLst>
          </p:nvPr>
        </p:nvGraphicFramePr>
        <p:xfrm>
          <a:off x="1574379" y="5428456"/>
          <a:ext cx="457200" cy="304800"/>
        </p:xfrm>
        <a:graphic>
          <a:graphicData uri="http://schemas.openxmlformats.org/presentationml/2006/ole">
            <p:oleObj spid="_x0000_s53339" name="Bit Eşlem Resmi" r:id="rId10" imgW="819048" imgH="676369" progId="PBrush">
              <p:embed/>
            </p:oleObj>
          </a:graphicData>
        </a:graphic>
      </p:graphicFrame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8552" y="5089409"/>
            <a:ext cx="47123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4246" y="4132858"/>
            <a:ext cx="1406525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2123728" y="4437112"/>
            <a:ext cx="72008" cy="72008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3263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137357" cy="12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5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411" y="3392177"/>
            <a:ext cx="201613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6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570" y="3660453"/>
            <a:ext cx="133350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8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384748" cy="205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42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lga Biçimi">
  <a:themeElements>
    <a:clrScheme name="Dalga Biçim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Dalga Biçim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ga Biçim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6634</TotalTime>
  <Words>1773</Words>
  <Application>Microsoft Office PowerPoint</Application>
  <PresentationFormat>Ekran Gösterisi (4:3)</PresentationFormat>
  <Paragraphs>290</Paragraphs>
  <Slides>56</Slides>
  <Notes>11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58" baseType="lpstr">
      <vt:lpstr>Dalga Biçimi</vt:lpstr>
      <vt:lpstr>Bit Eşlem Resmi</vt:lpstr>
      <vt:lpstr>Slayt 1</vt:lpstr>
      <vt:lpstr>Slayt 2</vt:lpstr>
      <vt:lpstr>Slayt 3</vt:lpstr>
      <vt:lpstr>WHAT IS STEM CELL?</vt:lpstr>
      <vt:lpstr>Slayt 5</vt:lpstr>
      <vt:lpstr>UNIQUE PROPERTIES OF SC</vt:lpstr>
      <vt:lpstr>PROLIFERATION-SELF-RENEWAL</vt:lpstr>
      <vt:lpstr>Slayt 8</vt:lpstr>
      <vt:lpstr>Slayt 9</vt:lpstr>
      <vt:lpstr>Slayt 10</vt:lpstr>
      <vt:lpstr>Slayt 11</vt:lpstr>
      <vt:lpstr>Slayt 12</vt:lpstr>
      <vt:lpstr>TYPES OF STEM CELLS</vt:lpstr>
      <vt:lpstr>Slayt 14</vt:lpstr>
      <vt:lpstr>Embryonic (ES) SC and Foetal SC</vt:lpstr>
      <vt:lpstr>Slayt 16</vt:lpstr>
      <vt:lpstr>Slayt 17</vt:lpstr>
      <vt:lpstr>Adult SC</vt:lpstr>
      <vt:lpstr>Slayt 19</vt:lpstr>
      <vt:lpstr>Induced Pluripotent SC (IPSC)</vt:lpstr>
      <vt:lpstr>STATUS IN OUR COUNTRY</vt:lpstr>
      <vt:lpstr>SC in OPHTALMOLOGY</vt:lpstr>
      <vt:lpstr>SC in RETINAL DISEASES</vt:lpstr>
      <vt:lpstr>Mechanisms of Stem Cell Therapy </vt:lpstr>
      <vt:lpstr>Advantages of SC Use in Eye</vt:lpstr>
      <vt:lpstr>Slayt 26</vt:lpstr>
      <vt:lpstr>Age Related Macular Degeneration (AMD)</vt:lpstr>
      <vt:lpstr>Retinitis Pigmentosa</vt:lpstr>
      <vt:lpstr>Stargardt’s Macular Dystrophy</vt:lpstr>
      <vt:lpstr>Best’s Vitelliform Macular Distrophy</vt:lpstr>
      <vt:lpstr>Slayt 31</vt:lpstr>
      <vt:lpstr> REGISTERED TRIALS WITH ESC clinicaltrials.gov</vt:lpstr>
      <vt:lpstr>REGISTERED CLINICAL TRIALS WITH IPSC clinicaltrials.gov</vt:lpstr>
      <vt:lpstr>Registered Clinical Trials with BMDMSC </vt:lpstr>
      <vt:lpstr>Registered Trials with ADMSC</vt:lpstr>
      <vt:lpstr>OUR CLINICAL STUDY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RESULTS</vt:lpstr>
      <vt:lpstr>Slayt 45</vt:lpstr>
      <vt:lpstr>Slayt 46</vt:lpstr>
      <vt:lpstr>Slayt 47</vt:lpstr>
      <vt:lpstr>Slayt 48</vt:lpstr>
      <vt:lpstr>Slayt 49</vt:lpstr>
      <vt:lpstr>CONCERNS ABOUT SC</vt:lpstr>
      <vt:lpstr>SAFETY- Tumor Formation?</vt:lpstr>
      <vt:lpstr>Slayt 52</vt:lpstr>
      <vt:lpstr>Low Rate of Cell Survival and Migration  </vt:lpstr>
      <vt:lpstr>STANDART PROTOCOL?</vt:lpstr>
      <vt:lpstr>IN THE FUTURE</vt:lpstr>
      <vt:lpstr>Slayt 56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MEZENKİMAL KÖK HÜCRE (MKH) İZOLASYONU VE ÜRETİMİ</dc:title>
  <dc:creator>Dinç</dc:creator>
  <cp:lastModifiedBy>Ayse Oner</cp:lastModifiedBy>
  <cp:revision>323</cp:revision>
  <dcterms:created xsi:type="dcterms:W3CDTF">2013-01-08T08:14:26Z</dcterms:created>
  <dcterms:modified xsi:type="dcterms:W3CDTF">2016-03-22T18:14:43Z</dcterms:modified>
</cp:coreProperties>
</file>