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446" r:id="rId3"/>
    <p:sldId id="39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47" r:id="rId17"/>
    <p:sldId id="448" r:id="rId18"/>
    <p:sldId id="449" r:id="rId19"/>
    <p:sldId id="450" r:id="rId20"/>
    <p:sldId id="451" r:id="rId21"/>
    <p:sldId id="428" r:id="rId22"/>
    <p:sldId id="452" r:id="rId23"/>
    <p:sldId id="429" r:id="rId24"/>
    <p:sldId id="453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02" r:id="rId41"/>
    <p:sldId id="391" r:id="rId42"/>
    <p:sldId id="392" r:id="rId43"/>
    <p:sldId id="393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6173-158E-47C7-B262-062D946AD1E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387DF-218E-42CA-A900-70E293C255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043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3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8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video" Target="../media/media1.mp4"/><Relationship Id="rId6" Type="http://schemas.openxmlformats.org/officeDocument/2006/relationships/image" Target="../media/image10.png"/><Relationship Id="rId5" Type="http://schemas.microsoft.com/office/2007/relationships/media" Target="../media/media1.mp4"/><Relationship Id="rId4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Prof Dr Ayşe Öner, FEBO</a:t>
            </a:r>
          </a:p>
          <a:p>
            <a:r>
              <a:rPr lang="tr-TR" dirty="0" smtClean="0"/>
              <a:t>Acıbadem Sağlık Grubu</a:t>
            </a:r>
          </a:p>
          <a:p>
            <a:r>
              <a:rPr lang="tr-TR" dirty="0" smtClean="0"/>
              <a:t>Atakent ve Kayseri Hastanesi</a:t>
            </a:r>
          </a:p>
          <a:p>
            <a:r>
              <a:rPr lang="tr-TR" dirty="0" smtClean="0"/>
              <a:t>KAYSERİ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Retina Hastalıklarında</a:t>
            </a:r>
            <a:br>
              <a:rPr lang="tr-TR" dirty="0" smtClean="0"/>
            </a:br>
            <a:r>
              <a:rPr lang="tr-TR" dirty="0" smtClean="0"/>
              <a:t> Genetik Tedavi</a:t>
            </a:r>
            <a:endParaRPr lang="tr-TR" dirty="0"/>
          </a:p>
        </p:txBody>
      </p:sp>
      <p:pic>
        <p:nvPicPr>
          <p:cNvPr id="9218" name="Picture 2" descr="C:\Users\Asus\Desktop\DR ve Genetik\untitled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869160"/>
            <a:ext cx="2581275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548680"/>
            <a:ext cx="8482136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ADENO-ASSOCIATED VİRAL VEKTÖRLER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Adeno</a:t>
            </a:r>
            <a:r>
              <a:rPr lang="tr-TR" dirty="0" smtClean="0"/>
              <a:t>-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virus</a:t>
            </a:r>
            <a:r>
              <a:rPr lang="tr-TR" dirty="0" smtClean="0"/>
              <a:t> (AAV), küçük (25 </a:t>
            </a:r>
            <a:r>
              <a:rPr lang="tr-TR" dirty="0" err="1" smtClean="0"/>
              <a:t>nm</a:t>
            </a:r>
            <a:r>
              <a:rPr lang="tr-TR" dirty="0" smtClean="0"/>
              <a:t>) zarfsız, lineer tek sarmallı DNA genomu (4.7 </a:t>
            </a:r>
            <a:r>
              <a:rPr lang="tr-TR" dirty="0" err="1" smtClean="0"/>
              <a:t>kb</a:t>
            </a:r>
            <a:r>
              <a:rPr lang="tr-TR" dirty="0" smtClean="0"/>
              <a:t>) içeren </a:t>
            </a:r>
            <a:r>
              <a:rPr lang="tr-TR" dirty="0" err="1" smtClean="0"/>
              <a:t>ikosahedral</a:t>
            </a:r>
            <a:r>
              <a:rPr lang="tr-TR" dirty="0" smtClean="0"/>
              <a:t> bir </a:t>
            </a:r>
            <a:r>
              <a:rPr lang="tr-TR" dirty="0" err="1" smtClean="0"/>
              <a:t>virustür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Parvovirüs</a:t>
            </a:r>
            <a:r>
              <a:rPr lang="tr-TR" dirty="0" smtClean="0"/>
              <a:t> ailesindendir. </a:t>
            </a:r>
          </a:p>
          <a:p>
            <a:r>
              <a:rPr lang="tr-TR" dirty="0" err="1" smtClean="0"/>
              <a:t>Adeno</a:t>
            </a:r>
            <a:r>
              <a:rPr lang="tr-TR" dirty="0" smtClean="0"/>
              <a:t>, </a:t>
            </a:r>
            <a:r>
              <a:rPr lang="tr-TR" dirty="0" err="1" smtClean="0"/>
              <a:t>herpes</a:t>
            </a:r>
            <a:r>
              <a:rPr lang="tr-TR" dirty="0" smtClean="0"/>
              <a:t> ya da </a:t>
            </a:r>
            <a:r>
              <a:rPr lang="tr-TR" dirty="0" err="1" smtClean="0"/>
              <a:t>papillomavirus</a:t>
            </a:r>
            <a:r>
              <a:rPr lang="tr-TR" dirty="0" smtClean="0"/>
              <a:t> gibi yardımcı virüsler varlığında çoğaldığından bu adı almıştır. </a:t>
            </a:r>
          </a:p>
          <a:p>
            <a:r>
              <a:rPr lang="tr-TR" dirty="0" smtClean="0"/>
              <a:t>Günümüzde gen tedavisinde en çok kullanılan vektördür. </a:t>
            </a:r>
          </a:p>
          <a:p>
            <a:r>
              <a:rPr lang="tr-TR" dirty="0" smtClean="0"/>
              <a:t>Küçüktür ve </a:t>
            </a:r>
            <a:r>
              <a:rPr lang="tr-TR" dirty="0" err="1" smtClean="0"/>
              <a:t>subretinal</a:t>
            </a:r>
            <a:r>
              <a:rPr lang="tr-TR" dirty="0" smtClean="0"/>
              <a:t> alanlara rahatlıkla geçebilir. </a:t>
            </a:r>
          </a:p>
          <a:p>
            <a:r>
              <a:rPr lang="tr-TR" dirty="0" err="1" smtClean="0"/>
              <a:t>İmmunojenitesi</a:t>
            </a:r>
            <a:r>
              <a:rPr lang="tr-TR" dirty="0" smtClean="0"/>
              <a:t> düşük ve güvenlidir.  </a:t>
            </a:r>
          </a:p>
          <a:p>
            <a:r>
              <a:rPr lang="tr-TR" dirty="0" smtClean="0"/>
              <a:t>Uzun dönem ekspresyonu nedeniyle tek uygulamada uzun süreli etkinlik gösterebilir. </a:t>
            </a:r>
          </a:p>
          <a:p>
            <a:r>
              <a:rPr lang="tr-TR" dirty="0" smtClean="0"/>
              <a:t>Çok sayıda varyantı ve her varyantın kendine özgü </a:t>
            </a: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kapsid</a:t>
            </a:r>
            <a:r>
              <a:rPr lang="tr-TR" dirty="0" smtClean="0"/>
              <a:t> proteini vardır. Varyantlar arasında </a:t>
            </a:r>
            <a:r>
              <a:rPr lang="tr-TR" dirty="0" err="1" smtClean="0"/>
              <a:t>kapsid</a:t>
            </a:r>
            <a:r>
              <a:rPr lang="tr-TR" dirty="0" smtClean="0"/>
              <a:t> değişimi mümkündür bu da </a:t>
            </a:r>
            <a:r>
              <a:rPr lang="tr-TR" dirty="0" err="1" smtClean="0"/>
              <a:t>hibrid</a:t>
            </a:r>
            <a:r>
              <a:rPr lang="tr-TR" dirty="0" smtClean="0"/>
              <a:t> vektörlerin geliştirilmesine imkan tanımaktadır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AAV Kısıtlamalar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AAV’lerin</a:t>
            </a:r>
            <a:r>
              <a:rPr lang="tr-TR" dirty="0" smtClean="0"/>
              <a:t> en büyük sorunu 4.7 </a:t>
            </a:r>
            <a:r>
              <a:rPr lang="tr-TR" dirty="0" err="1" smtClean="0"/>
              <a:t>kb</a:t>
            </a:r>
            <a:r>
              <a:rPr lang="tr-TR" dirty="0" smtClean="0"/>
              <a:t> ile sınırlı taşıma kapasitesidir.</a:t>
            </a:r>
          </a:p>
          <a:p>
            <a:r>
              <a:rPr lang="tr-TR" dirty="0" smtClean="0"/>
              <a:t> Bu nedenle büyüklüğü 5 </a:t>
            </a:r>
            <a:r>
              <a:rPr lang="tr-TR" dirty="0" err="1" smtClean="0"/>
              <a:t>kb’ı</a:t>
            </a:r>
            <a:r>
              <a:rPr lang="tr-TR" dirty="0" smtClean="0"/>
              <a:t> geçen ABCA4, MYO7A, CEP290, USH1B gibi genlerin tedavisi için kullanılamamaktadır.  </a:t>
            </a:r>
          </a:p>
          <a:p>
            <a:r>
              <a:rPr lang="tr-TR" dirty="0" smtClean="0"/>
              <a:t>Bu problemi çözmek için büyük genler iki parçaya bölünerek 2 ayrı vektöre yüklenmiş ve </a:t>
            </a:r>
            <a:r>
              <a:rPr lang="tr-TR" dirty="0" err="1" smtClean="0"/>
              <a:t>hibrid</a:t>
            </a:r>
            <a:r>
              <a:rPr lang="tr-TR" dirty="0" smtClean="0"/>
              <a:t> </a:t>
            </a:r>
            <a:r>
              <a:rPr lang="tr-TR" dirty="0" err="1" smtClean="0"/>
              <a:t>dual</a:t>
            </a:r>
            <a:r>
              <a:rPr lang="tr-TR" dirty="0" smtClean="0"/>
              <a:t>-AAV oluşturulması üzerine çalışılmaktadır.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RETROVİRAL – LENTİVİRAL VEKTÖRLER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Retrovirüsler</a:t>
            </a:r>
            <a:r>
              <a:rPr lang="tr-TR" dirty="0" smtClean="0"/>
              <a:t> 2 adet tek sarmallı RNA’ya sahip virüs ailesidir.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 Bu ailede 7 kuşak mevcuttur: </a:t>
            </a:r>
            <a:r>
              <a:rPr lang="tr-TR" dirty="0" err="1" smtClean="0"/>
              <a:t>alfaretrovirus</a:t>
            </a:r>
            <a:r>
              <a:rPr lang="tr-TR" dirty="0" smtClean="0"/>
              <a:t>, </a:t>
            </a:r>
            <a:r>
              <a:rPr lang="tr-TR" dirty="0" err="1" smtClean="0"/>
              <a:t>betaretrovirus</a:t>
            </a:r>
            <a:r>
              <a:rPr lang="tr-TR" dirty="0" smtClean="0"/>
              <a:t>, </a:t>
            </a:r>
            <a:r>
              <a:rPr lang="tr-TR" dirty="0" err="1" smtClean="0"/>
              <a:t>gammaretrovirus</a:t>
            </a:r>
            <a:r>
              <a:rPr lang="tr-TR" dirty="0" smtClean="0"/>
              <a:t>, </a:t>
            </a:r>
            <a:r>
              <a:rPr lang="tr-TR" dirty="0" err="1" smtClean="0"/>
              <a:t>deltaretrovirus</a:t>
            </a:r>
            <a:r>
              <a:rPr lang="tr-TR" dirty="0" smtClean="0"/>
              <a:t>, </a:t>
            </a:r>
            <a:r>
              <a:rPr lang="tr-TR" dirty="0" err="1" smtClean="0"/>
              <a:t>epsilonretrovirus</a:t>
            </a:r>
            <a:r>
              <a:rPr lang="tr-TR" dirty="0" smtClean="0"/>
              <a:t>, </a:t>
            </a:r>
            <a:r>
              <a:rPr lang="tr-TR" dirty="0" err="1" smtClean="0"/>
              <a:t>lentivirus</a:t>
            </a:r>
            <a:r>
              <a:rPr lang="tr-TR" dirty="0" smtClean="0"/>
              <a:t> ve </a:t>
            </a:r>
            <a:r>
              <a:rPr lang="tr-TR" dirty="0" err="1" smtClean="0"/>
              <a:t>spumavirus</a:t>
            </a:r>
            <a:r>
              <a:rPr lang="tr-TR" dirty="0" smtClean="0"/>
              <a:t>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Retroviral</a:t>
            </a:r>
            <a:r>
              <a:rPr lang="tr-TR" dirty="0" smtClean="0"/>
              <a:t> vektörler arasından sıklıkla </a:t>
            </a:r>
            <a:r>
              <a:rPr lang="tr-TR" dirty="0" err="1" smtClean="0"/>
              <a:t>lentivirüsler</a:t>
            </a:r>
            <a:r>
              <a:rPr lang="tr-TR" dirty="0" smtClean="0"/>
              <a:t> (LV) kullanılmıştır.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ADENOVİRAL VEKTÖRLER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Adenovirüsler</a:t>
            </a:r>
            <a:r>
              <a:rPr lang="tr-TR" dirty="0" smtClean="0"/>
              <a:t> lineer çift sarmallı DNA’ya sahip bir ailedir.</a:t>
            </a:r>
          </a:p>
          <a:p>
            <a:r>
              <a:rPr lang="tr-TR" dirty="0" smtClean="0"/>
              <a:t> Bu ailenin A-F arasında gruplanmış oldukça geniş 50 adet insan </a:t>
            </a:r>
            <a:r>
              <a:rPr lang="tr-TR" dirty="0" err="1" smtClean="0"/>
              <a:t>serotipi</a:t>
            </a:r>
            <a:r>
              <a:rPr lang="tr-TR" dirty="0" smtClean="0"/>
              <a:t> bulunmaktadır. </a:t>
            </a:r>
          </a:p>
          <a:p>
            <a:r>
              <a:rPr lang="tr-TR" dirty="0" err="1" smtClean="0"/>
              <a:t>Subgrup</a:t>
            </a:r>
            <a:r>
              <a:rPr lang="tr-TR" dirty="0" smtClean="0"/>
              <a:t> C içinde bulunan A2 ve A5, gen tedavisinde kullanılan ve </a:t>
            </a:r>
            <a:r>
              <a:rPr lang="tr-TR" dirty="0" err="1" smtClean="0"/>
              <a:t>nononkojenik</a:t>
            </a:r>
            <a:r>
              <a:rPr lang="tr-TR" dirty="0" smtClean="0"/>
              <a:t> olan virüslerdir. </a:t>
            </a:r>
          </a:p>
          <a:p>
            <a:r>
              <a:rPr lang="tr-TR" dirty="0" smtClean="0"/>
              <a:t>37 </a:t>
            </a:r>
            <a:r>
              <a:rPr lang="tr-TR" dirty="0" err="1" smtClean="0"/>
              <a:t>kb’a</a:t>
            </a:r>
            <a:r>
              <a:rPr lang="tr-TR" dirty="0" smtClean="0"/>
              <a:t> kadar ulaşabilen oldukça büyük bir taşıma kapasitesine sahiptirler. </a:t>
            </a:r>
          </a:p>
          <a:p>
            <a:r>
              <a:rPr lang="tr-TR" dirty="0" smtClean="0"/>
              <a:t>Kolay üretilebilirler.</a:t>
            </a:r>
          </a:p>
          <a:p>
            <a:r>
              <a:rPr lang="tr-TR" dirty="0" smtClean="0"/>
              <a:t>Ancak kapasite büyük olunca vektör boyutu da büyük olmaktadır (~100 </a:t>
            </a:r>
            <a:r>
              <a:rPr lang="tr-TR" dirty="0" err="1" smtClean="0"/>
              <a:t>nm</a:t>
            </a:r>
            <a:r>
              <a:rPr lang="tr-TR" dirty="0" smtClean="0"/>
              <a:t>). Bu durum doku içindeki dağılımını olumsuz etkilemektedir. </a:t>
            </a:r>
          </a:p>
          <a:p>
            <a:r>
              <a:rPr lang="tr-TR" dirty="0" smtClean="0"/>
              <a:t>Vektörün diğer bir dezavantajı da </a:t>
            </a:r>
            <a:r>
              <a:rPr lang="tr-TR" dirty="0" err="1" smtClean="0"/>
              <a:t>immun</a:t>
            </a:r>
            <a:r>
              <a:rPr lang="tr-TR" dirty="0" smtClean="0"/>
              <a:t> reaksiyon oluşturma potansiyelidir.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GENOM EDİTİNG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Bu yöntemde öncelikle mutasyonlu gen bölgesi belirlenir.</a:t>
            </a:r>
          </a:p>
          <a:p>
            <a:r>
              <a:rPr lang="tr-TR" dirty="0" err="1" smtClean="0"/>
              <a:t>Nükleazlar</a:t>
            </a:r>
            <a:r>
              <a:rPr lang="tr-TR" dirty="0" smtClean="0"/>
              <a:t> yardımıyla bu bölgede DNA kesilir.</a:t>
            </a:r>
          </a:p>
          <a:p>
            <a:r>
              <a:rPr lang="tr-TR" dirty="0" smtClean="0"/>
              <a:t>Daha sonra da DNA onarımı yapılır. </a:t>
            </a:r>
          </a:p>
          <a:p>
            <a:r>
              <a:rPr lang="tr-TR" dirty="0" smtClean="0"/>
              <a:t>Bu teknolojide DNA’yı kesmek için sıklıkla 4 </a:t>
            </a:r>
            <a:r>
              <a:rPr lang="tr-TR" dirty="0" err="1" smtClean="0"/>
              <a:t>nükleaz</a:t>
            </a:r>
            <a:r>
              <a:rPr lang="tr-TR" dirty="0" smtClean="0"/>
              <a:t>-bazlı yöntem kullanılır.</a:t>
            </a:r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Zinc</a:t>
            </a:r>
            <a:r>
              <a:rPr lang="tr-TR" dirty="0" smtClean="0"/>
              <a:t> </a:t>
            </a:r>
            <a:r>
              <a:rPr lang="tr-TR" dirty="0" err="1" smtClean="0"/>
              <a:t>finger</a:t>
            </a:r>
            <a:r>
              <a:rPr lang="tr-TR" dirty="0" smtClean="0"/>
              <a:t> </a:t>
            </a:r>
            <a:r>
              <a:rPr lang="tr-TR" dirty="0" err="1" smtClean="0"/>
              <a:t>nükleaz</a:t>
            </a:r>
            <a:r>
              <a:rPr lang="tr-TR" dirty="0" smtClean="0"/>
              <a:t> (ZFN)</a:t>
            </a:r>
          </a:p>
          <a:p>
            <a:pPr>
              <a:buNone/>
            </a:pPr>
            <a:r>
              <a:rPr lang="tr-TR" dirty="0" smtClean="0"/>
              <a:t>	- </a:t>
            </a:r>
            <a:r>
              <a:rPr lang="tr-TR" dirty="0" err="1" smtClean="0"/>
              <a:t>Transcription</a:t>
            </a:r>
            <a:r>
              <a:rPr lang="tr-TR" dirty="0" smtClean="0"/>
              <a:t> </a:t>
            </a:r>
            <a:r>
              <a:rPr lang="tr-TR" dirty="0" err="1" smtClean="0"/>
              <a:t>activator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efektör</a:t>
            </a:r>
            <a:r>
              <a:rPr lang="tr-TR" dirty="0" smtClean="0"/>
              <a:t> </a:t>
            </a:r>
            <a:r>
              <a:rPr lang="tr-TR" dirty="0" err="1" smtClean="0"/>
              <a:t>nükleaz</a:t>
            </a:r>
            <a:r>
              <a:rPr lang="tr-TR" dirty="0" smtClean="0"/>
              <a:t> (TALEN)</a:t>
            </a:r>
          </a:p>
          <a:p>
            <a:pPr>
              <a:buNone/>
            </a:pPr>
            <a:r>
              <a:rPr lang="tr-TR" dirty="0" smtClean="0"/>
              <a:t>	- </a:t>
            </a:r>
            <a:r>
              <a:rPr lang="tr-TR" dirty="0" err="1" smtClean="0"/>
              <a:t>Meganükleaz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Clustered</a:t>
            </a:r>
            <a:r>
              <a:rPr lang="tr-TR" dirty="0" smtClean="0"/>
              <a:t> </a:t>
            </a:r>
            <a:r>
              <a:rPr lang="tr-TR" dirty="0" err="1" smtClean="0"/>
              <a:t>regularly</a:t>
            </a:r>
            <a:r>
              <a:rPr lang="tr-TR" dirty="0" smtClean="0"/>
              <a:t> </a:t>
            </a:r>
            <a:r>
              <a:rPr lang="tr-TR" dirty="0" err="1" smtClean="0"/>
              <a:t>interspaced</a:t>
            </a:r>
            <a:r>
              <a:rPr lang="tr-TR" dirty="0" smtClean="0"/>
              <a:t>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palindromic</a:t>
            </a:r>
            <a:r>
              <a:rPr lang="tr-TR" dirty="0" smtClean="0"/>
              <a:t> </a:t>
            </a:r>
            <a:r>
              <a:rPr lang="tr-TR" dirty="0" err="1" smtClean="0"/>
              <a:t>repeat</a:t>
            </a:r>
            <a:r>
              <a:rPr lang="tr-TR" dirty="0" smtClean="0"/>
              <a:t> (CRISPR) ile buna bağlantılı CRISPR-</a:t>
            </a:r>
            <a:r>
              <a:rPr lang="tr-TR" dirty="0" err="1" smtClean="0"/>
              <a:t>associated</a:t>
            </a:r>
            <a:r>
              <a:rPr lang="tr-TR" dirty="0" smtClean="0"/>
              <a:t> protein 9 (Cas9) (CRISPR/Cas9) sistemi.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5256584"/>
          </a:xfrm>
        </p:spPr>
        <p:txBody>
          <a:bodyPr>
            <a:normAutofit/>
          </a:bodyPr>
          <a:lstStyle/>
          <a:p>
            <a:r>
              <a:rPr lang="tr-TR" b="1" dirty="0" smtClean="0"/>
              <a:t>CRISPR/ Cas9 sisteminin avantajları: </a:t>
            </a:r>
            <a:endParaRPr lang="tr-TR" dirty="0" smtClean="0"/>
          </a:p>
          <a:p>
            <a:r>
              <a:rPr lang="tr-TR" dirty="0" smtClean="0"/>
              <a:t>1- Bu sistemde kullanılan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guide</a:t>
            </a:r>
            <a:r>
              <a:rPr lang="tr-TR" dirty="0" smtClean="0"/>
              <a:t> RNA (</a:t>
            </a:r>
            <a:r>
              <a:rPr lang="tr-TR" dirty="0" err="1" smtClean="0"/>
              <a:t>sgRNA</a:t>
            </a:r>
            <a:r>
              <a:rPr lang="tr-TR" dirty="0" smtClean="0"/>
              <a:t>)’</a:t>
            </a:r>
            <a:r>
              <a:rPr lang="tr-TR" dirty="0" err="1" smtClean="0"/>
              <a:t>nın</a:t>
            </a:r>
            <a:r>
              <a:rPr lang="tr-TR" dirty="0" smtClean="0"/>
              <a:t> dizaynı ve üretimi diğer sistemlerden daha kolay ve çabuktur. </a:t>
            </a:r>
          </a:p>
          <a:p>
            <a:r>
              <a:rPr lang="tr-TR" dirty="0" smtClean="0"/>
              <a:t>2- Bu yöntemle daha spesifik bir şekilde genom düzenleme yapılabilir.</a:t>
            </a:r>
          </a:p>
          <a:p>
            <a:r>
              <a:rPr lang="tr-TR" dirty="0" smtClean="0"/>
              <a:t>3- CRISPR sistemi daha güçlü bir sistemdir. Aynı anda farklı </a:t>
            </a:r>
            <a:r>
              <a:rPr lang="tr-TR" dirty="0" err="1" smtClean="0"/>
              <a:t>sgRNA’lar</a:t>
            </a:r>
            <a:r>
              <a:rPr lang="tr-TR" dirty="0" smtClean="0"/>
              <a:t> kullanılarak çok sayıda gen aynı zamanda ve daha güçlü bir şekilde düzenlenebilir.  Bu nedenle </a:t>
            </a:r>
            <a:r>
              <a:rPr lang="tr-TR" dirty="0" err="1" smtClean="0"/>
              <a:t>poligenik</a:t>
            </a:r>
            <a:r>
              <a:rPr lang="tr-TR" dirty="0" smtClean="0"/>
              <a:t> hastalıklarda kullanım için daha uygun ve etkin bir sistemdir.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Kaygılar ve Çözümleri: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/>
          <a:lstStyle/>
          <a:p>
            <a:r>
              <a:rPr lang="tr-TR" dirty="0" err="1" smtClean="0"/>
              <a:t>Off</a:t>
            </a:r>
            <a:r>
              <a:rPr lang="tr-TR" dirty="0" smtClean="0"/>
              <a:t> </a:t>
            </a:r>
            <a:r>
              <a:rPr lang="tr-TR" dirty="0" err="1" smtClean="0"/>
              <a:t>target</a:t>
            </a:r>
            <a:r>
              <a:rPr lang="tr-TR" dirty="0" smtClean="0"/>
              <a:t> (Hedef dışı) etkiler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CRISPR/Cas9 hedeflenen sekansı tanısa da, hedeflenmeyen bazların kesilmesi ve istenmeyen gen kırılmalarının olması mümkündür. Bu kırılmalar tümör </a:t>
            </a:r>
            <a:r>
              <a:rPr lang="tr-TR" dirty="0" err="1" smtClean="0"/>
              <a:t>supresör</a:t>
            </a:r>
            <a:r>
              <a:rPr lang="tr-TR" dirty="0" smtClean="0"/>
              <a:t> genleri aktive edebilir. Klinik uygulamalara geçilmeden </a:t>
            </a:r>
            <a:r>
              <a:rPr lang="tr-TR" dirty="0" err="1" smtClean="0"/>
              <a:t>off-target</a:t>
            </a:r>
            <a:r>
              <a:rPr lang="tr-TR" dirty="0" smtClean="0"/>
              <a:t> etkilerin azaltılması gerekir. Bu amaçla hedef belirleyici bazı araçlar ve bazı yöntemler geliştirilmektedir.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735667" y="548680"/>
            <a:ext cx="7408333" cy="5106880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     HEDEFLENEN RETİNAL HASTALIKLAR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yse\Desktop\Kök hücre sunumları\fotolar\indi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050" y="1232756"/>
            <a:ext cx="3216357" cy="2268252"/>
          </a:xfrm>
          <a:prstGeom prst="rect">
            <a:avLst/>
          </a:prstGeom>
          <a:noFill/>
        </p:spPr>
      </p:pic>
      <p:pic>
        <p:nvPicPr>
          <p:cNvPr id="5" name="Picture 2" descr="C:\Users\Ayse\Desktop\Kök hücre sunumları\fotolar\HASTA FOTOLARI\Dr Ayse son\DOGAN_FATIH_01-01-1981__(000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11560" y="1268760"/>
            <a:ext cx="3286990" cy="2232249"/>
          </a:xfrm>
          <a:prstGeom prst="rect">
            <a:avLst/>
          </a:prstGeom>
          <a:noFill/>
        </p:spPr>
      </p:pic>
      <p:pic>
        <p:nvPicPr>
          <p:cNvPr id="6" name="Picture 3" descr="C:\Users\Ayse\Desktop\Kök hücre sunumları\fotolar\images 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3096344" cy="2480676"/>
          </a:xfrm>
          <a:prstGeom prst="rect">
            <a:avLst/>
          </a:prstGeom>
          <a:noFill/>
        </p:spPr>
      </p:pic>
      <p:pic>
        <p:nvPicPr>
          <p:cNvPr id="7" name="Picture 3" descr="C:\Users\Ayse\Desktop\Kök hücre sunumları\fotolar\b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3024336" cy="2524362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683568" y="3573016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RP, </a:t>
            </a:r>
            <a:r>
              <a:rPr lang="tr-TR" dirty="0" err="1" smtClean="0"/>
              <a:t>Leber</a:t>
            </a:r>
            <a:r>
              <a:rPr lang="tr-TR" dirty="0" smtClean="0"/>
              <a:t> KA, YBMD, BEST, STARGARDTS’MD, AKROMATOPSİ, KOROİDEREMİ</a:t>
            </a:r>
          </a:p>
          <a:p>
            <a:r>
              <a:rPr lang="tr-TR" dirty="0" smtClean="0"/>
              <a:t>                 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716016" y="1628800"/>
            <a:ext cx="3960440" cy="4464496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1-</a:t>
            </a:r>
            <a:r>
              <a:rPr lang="tr-TR" dirty="0" err="1" smtClean="0"/>
              <a:t>Orphan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- Yetim hastalıklar grubunda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RP: 1/4000  Türkiye’de tahmini rakam : </a:t>
            </a:r>
            <a:r>
              <a:rPr lang="tr-TR" b="1" dirty="0" smtClean="0"/>
              <a:t>20 bin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dirty="0" smtClean="0"/>
              <a:t>Tedavisi olmayan hastalıklar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5272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74798"/>
            <a:ext cx="4010526" cy="498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990975" cy="11906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6 5-Nokta Yıldız"/>
          <p:cNvSpPr/>
          <p:nvPr/>
        </p:nvSpPr>
        <p:spPr>
          <a:xfrm>
            <a:off x="251520" y="5877272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39547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Hastalığa neden olan mutasyonlu geni tespit etmek gerekir.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2848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  GEN TEDAVİSİ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603340" cy="37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Finansal İlinti Beyanı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Sunumda adı geçen ürünlerle</a:t>
            </a:r>
          </a:p>
          <a:p>
            <a:pPr>
              <a:buNone/>
            </a:pPr>
            <a:r>
              <a:rPr lang="tr-TR" dirty="0" smtClean="0"/>
              <a:t>               herhangi bir finansal ilintim yoktur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genin sağlam formu bir vektöre yüklenerek göze uygulanır.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Vektör olarak  </a:t>
            </a:r>
            <a:r>
              <a:rPr lang="en-US" dirty="0" smtClean="0"/>
              <a:t>adenovirus, </a:t>
            </a:r>
            <a:r>
              <a:rPr lang="en-US" dirty="0" err="1" smtClean="0"/>
              <a:t>lentivirus</a:t>
            </a:r>
            <a:r>
              <a:rPr lang="tr-TR" dirty="0" smtClean="0"/>
              <a:t> ve </a:t>
            </a:r>
            <a:r>
              <a:rPr lang="en-US" dirty="0" smtClean="0"/>
              <a:t> </a:t>
            </a:r>
            <a:r>
              <a:rPr lang="en-US" dirty="0" err="1" smtClean="0"/>
              <a:t>adeno</a:t>
            </a:r>
            <a:r>
              <a:rPr lang="en-US" dirty="0" smtClean="0"/>
              <a:t>-associated virus (AAV)</a:t>
            </a:r>
            <a:r>
              <a:rPr lang="tr-TR" dirty="0" smtClean="0"/>
              <a:t> kullanılabilir.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Okuler</a:t>
            </a:r>
            <a:r>
              <a:rPr lang="tr-TR" dirty="0" smtClean="0"/>
              <a:t> gen tedavisinde </a:t>
            </a:r>
            <a:r>
              <a:rPr lang="en-US" dirty="0" smtClean="0"/>
              <a:t> </a:t>
            </a:r>
            <a:r>
              <a:rPr lang="tr-TR" dirty="0" smtClean="0"/>
              <a:t>en çok r</a:t>
            </a:r>
            <a:r>
              <a:rPr lang="en-US" dirty="0" smtClean="0"/>
              <a:t>e</a:t>
            </a:r>
            <a:r>
              <a:rPr lang="tr-TR" dirty="0" smtClean="0"/>
              <a:t>k</a:t>
            </a:r>
            <a:r>
              <a:rPr lang="en-US" dirty="0" err="1" smtClean="0"/>
              <a:t>ombinant</a:t>
            </a:r>
            <a:r>
              <a:rPr lang="en-US" dirty="0" smtClean="0"/>
              <a:t> </a:t>
            </a:r>
            <a:r>
              <a:rPr lang="en-US" dirty="0" err="1" smtClean="0"/>
              <a:t>adeno</a:t>
            </a:r>
            <a:r>
              <a:rPr lang="tr-TR" dirty="0" smtClean="0"/>
              <a:t>-</a:t>
            </a:r>
            <a:r>
              <a:rPr lang="en-US" dirty="0" smtClean="0"/>
              <a:t>associated virus (</a:t>
            </a:r>
            <a:r>
              <a:rPr lang="en-US" dirty="0" err="1" smtClean="0"/>
              <a:t>rAAV</a:t>
            </a:r>
            <a:r>
              <a:rPr lang="en-US" dirty="0" smtClean="0"/>
              <a:t>) </a:t>
            </a:r>
            <a:r>
              <a:rPr lang="tr-TR" dirty="0" smtClean="0"/>
              <a:t> kullanılmaktadır.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 err="1" smtClean="0"/>
              <a:t>viral</a:t>
            </a:r>
            <a:r>
              <a:rPr lang="tr-TR" dirty="0" smtClean="0"/>
              <a:t> vektörlerden daha küçük bir volüm gerektirir. 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2627784" y="62068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GEN TEDAVİSİ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9144000" cy="1143000"/>
          </a:xfrm>
        </p:spPr>
        <p:txBody>
          <a:bodyPr>
            <a:normAutofit/>
          </a:bodyPr>
          <a:lstStyle/>
          <a:p>
            <a:r>
              <a:rPr lang="tr-TR" b="1" dirty="0" smtClean="0"/>
              <a:t>LEBER’İN KONJENİTAL KÖRLÜĞÜ VE RP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r>
              <a:rPr lang="tr-TR" dirty="0" err="1" smtClean="0"/>
              <a:t>Leber’in</a:t>
            </a:r>
            <a:r>
              <a:rPr lang="tr-TR" dirty="0" smtClean="0"/>
              <a:t> </a:t>
            </a:r>
            <a:r>
              <a:rPr lang="tr-TR" dirty="0" err="1" smtClean="0"/>
              <a:t>konjenital</a:t>
            </a:r>
            <a:r>
              <a:rPr lang="tr-TR" dirty="0" smtClean="0"/>
              <a:t> körlüğü (LKK) nadir görülen (1/50-100 bin), çok ağır seyreden, </a:t>
            </a:r>
            <a:r>
              <a:rPr lang="tr-TR" dirty="0" err="1" smtClean="0"/>
              <a:t>konjenital</a:t>
            </a:r>
            <a:r>
              <a:rPr lang="tr-TR" dirty="0" smtClean="0"/>
              <a:t> RP formudur.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Erken yaşta total körlükle sonuçlanır.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Günümüze dek </a:t>
            </a:r>
            <a:r>
              <a:rPr lang="tr-TR" dirty="0" err="1" smtClean="0"/>
              <a:t>LKK’ne</a:t>
            </a:r>
            <a:r>
              <a:rPr lang="tr-TR" dirty="0" smtClean="0"/>
              <a:t> neden olan 20 gen, 65 de mutasyon saptanmıştır.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Bu genlerden sadece </a:t>
            </a:r>
            <a:r>
              <a:rPr lang="tr-TR" dirty="0" err="1" smtClean="0"/>
              <a:t>RPE’ye</a:t>
            </a:r>
            <a:r>
              <a:rPr lang="tr-TR" dirty="0" smtClean="0"/>
              <a:t> spesifik protein 65 </a:t>
            </a:r>
            <a:r>
              <a:rPr lang="tr-TR" dirty="0" err="1" smtClean="0"/>
              <a:t>kDa</a:t>
            </a:r>
            <a:r>
              <a:rPr lang="tr-TR" dirty="0" smtClean="0"/>
              <a:t> (RPE65) genine yönelik bir tedavi mevcuttur.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RPE65 geni, RPE hücrelerinde eksprese edilir ve </a:t>
            </a:r>
            <a:r>
              <a:rPr lang="tr-TR" dirty="0" err="1"/>
              <a:t>all</a:t>
            </a:r>
            <a:r>
              <a:rPr lang="tr-TR" dirty="0"/>
              <a:t>-trans </a:t>
            </a:r>
            <a:r>
              <a:rPr lang="tr-TR" dirty="0" err="1"/>
              <a:t>retinil</a:t>
            </a:r>
            <a:r>
              <a:rPr lang="tr-TR" dirty="0"/>
              <a:t> esterin 11-cis </a:t>
            </a:r>
            <a:r>
              <a:rPr lang="tr-TR" dirty="0" err="1"/>
              <a:t>retinale</a:t>
            </a:r>
            <a:r>
              <a:rPr lang="tr-TR" dirty="0"/>
              <a:t> dönüşümünü sağlayan </a:t>
            </a:r>
            <a:r>
              <a:rPr lang="tr-TR" dirty="0" err="1"/>
              <a:t>izomerohidrolazı</a:t>
            </a:r>
            <a:r>
              <a:rPr lang="tr-TR" dirty="0"/>
              <a:t> kodlar. 11-cis </a:t>
            </a:r>
            <a:r>
              <a:rPr lang="tr-TR" dirty="0" err="1"/>
              <a:t>retinal</a:t>
            </a:r>
            <a:r>
              <a:rPr lang="tr-TR" dirty="0"/>
              <a:t> olmadan </a:t>
            </a:r>
            <a:r>
              <a:rPr lang="tr-TR" dirty="0" err="1"/>
              <a:t>opsinler</a:t>
            </a:r>
            <a:r>
              <a:rPr lang="tr-TR" dirty="0"/>
              <a:t> ışığı yakalayıp elektriksel uyarıya çeviremez.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RPE65 mutasyonu görme </a:t>
            </a:r>
            <a:r>
              <a:rPr lang="tr-TR" dirty="0" err="1"/>
              <a:t>siklusunu</a:t>
            </a:r>
            <a:r>
              <a:rPr lang="tr-TR" dirty="0"/>
              <a:t> bozarak, RPE hücrelerinde </a:t>
            </a:r>
            <a:r>
              <a:rPr lang="tr-TR" dirty="0" err="1"/>
              <a:t>lipid</a:t>
            </a:r>
            <a:r>
              <a:rPr lang="tr-TR" dirty="0"/>
              <a:t> damlacıkları içinde </a:t>
            </a:r>
            <a:r>
              <a:rPr lang="tr-TR" dirty="0" err="1"/>
              <a:t>retinil</a:t>
            </a:r>
            <a:r>
              <a:rPr lang="tr-TR" dirty="0"/>
              <a:t> ester birikimine, </a:t>
            </a:r>
            <a:r>
              <a:rPr lang="tr-TR" dirty="0" err="1"/>
              <a:t>lipofuksin</a:t>
            </a:r>
            <a:r>
              <a:rPr lang="tr-TR" dirty="0"/>
              <a:t> granüllerinde artışa neden olur.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Sonuçta </a:t>
            </a:r>
            <a:r>
              <a:rPr lang="tr-TR" dirty="0" err="1"/>
              <a:t>progresif</a:t>
            </a:r>
            <a:r>
              <a:rPr lang="tr-TR" dirty="0"/>
              <a:t> bir </a:t>
            </a:r>
            <a:r>
              <a:rPr lang="tr-TR" dirty="0" err="1"/>
              <a:t>retinal</a:t>
            </a:r>
            <a:r>
              <a:rPr lang="tr-TR" dirty="0"/>
              <a:t> dejenerasyon ve görme kaybı meydana gelir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RPE65 </a:t>
            </a:r>
            <a:r>
              <a:rPr lang="tr-TR" dirty="0"/>
              <a:t>gen mutasyonu O-R RP’lerin %1-2’sinde, LKK olgularının da %7-16’sında görülür.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385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/>
              <a:t>RPE65 Geni İle İlgili Klinik Çalışmalar</a:t>
            </a:r>
            <a:endParaRPr lang="tr-TR" dirty="0" smtClean="0"/>
          </a:p>
          <a:p>
            <a:r>
              <a:rPr lang="tr-TR" dirty="0" smtClean="0"/>
              <a:t>Hayvan deneylerinde elde edilen cesaret verici sonuçlardan sonra 2008 yılında RPE65 gen tedavisi ( </a:t>
            </a:r>
            <a:r>
              <a:rPr lang="tr-TR" dirty="0" err="1" smtClean="0"/>
              <a:t>voretigene</a:t>
            </a:r>
            <a:r>
              <a:rPr lang="tr-TR" dirty="0" smtClean="0"/>
              <a:t> </a:t>
            </a:r>
            <a:r>
              <a:rPr lang="tr-TR" dirty="0" err="1" smtClean="0"/>
              <a:t>neparvovec</a:t>
            </a:r>
            <a:r>
              <a:rPr lang="tr-TR" dirty="0" smtClean="0"/>
              <a:t>: VN ) ile ilgili klinik çalışmaları başlatılmıştır. </a:t>
            </a:r>
          </a:p>
          <a:p>
            <a:r>
              <a:rPr lang="tr-TR" b="1" dirty="0" smtClean="0"/>
              <a:t>Faz Çalışmaları</a:t>
            </a:r>
            <a:endParaRPr lang="tr-TR" dirty="0" smtClean="0"/>
          </a:p>
          <a:p>
            <a:r>
              <a:rPr lang="tr-TR" dirty="0" smtClean="0"/>
              <a:t>Bu hasta grubunda yapılan çalışmalarda sonuçları değerlendirmek için görme keskinliği, görme alanı yanında FDA tarafından onaylanan </a:t>
            </a:r>
            <a:r>
              <a:rPr lang="tr-TR" dirty="0" err="1" smtClean="0"/>
              <a:t>multiluminance</a:t>
            </a:r>
            <a:r>
              <a:rPr lang="tr-TR" dirty="0" smtClean="0"/>
              <a:t> </a:t>
            </a:r>
            <a:r>
              <a:rPr lang="tr-TR" dirty="0" err="1" smtClean="0"/>
              <a:t>mobility</a:t>
            </a:r>
            <a:r>
              <a:rPr lang="tr-TR" dirty="0" smtClean="0"/>
              <a:t> test (MLMT) ve </a:t>
            </a:r>
            <a:r>
              <a:rPr lang="tr-TR" dirty="0" err="1" smtClean="0"/>
              <a:t>full</a:t>
            </a:r>
            <a:r>
              <a:rPr lang="tr-TR" dirty="0" smtClean="0"/>
              <a:t>-</a:t>
            </a:r>
            <a:r>
              <a:rPr lang="tr-TR" dirty="0" err="1" smtClean="0"/>
              <a:t>field</a:t>
            </a:r>
            <a:r>
              <a:rPr lang="tr-TR" dirty="0" smtClean="0"/>
              <a:t> </a:t>
            </a:r>
            <a:r>
              <a:rPr lang="tr-TR" dirty="0" err="1" smtClean="0"/>
              <a:t>light</a:t>
            </a:r>
            <a:r>
              <a:rPr lang="tr-TR" dirty="0" smtClean="0"/>
              <a:t> </a:t>
            </a:r>
            <a:r>
              <a:rPr lang="tr-TR" dirty="0" err="1" smtClean="0"/>
              <a:t>sensitivity</a:t>
            </a:r>
            <a:r>
              <a:rPr lang="tr-TR" dirty="0" smtClean="0"/>
              <a:t> testi (FST) kullanılmıştır. </a:t>
            </a:r>
          </a:p>
          <a:p>
            <a:r>
              <a:rPr lang="tr-TR" dirty="0" smtClean="0"/>
              <a:t>RPE 65 geni ile ilgili üç farklı grup tarafından az sayıda olgu içeren faz 1 sonuçları </a:t>
            </a:r>
            <a:r>
              <a:rPr lang="tr-TR" dirty="0" smtClean="0"/>
              <a:t>yayınlanmıştır.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3"/>
            <a:ext cx="8229600" cy="1073285"/>
          </a:xfrm>
        </p:spPr>
        <p:txBody>
          <a:bodyPr>
            <a:normAutofit/>
          </a:bodyPr>
          <a:lstStyle/>
          <a:p>
            <a:r>
              <a:rPr lang="tr-TR" sz="3200" dirty="0" smtClean="0"/>
              <a:t>Faz</a:t>
            </a:r>
            <a:r>
              <a:rPr lang="en-US" sz="3200" dirty="0" smtClean="0"/>
              <a:t> </a:t>
            </a:r>
            <a:r>
              <a:rPr lang="en-US" sz="3200" dirty="0"/>
              <a:t>III </a:t>
            </a:r>
            <a:r>
              <a:rPr lang="tr-TR" sz="3200" dirty="0" smtClean="0"/>
              <a:t>çalışma</a:t>
            </a:r>
            <a:r>
              <a:rPr lang="en-US" sz="3200" dirty="0" smtClean="0"/>
              <a:t>: MLMT </a:t>
            </a:r>
            <a:r>
              <a:rPr lang="tr-TR" sz="3200" dirty="0" smtClean="0"/>
              <a:t>testi. </a:t>
            </a:r>
            <a:endParaRPr lang="en-US" sz="16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1451304"/>
            <a:ext cx="4074065" cy="7005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  <a:effectLst>
            <a:innerShdw blurRad="1143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Volta Modern Display 55 Rom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8652" y="1451304"/>
            <a:ext cx="4074065" cy="700573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3175">
            <a:noFill/>
          </a:ln>
          <a:effectLst>
            <a:innerShdw blurRad="1143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Volta Modern Display 55 Rom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3978" y="1468072"/>
            <a:ext cx="375652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voretigene</a:t>
            </a:r>
            <a:r>
              <a:rPr lang="en-US" sz="1867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cs typeface="Arial" panose="020B0604020202020204" pitchFamily="34" charset="0"/>
              </a:rPr>
              <a:t>neparvovec</a:t>
            </a:r>
            <a:r>
              <a:rPr lang="en-US" sz="1867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tr-TR" sz="1867" dirty="0" smtClean="0">
                <a:solidFill>
                  <a:schemeClr val="bg1"/>
                </a:solidFill>
                <a:cs typeface="Arial" panose="020B0604020202020204" pitchFamily="34" charset="0"/>
              </a:rPr>
              <a:t>uygulamasından 1 yıl sonra:</a:t>
            </a:r>
            <a:r>
              <a:rPr lang="en-US" sz="1867" dirty="0" smtClean="0">
                <a:solidFill>
                  <a:schemeClr val="bg1"/>
                </a:solidFill>
                <a:cs typeface="Arial" panose="020B0604020202020204" pitchFamily="34" charset="0"/>
              </a:rPr>
              <a:t> 4 </a:t>
            </a:r>
            <a:r>
              <a:rPr lang="en-US" sz="1867" dirty="0">
                <a:solidFill>
                  <a:schemeClr val="bg1"/>
                </a:solidFill>
                <a:cs typeface="Arial" panose="020B0604020202020204" pitchFamily="34" charset="0"/>
              </a:rPr>
              <a:t>lux </a:t>
            </a:r>
            <a:r>
              <a:rPr lang="en-US" sz="1867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tr-TR" sz="1867" b="1" dirty="0" smtClean="0">
                <a:solidFill>
                  <a:schemeClr val="bg1"/>
                </a:solidFill>
                <a:cs typeface="Arial" panose="020B0604020202020204" pitchFamily="34" charset="0"/>
              </a:rPr>
              <a:t>Geçti</a:t>
            </a:r>
            <a:r>
              <a:rPr lang="en-US" sz="1867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en-US" sz="1867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71" y="1596231"/>
            <a:ext cx="37565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67" dirty="0" smtClean="0">
                <a:cs typeface="Arial" panose="020B0604020202020204" pitchFamily="34" charset="0"/>
              </a:rPr>
              <a:t>Başlangıçta: </a:t>
            </a:r>
            <a:r>
              <a:rPr lang="en-US" sz="1867" dirty="0" smtClean="0">
                <a:cs typeface="Arial" panose="020B0604020202020204" pitchFamily="34" charset="0"/>
              </a:rPr>
              <a:t>4 </a:t>
            </a:r>
            <a:r>
              <a:rPr lang="en-US" sz="1867" dirty="0">
                <a:cs typeface="Arial" panose="020B0604020202020204" pitchFamily="34" charset="0"/>
              </a:rPr>
              <a:t>lux </a:t>
            </a:r>
            <a:r>
              <a:rPr lang="en-US" sz="1867" dirty="0" smtClean="0">
                <a:cs typeface="Arial" panose="020B0604020202020204" pitchFamily="34" charset="0"/>
              </a:rPr>
              <a:t>(</a:t>
            </a:r>
            <a:r>
              <a:rPr lang="tr-TR" sz="1867" b="1" dirty="0" smtClean="0">
                <a:cs typeface="Arial" panose="020B0604020202020204" pitchFamily="34" charset="0"/>
              </a:rPr>
              <a:t>Geçemedi</a:t>
            </a:r>
            <a:r>
              <a:rPr lang="en-US" sz="1867" dirty="0" smtClean="0">
                <a:cs typeface="Arial" panose="020B0604020202020204" pitchFamily="34" charset="0"/>
              </a:rPr>
              <a:t>)</a:t>
            </a:r>
            <a:endParaRPr lang="en-US" sz="1867" dirty="0">
              <a:cs typeface="Arial" panose="020B0604020202020204" pitchFamily="34" charset="0"/>
            </a:endParaRPr>
          </a:p>
        </p:txBody>
      </p:sp>
      <p:pic>
        <p:nvPicPr>
          <p:cNvPr id="13" name="Media1 (fail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02" y="2218603"/>
            <a:ext cx="4074064" cy="2874329"/>
          </a:xfrm>
          <a:prstGeom prst="rect">
            <a:avLst/>
          </a:prstGeom>
        </p:spPr>
      </p:pic>
      <p:pic>
        <p:nvPicPr>
          <p:cNvPr id="14" name="Media2 (pass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628652" y="2218602"/>
            <a:ext cx="4067176" cy="28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7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Faz 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Bainbridge</a:t>
            </a:r>
            <a:r>
              <a:rPr lang="tr-TR" dirty="0" smtClean="0"/>
              <a:t> ve ark. </a:t>
            </a:r>
            <a:r>
              <a:rPr lang="tr-TR" dirty="0" err="1" smtClean="0"/>
              <a:t>larının</a:t>
            </a:r>
            <a:r>
              <a:rPr lang="tr-TR" dirty="0" smtClean="0"/>
              <a:t> yaptığı faz I çalışmada 3 olgu </a:t>
            </a:r>
          </a:p>
          <a:p>
            <a:r>
              <a:rPr lang="tr-TR" dirty="0" err="1"/>
              <a:t>Hauswirth</a:t>
            </a:r>
            <a:r>
              <a:rPr lang="tr-TR" dirty="0"/>
              <a:t> ve ark.’</a:t>
            </a:r>
            <a:r>
              <a:rPr lang="tr-TR" dirty="0" err="1"/>
              <a:t>nın</a:t>
            </a:r>
            <a:r>
              <a:rPr lang="tr-TR" dirty="0"/>
              <a:t> </a:t>
            </a:r>
            <a:r>
              <a:rPr lang="tr-TR" dirty="0" smtClean="0"/>
              <a:t>yaptığı </a:t>
            </a:r>
            <a:r>
              <a:rPr lang="tr-TR" dirty="0"/>
              <a:t>faz I çalışmada </a:t>
            </a:r>
            <a:r>
              <a:rPr lang="tr-TR" dirty="0" smtClean="0"/>
              <a:t>3 olgu</a:t>
            </a:r>
          </a:p>
          <a:p>
            <a:r>
              <a:rPr lang="tr-TR" dirty="0" err="1" smtClean="0"/>
              <a:t>Maguire</a:t>
            </a:r>
            <a:r>
              <a:rPr lang="tr-TR" dirty="0" smtClean="0"/>
              <a:t> </a:t>
            </a:r>
            <a:r>
              <a:rPr lang="tr-TR" dirty="0"/>
              <a:t>ve ark.’</a:t>
            </a:r>
            <a:r>
              <a:rPr lang="tr-TR" dirty="0" err="1"/>
              <a:t>nın</a:t>
            </a:r>
            <a:r>
              <a:rPr lang="tr-TR" dirty="0"/>
              <a:t> yaptığı diğer faz I çalışmaya yine 3 olgu </a:t>
            </a:r>
            <a:endParaRPr lang="tr-TR" dirty="0" smtClean="0"/>
          </a:p>
          <a:p>
            <a:r>
              <a:rPr lang="tr-TR" dirty="0" smtClean="0"/>
              <a:t>Olguların çoğunda görme duyarlılıkları artmış </a:t>
            </a:r>
          </a:p>
          <a:p>
            <a:r>
              <a:rPr lang="tr-TR" dirty="0" smtClean="0"/>
              <a:t>Karanlık adapte FST testinde tüm olgularda tedavi edilen gözlerde belirgin artış görülürken, kontrol gözlerde farklılık bulunmamıştır. </a:t>
            </a:r>
          </a:p>
          <a:p>
            <a:r>
              <a:rPr lang="tr-TR" dirty="0" smtClean="0"/>
              <a:t>Tüm olgularda </a:t>
            </a:r>
            <a:r>
              <a:rPr lang="tr-TR" dirty="0" err="1" smtClean="0"/>
              <a:t>retinal</a:t>
            </a:r>
            <a:r>
              <a:rPr lang="tr-TR" dirty="0" smtClean="0"/>
              <a:t> fonksiyonlarda orta dereceli iyileşme olmuştur.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Faz II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19808"/>
            <a:ext cx="7772400" cy="5149552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Maguire</a:t>
            </a:r>
            <a:r>
              <a:rPr lang="tr-TR" dirty="0" smtClean="0"/>
              <a:t> ve ark. yaşları 8 ile 44 yıl arasında değişen 12 hastada doz belirleme çalışmasını yaparak 3 farklı dozdan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0.3 ml’de 1.5x10</a:t>
            </a:r>
            <a:r>
              <a:rPr lang="tr-TR" baseline="30000" dirty="0" smtClean="0"/>
              <a:t>11</a:t>
            </a:r>
            <a:r>
              <a:rPr lang="tr-TR" dirty="0" smtClean="0"/>
              <a:t> </a:t>
            </a:r>
            <a:r>
              <a:rPr lang="tr-TR" dirty="0" err="1" smtClean="0"/>
              <a:t>vg</a:t>
            </a:r>
            <a:r>
              <a:rPr lang="tr-TR" dirty="0" smtClean="0"/>
              <a:t> seçilmiştir.</a:t>
            </a:r>
            <a:r>
              <a:rPr lang="tr-TR" baseline="30000" dirty="0" smtClean="0"/>
              <a:t> </a:t>
            </a:r>
            <a:endParaRPr lang="tr-TR" dirty="0" smtClean="0"/>
          </a:p>
          <a:p>
            <a:r>
              <a:rPr lang="tr-TR" dirty="0" err="1" smtClean="0"/>
              <a:t>Maguire</a:t>
            </a:r>
            <a:r>
              <a:rPr lang="tr-TR" dirty="0" smtClean="0"/>
              <a:t> ve ark.’</a:t>
            </a:r>
            <a:r>
              <a:rPr lang="tr-TR" dirty="0" err="1" smtClean="0"/>
              <a:t>nın</a:t>
            </a:r>
            <a:r>
              <a:rPr lang="tr-TR" dirty="0" smtClean="0"/>
              <a:t> uzun dönem takip sonuçlarını sundukları çalışmada faz I çalışma grubundan 11 olgunun 4 yıl,  faz III çalışma grubundan ise 29 olgunun 2 yıllık takip sonuçları sunulmuştur. MLMT testinde belirgin iyileşme,  FST testinde ışık hassasiyetinde artış saptanmıştır. </a:t>
            </a:r>
          </a:p>
          <a:p>
            <a:r>
              <a:rPr lang="tr-TR" dirty="0" smtClean="0"/>
              <a:t>Hiçbir olguda </a:t>
            </a:r>
            <a:r>
              <a:rPr lang="tr-TR" dirty="0" err="1" smtClean="0"/>
              <a:t>virusa</a:t>
            </a:r>
            <a:r>
              <a:rPr lang="tr-TR" dirty="0" smtClean="0"/>
              <a:t> karşı </a:t>
            </a:r>
            <a:r>
              <a:rPr lang="tr-TR" dirty="0" err="1" smtClean="0"/>
              <a:t>immün</a:t>
            </a:r>
            <a:r>
              <a:rPr lang="tr-TR" dirty="0" smtClean="0"/>
              <a:t> reaksiyon görülmemiştir. Elde edilen verilerle tedavinin etkisinin uygulamadan 30 gün sonra başladığı ve 4 yıl süreyle korunduğu belirtilmiştir. </a:t>
            </a:r>
            <a:r>
              <a:rPr lang="tr-TR" baseline="30000" dirty="0" smtClean="0"/>
              <a:t>77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Faz III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2012 yılında </a:t>
            </a:r>
            <a:r>
              <a:rPr lang="tr-TR" dirty="0" err="1" smtClean="0"/>
              <a:t>Spark</a:t>
            </a:r>
            <a:r>
              <a:rPr lang="tr-TR" dirty="0" smtClean="0"/>
              <a:t> </a:t>
            </a:r>
            <a:r>
              <a:rPr lang="tr-TR" dirty="0" err="1" smtClean="0"/>
              <a:t>Therapeutics</a:t>
            </a:r>
            <a:r>
              <a:rPr lang="tr-TR" dirty="0" smtClean="0"/>
              <a:t> sponsorluğunda Faz III çalışması planlanmıştır. </a:t>
            </a:r>
          </a:p>
          <a:p>
            <a:r>
              <a:rPr lang="tr-TR" dirty="0" smtClean="0"/>
              <a:t>ABD’de 2 ayrı merkezde yapılan, </a:t>
            </a:r>
            <a:r>
              <a:rPr lang="tr-TR" dirty="0" err="1" smtClean="0"/>
              <a:t>randomize</a:t>
            </a:r>
            <a:r>
              <a:rPr lang="tr-TR" dirty="0" smtClean="0"/>
              <a:t>, kontrollü çalışmaya 3 yaş ve üzeri olgular dahil edilmiştir.</a:t>
            </a:r>
          </a:p>
          <a:p>
            <a:r>
              <a:rPr lang="tr-TR" dirty="0" smtClean="0"/>
              <a:t>Görme keskinliği 20/60’ın altında, görme alanları 20 derecenin altında, </a:t>
            </a:r>
            <a:r>
              <a:rPr lang="tr-TR" dirty="0" err="1" smtClean="0"/>
              <a:t>biallelik</a:t>
            </a:r>
            <a:r>
              <a:rPr lang="tr-TR" dirty="0" smtClean="0"/>
              <a:t> RPE65 mutasyonu olan, yeterli canlı retinası olan, testleri yapmakta problemi olmayan olgular çalışmaya dahil edilmiştir. </a:t>
            </a:r>
          </a:p>
          <a:p>
            <a:r>
              <a:rPr lang="tr-TR" dirty="0" smtClean="0"/>
              <a:t>Cerrahi işlem </a:t>
            </a:r>
            <a:r>
              <a:rPr lang="tr-TR" dirty="0" err="1" smtClean="0"/>
              <a:t>bilateral</a:t>
            </a:r>
            <a:r>
              <a:rPr lang="tr-TR" dirty="0" smtClean="0"/>
              <a:t> uygulanmış, </a:t>
            </a:r>
            <a:r>
              <a:rPr lang="tr-TR" dirty="0" err="1" smtClean="0"/>
              <a:t>subretinal</a:t>
            </a:r>
            <a:r>
              <a:rPr lang="tr-TR" dirty="0" smtClean="0"/>
              <a:t> olarak 0·3 mL içinde 1·5×10</a:t>
            </a:r>
            <a:r>
              <a:rPr lang="tr-TR" baseline="30000" dirty="0" smtClean="0"/>
              <a:t>11</a:t>
            </a:r>
            <a:r>
              <a:rPr lang="tr-TR" dirty="0" smtClean="0"/>
              <a:t> </a:t>
            </a:r>
            <a:r>
              <a:rPr lang="tr-TR" dirty="0" err="1" smtClean="0"/>
              <a:t>vg</a:t>
            </a:r>
            <a:r>
              <a:rPr lang="tr-TR" dirty="0" smtClean="0"/>
              <a:t> içeren VN yapılmıştır. </a:t>
            </a:r>
          </a:p>
          <a:p>
            <a:r>
              <a:rPr lang="tr-TR" dirty="0" smtClean="0"/>
              <a:t>1 yıllık takip sonunda MLMT skorundaki değişim tedavi grubunda (1.8) kontrol grubundan (0.2)  anlamlı şekilde yüksek bulunmuştur. </a:t>
            </a:r>
          </a:p>
          <a:p>
            <a:r>
              <a:rPr lang="tr-TR" dirty="0" smtClean="0"/>
              <a:t>Tedavi grubunda olguların % 65’i </a:t>
            </a:r>
            <a:r>
              <a:rPr lang="tr-TR" dirty="0" err="1" smtClean="0"/>
              <a:t>MLMT’de</a:t>
            </a:r>
            <a:r>
              <a:rPr lang="tr-TR" dirty="0" smtClean="0"/>
              <a:t> en düşük aydınlatmada bile başarılı olmuşlardır. Tedavi sonrasında ilk 1 ayda başlayan iyileşmeler 4 yılın sonuna dek korunmuştur. </a:t>
            </a:r>
          </a:p>
          <a:p>
            <a:r>
              <a:rPr lang="tr-TR" dirty="0" smtClean="0"/>
              <a:t>Tedavi edilen olgularda ayrıca </a:t>
            </a:r>
            <a:r>
              <a:rPr lang="tr-TR" dirty="0" err="1" smtClean="0"/>
              <a:t>nistagmus</a:t>
            </a:r>
            <a:r>
              <a:rPr lang="tr-TR" dirty="0" smtClean="0"/>
              <a:t> sıklığında azalma, </a:t>
            </a:r>
            <a:r>
              <a:rPr lang="tr-TR" dirty="0" err="1" smtClean="0"/>
              <a:t>multifokal</a:t>
            </a:r>
            <a:r>
              <a:rPr lang="tr-TR" dirty="0" smtClean="0"/>
              <a:t> ERG yanıtlarında artış ve </a:t>
            </a:r>
            <a:r>
              <a:rPr lang="tr-TR" dirty="0" err="1" smtClean="0"/>
              <a:t>mikroperimetride</a:t>
            </a:r>
            <a:r>
              <a:rPr lang="tr-TR" dirty="0" smtClean="0"/>
              <a:t> </a:t>
            </a:r>
            <a:r>
              <a:rPr lang="tr-TR" dirty="0" err="1" smtClean="0"/>
              <a:t>fiksasyon</a:t>
            </a:r>
            <a:r>
              <a:rPr lang="tr-TR" dirty="0" smtClean="0"/>
              <a:t> </a:t>
            </a:r>
            <a:r>
              <a:rPr lang="tr-TR" dirty="0" err="1" smtClean="0"/>
              <a:t>stabilitesinde</a:t>
            </a:r>
            <a:r>
              <a:rPr lang="tr-TR" dirty="0" smtClean="0"/>
              <a:t> artış saptanmıştır. En iyi sonuçlar </a:t>
            </a:r>
            <a:r>
              <a:rPr lang="tr-TR" dirty="0" err="1" smtClean="0"/>
              <a:t>retinal</a:t>
            </a:r>
            <a:r>
              <a:rPr lang="tr-TR" dirty="0" smtClean="0"/>
              <a:t> yanıtları daha iyi olan genç hastalarda alınmıştır.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Yan Etkiler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Faz çalışmalarına dahil edilen toplam 41 olgunun 81 gözünden elde edilen veriler incelendiğinde, olguların %66’sı, gözlerin %57’sinde yan etkiye rastlandığı bu yan etkilerin VN enjeksiyonu, cerrahi işlem, </a:t>
            </a:r>
            <a:r>
              <a:rPr lang="tr-TR" dirty="0" err="1" smtClean="0"/>
              <a:t>kortikosteroid</a:t>
            </a:r>
            <a:r>
              <a:rPr lang="tr-TR" dirty="0" smtClean="0"/>
              <a:t> kullanımı ile ilgili olduğu belirtilmiştir. </a:t>
            </a:r>
          </a:p>
          <a:p>
            <a:endParaRPr lang="tr-TR" dirty="0"/>
          </a:p>
          <a:p>
            <a:r>
              <a:rPr lang="tr-TR" dirty="0" smtClean="0"/>
              <a:t>Ciddi </a:t>
            </a:r>
            <a:r>
              <a:rPr lang="tr-TR" dirty="0" err="1" smtClean="0"/>
              <a:t>okuler</a:t>
            </a:r>
            <a:r>
              <a:rPr lang="tr-TR" dirty="0" smtClean="0"/>
              <a:t> yan etki olarak 1 olguda </a:t>
            </a:r>
            <a:r>
              <a:rPr lang="tr-TR" dirty="0" err="1" smtClean="0"/>
              <a:t>foveal</a:t>
            </a:r>
            <a:r>
              <a:rPr lang="tr-TR" dirty="0" smtClean="0"/>
              <a:t> incelme, 1 olguda da </a:t>
            </a:r>
            <a:r>
              <a:rPr lang="tr-TR" dirty="0" err="1" smtClean="0"/>
              <a:t>steroidlere</a:t>
            </a:r>
            <a:r>
              <a:rPr lang="tr-TR" dirty="0" smtClean="0"/>
              <a:t> bağlı glokom ve optik </a:t>
            </a:r>
            <a:r>
              <a:rPr lang="tr-TR" dirty="0" err="1" smtClean="0"/>
              <a:t>atrofi</a:t>
            </a:r>
            <a:r>
              <a:rPr lang="tr-TR" dirty="0" smtClean="0"/>
              <a:t>, 1 olguda retina </a:t>
            </a:r>
            <a:r>
              <a:rPr lang="tr-TR" dirty="0" err="1" smtClean="0"/>
              <a:t>dekolmanı</a:t>
            </a:r>
            <a:r>
              <a:rPr lang="tr-TR" dirty="0" smtClean="0"/>
              <a:t> görülmüştür</a:t>
            </a:r>
            <a:r>
              <a:rPr lang="tr-TR" dirty="0" smtClean="0"/>
              <a:t>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On yıldan fazla süren çalışmaların sonucunda 2017 Aralık ayında ilk gen tedavisi ilacı olan </a:t>
            </a:r>
            <a:r>
              <a:rPr lang="tr-TR" dirty="0" err="1" smtClean="0"/>
              <a:t>voretigene</a:t>
            </a:r>
            <a:r>
              <a:rPr lang="tr-TR" dirty="0" smtClean="0"/>
              <a:t> </a:t>
            </a:r>
            <a:r>
              <a:rPr lang="tr-TR" dirty="0" err="1" smtClean="0"/>
              <a:t>neparvovec-rzyl</a:t>
            </a:r>
            <a:r>
              <a:rPr lang="tr-TR" dirty="0" smtClean="0"/>
              <a:t> (VN) (</a:t>
            </a:r>
            <a:r>
              <a:rPr lang="tr-TR" dirty="0" err="1" smtClean="0"/>
              <a:t>Luxturna</a:t>
            </a:r>
            <a:r>
              <a:rPr lang="tr-TR" dirty="0" smtClean="0"/>
              <a:t>, </a:t>
            </a:r>
            <a:r>
              <a:rPr lang="tr-TR" dirty="0" err="1" smtClean="0"/>
              <a:t>Spark</a:t>
            </a:r>
            <a:r>
              <a:rPr lang="tr-TR" dirty="0" smtClean="0"/>
              <a:t> </a:t>
            </a:r>
            <a:r>
              <a:rPr lang="tr-TR" dirty="0" err="1" smtClean="0"/>
              <a:t>Therapeutics</a:t>
            </a:r>
            <a:r>
              <a:rPr lang="tr-TR" dirty="0" smtClean="0"/>
              <a:t>, </a:t>
            </a:r>
            <a:r>
              <a:rPr lang="tr-TR" dirty="0" err="1" smtClean="0"/>
              <a:t>Philadelphia</a:t>
            </a:r>
            <a:r>
              <a:rPr lang="tr-TR" dirty="0" smtClean="0"/>
              <a:t>, PA, USA) Amerika’da FDA tarafından onaylanmıştır.</a:t>
            </a:r>
          </a:p>
          <a:p>
            <a:r>
              <a:rPr lang="tr-TR" dirty="0" smtClean="0"/>
              <a:t> İlaç </a:t>
            </a:r>
            <a:r>
              <a:rPr lang="tr-TR" dirty="0" err="1" smtClean="0"/>
              <a:t>homozigot</a:t>
            </a:r>
            <a:r>
              <a:rPr lang="tr-TR" dirty="0" smtClean="0"/>
              <a:t> (</a:t>
            </a:r>
            <a:r>
              <a:rPr lang="tr-TR" dirty="0" err="1" smtClean="0"/>
              <a:t>biallelik</a:t>
            </a:r>
            <a:r>
              <a:rPr lang="tr-TR" dirty="0" smtClean="0"/>
              <a:t>) RPE65 gen mutasyonu ile ilişkili </a:t>
            </a:r>
            <a:r>
              <a:rPr lang="tr-TR" dirty="0" err="1" smtClean="0"/>
              <a:t>herediter</a:t>
            </a:r>
            <a:r>
              <a:rPr lang="tr-TR" dirty="0" smtClean="0"/>
              <a:t> retina hastalıklarında günümüzde kullanılan tek farmakolojik ajan olup 2018 yılında da Avrupa Birliği tarafından onaylanmıştır. </a:t>
            </a:r>
          </a:p>
          <a:p>
            <a:r>
              <a:rPr lang="tr-TR" dirty="0" smtClean="0"/>
              <a:t>İlaç sağlam RPE65 genini taşıyan </a:t>
            </a:r>
            <a:r>
              <a:rPr lang="tr-TR" dirty="0" err="1" smtClean="0"/>
              <a:t>modifiye</a:t>
            </a:r>
            <a:r>
              <a:rPr lang="tr-TR" dirty="0" smtClean="0"/>
              <a:t> AAV2 içermektedir. </a:t>
            </a:r>
          </a:p>
          <a:p>
            <a:r>
              <a:rPr lang="tr-TR" dirty="0" smtClean="0"/>
              <a:t>Ömür boyu tek doz olarak uygulanan ilaç, 1 yaşından büyük olan,  canlı </a:t>
            </a:r>
            <a:r>
              <a:rPr lang="tr-TR" dirty="0" err="1" smtClean="0"/>
              <a:t>retinal</a:t>
            </a:r>
            <a:r>
              <a:rPr lang="tr-TR" dirty="0" smtClean="0"/>
              <a:t> hücresi olan ve genetik olarak uygun olan tüm olgularda önerilmektedir.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İÇERİK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tr-TR" dirty="0" smtClean="0"/>
              <a:t>Genetik tedavi ile ilgili kısa bilgi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Genetik tedavinin yapılabileceği hastalıklar ve çalışmalar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Genetik taramalar ile ilgili bilgi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606" y="548680"/>
            <a:ext cx="8417677" cy="54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2400" cy="79695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STARGARDT’IN MAKULA DİSTROFİSİ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76064" y="1447800"/>
            <a:ext cx="7772400" cy="4933528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Stargardt’ın</a:t>
            </a:r>
            <a:r>
              <a:rPr lang="tr-TR" dirty="0" smtClean="0"/>
              <a:t> </a:t>
            </a:r>
            <a:r>
              <a:rPr lang="tr-TR" dirty="0" err="1" smtClean="0"/>
              <a:t>makula</a:t>
            </a:r>
            <a:r>
              <a:rPr lang="tr-TR" dirty="0" smtClean="0"/>
              <a:t> </a:t>
            </a:r>
            <a:r>
              <a:rPr lang="tr-TR" dirty="0" err="1" smtClean="0"/>
              <a:t>distrofisi</a:t>
            </a:r>
            <a:r>
              <a:rPr lang="tr-TR" dirty="0" smtClean="0"/>
              <a:t> (SMD) hem erişkinlerde hem de çocuklarda en sık görülen </a:t>
            </a:r>
            <a:r>
              <a:rPr lang="tr-TR" dirty="0" err="1" smtClean="0"/>
              <a:t>herediter</a:t>
            </a:r>
            <a:r>
              <a:rPr lang="tr-TR" dirty="0" smtClean="0"/>
              <a:t> </a:t>
            </a:r>
            <a:r>
              <a:rPr lang="tr-TR" dirty="0" err="1" smtClean="0"/>
              <a:t>makula</a:t>
            </a:r>
            <a:r>
              <a:rPr lang="tr-TR" dirty="0" smtClean="0"/>
              <a:t> </a:t>
            </a:r>
            <a:r>
              <a:rPr lang="tr-TR" dirty="0" err="1" smtClean="0"/>
              <a:t>distrofisidir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Prevalansı</a:t>
            </a:r>
            <a:r>
              <a:rPr lang="tr-TR" dirty="0" smtClean="0"/>
              <a:t> 1/8 bin ile 1/10 bin arasında değişmektedir. </a:t>
            </a:r>
          </a:p>
          <a:p>
            <a:r>
              <a:rPr lang="tr-TR" dirty="0" smtClean="0"/>
              <a:t>O-R geçiş gösterir. </a:t>
            </a:r>
          </a:p>
          <a:p>
            <a:r>
              <a:rPr lang="tr-TR" dirty="0" smtClean="0"/>
              <a:t>Olgularda her iki gözde santral görme kaybı, renkli görmede bozukluk, karanlık adaptasyonunda gecikme,  </a:t>
            </a:r>
            <a:r>
              <a:rPr lang="tr-TR" dirty="0" err="1" smtClean="0"/>
              <a:t>makulada</a:t>
            </a:r>
            <a:r>
              <a:rPr lang="tr-TR" dirty="0" smtClean="0"/>
              <a:t> </a:t>
            </a:r>
            <a:r>
              <a:rPr lang="tr-TR" dirty="0" err="1" smtClean="0"/>
              <a:t>atrofi</a:t>
            </a:r>
            <a:r>
              <a:rPr lang="tr-TR" dirty="0" smtClean="0"/>
              <a:t> ve arka kutupta RPE düzeyinde sarı beyaz lekelenmelerle seyreder. </a:t>
            </a:r>
          </a:p>
          <a:p>
            <a:r>
              <a:rPr lang="tr-TR" dirty="0" smtClean="0"/>
              <a:t>Hastaların büyük bir kısmında (yaklaşık %80’inde) ABCA4 mutasyonu mevcuttur. </a:t>
            </a:r>
          </a:p>
          <a:p>
            <a:r>
              <a:rPr lang="tr-TR" dirty="0" smtClean="0"/>
              <a:t>ABCA4 geni ABCR proteinini kodlar. Bu protein ise </a:t>
            </a:r>
            <a:r>
              <a:rPr lang="tr-TR" dirty="0" err="1" smtClean="0"/>
              <a:t>fotoreseptör</a:t>
            </a:r>
            <a:r>
              <a:rPr lang="tr-TR" dirty="0" smtClean="0"/>
              <a:t> spesifik ATP-bağlayıcı kaset taşıyıcısıdır.  </a:t>
            </a:r>
            <a:r>
              <a:rPr lang="tr-TR" dirty="0" err="1" smtClean="0"/>
              <a:t>All</a:t>
            </a:r>
            <a:r>
              <a:rPr lang="tr-TR" dirty="0" smtClean="0"/>
              <a:t>- </a:t>
            </a:r>
            <a:r>
              <a:rPr lang="tr-TR" dirty="0" err="1" smtClean="0"/>
              <a:t>transretinaldehitin</a:t>
            </a:r>
            <a:r>
              <a:rPr lang="tr-TR" dirty="0" smtClean="0"/>
              <a:t> (RAL) diskten sitoplazmaya taşınmasını kolaylaştırır. </a:t>
            </a:r>
          </a:p>
          <a:p>
            <a:r>
              <a:rPr lang="tr-TR" dirty="0" smtClean="0"/>
              <a:t>SMD, </a:t>
            </a:r>
            <a:r>
              <a:rPr lang="tr-TR" dirty="0" err="1" smtClean="0"/>
              <a:t>monogenik</a:t>
            </a:r>
            <a:r>
              <a:rPr lang="tr-TR" dirty="0" smtClean="0"/>
              <a:t> tutulumu nedeniyle genetik tedavi için elverişli bir hastalıktır. Gen tedavisi için en önemli kısıtlama ABCA4 geninin büyüklüğüdür. (6.8 </a:t>
            </a:r>
            <a:r>
              <a:rPr lang="tr-TR" dirty="0" err="1" smtClean="0"/>
              <a:t>kb</a:t>
            </a:r>
            <a:r>
              <a:rPr lang="tr-TR" dirty="0" smtClean="0"/>
              <a:t>) Ancak yapılan bazı çalışmalarda başarılı sonuçlar alınmıştır.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SMD, </a:t>
            </a:r>
            <a:r>
              <a:rPr lang="tr-TR" dirty="0" err="1" smtClean="0"/>
              <a:t>monogenik</a:t>
            </a:r>
            <a:r>
              <a:rPr lang="tr-TR" dirty="0" smtClean="0"/>
              <a:t> tutulumu nedeniyle genetik tedavi için elverişli bir hastalıktır. Gen tedavisi için en önemli kısıtlama ABCA4 geninin büyüklüğüdür. (6.8 </a:t>
            </a:r>
            <a:r>
              <a:rPr lang="tr-TR" dirty="0" err="1" smtClean="0"/>
              <a:t>kb</a:t>
            </a:r>
            <a:r>
              <a:rPr lang="tr-TR" dirty="0" smtClean="0"/>
              <a:t>) </a:t>
            </a:r>
          </a:p>
          <a:p>
            <a:r>
              <a:rPr lang="tr-TR" dirty="0" smtClean="0"/>
              <a:t>Gen tedavilerinde en sık kullanılan vektör olan </a:t>
            </a:r>
            <a:r>
              <a:rPr lang="tr-TR" dirty="0" err="1" smtClean="0"/>
              <a:t>AAV’ün</a:t>
            </a:r>
            <a:r>
              <a:rPr lang="tr-TR" dirty="0" smtClean="0"/>
              <a:t> maksimum kapasitesi yaklaşık 4.7 </a:t>
            </a:r>
            <a:r>
              <a:rPr lang="tr-TR" dirty="0" err="1" smtClean="0"/>
              <a:t>kb</a:t>
            </a:r>
            <a:r>
              <a:rPr lang="tr-TR" dirty="0" smtClean="0"/>
              <a:t> civarındadır.</a:t>
            </a:r>
          </a:p>
          <a:p>
            <a:r>
              <a:rPr lang="tr-TR" dirty="0" smtClean="0"/>
              <a:t>Dual vektör DNA’nın iki parçaya bölünüp vektörlere yüklenmesi ile yapılır. DNA’nın ortak çakışan parçaları uygulama sonrasında birleşir. Bu yöntemle ABCA4 geninin </a:t>
            </a:r>
            <a:r>
              <a:rPr lang="tr-TR" dirty="0" err="1" smtClean="0"/>
              <a:t>dual</a:t>
            </a:r>
            <a:r>
              <a:rPr lang="tr-TR" dirty="0" smtClean="0"/>
              <a:t> vektöre yüklemesi mümkün olabilmiştir.  </a:t>
            </a:r>
          </a:p>
          <a:p>
            <a:r>
              <a:rPr lang="tr-TR" dirty="0" smtClean="0"/>
              <a:t>Kullanılan diğer bir vektör, kapasitesi daha yüksek olan (8 </a:t>
            </a:r>
            <a:r>
              <a:rPr lang="tr-TR" dirty="0" err="1" smtClean="0"/>
              <a:t>kb</a:t>
            </a:r>
            <a:r>
              <a:rPr lang="tr-TR" dirty="0" smtClean="0"/>
              <a:t>) </a:t>
            </a:r>
            <a:r>
              <a:rPr lang="tr-TR" dirty="0" err="1" smtClean="0"/>
              <a:t>LV’tür</a:t>
            </a:r>
            <a:r>
              <a:rPr lang="tr-TR" dirty="0" smtClean="0"/>
              <a:t>.</a:t>
            </a:r>
            <a:endParaRPr lang="tr-TR" baseline="30000" dirty="0" smtClean="0"/>
          </a:p>
          <a:p>
            <a:r>
              <a:rPr lang="tr-TR" dirty="0" err="1" smtClean="0"/>
              <a:t>LV’lerin</a:t>
            </a:r>
            <a:r>
              <a:rPr lang="tr-TR" dirty="0" smtClean="0"/>
              <a:t> en büyük dezavantajı genom içine rastgele </a:t>
            </a:r>
            <a:r>
              <a:rPr lang="tr-TR" dirty="0" err="1" smtClean="0"/>
              <a:t>integre</a:t>
            </a:r>
            <a:r>
              <a:rPr lang="tr-TR" dirty="0" smtClean="0"/>
              <a:t> olmasıdır. Bunu çözmeye yönelik çalışmalar yapılmaktadır. 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YAŞA </a:t>
            </a:r>
            <a:r>
              <a:rPr lang="tr-TR" b="1" dirty="0"/>
              <a:t>BAĞLI MAKULA DEJENERASYONU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YBMD, </a:t>
            </a:r>
            <a:r>
              <a:rPr lang="tr-TR" dirty="0" err="1" smtClean="0"/>
              <a:t>progresif</a:t>
            </a:r>
            <a:r>
              <a:rPr lang="tr-TR" dirty="0" smtClean="0"/>
              <a:t> seyreden, merkezi görmeyi bozan, ileri yaş grubunda geri dönüşümsüz görme kaybına yol açan, </a:t>
            </a:r>
            <a:r>
              <a:rPr lang="tr-TR" dirty="0" err="1" smtClean="0"/>
              <a:t>dejeneratif</a:t>
            </a:r>
            <a:r>
              <a:rPr lang="tr-TR" dirty="0" smtClean="0"/>
              <a:t> </a:t>
            </a:r>
            <a:r>
              <a:rPr lang="tr-TR" dirty="0" err="1" smtClean="0"/>
              <a:t>makula</a:t>
            </a:r>
            <a:r>
              <a:rPr lang="tr-TR" dirty="0" smtClean="0"/>
              <a:t> hastalığıdır. 2 grupta incelenir. 1:Kuru tip (</a:t>
            </a:r>
            <a:r>
              <a:rPr lang="tr-TR" dirty="0" err="1" smtClean="0"/>
              <a:t>Nonneovasküler</a:t>
            </a:r>
            <a:r>
              <a:rPr lang="tr-TR" dirty="0" smtClean="0"/>
              <a:t>) 2: Yaş tip (</a:t>
            </a:r>
            <a:r>
              <a:rPr lang="tr-TR" dirty="0" err="1" smtClean="0"/>
              <a:t>Neovasküler</a:t>
            </a:r>
            <a:r>
              <a:rPr lang="tr-TR" dirty="0" smtClean="0"/>
              <a:t>)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Neovasküler</a:t>
            </a:r>
            <a:r>
              <a:rPr lang="tr-TR" dirty="0" smtClean="0"/>
              <a:t> </a:t>
            </a:r>
            <a:r>
              <a:rPr lang="tr-TR" dirty="0" err="1" smtClean="0"/>
              <a:t>YBMD’de</a:t>
            </a:r>
            <a:r>
              <a:rPr lang="tr-TR" dirty="0" smtClean="0"/>
              <a:t> (</a:t>
            </a:r>
            <a:r>
              <a:rPr lang="tr-TR" dirty="0" err="1" smtClean="0"/>
              <a:t>nYBMD</a:t>
            </a:r>
            <a:r>
              <a:rPr lang="tr-TR" dirty="0" smtClean="0"/>
              <a:t>) </a:t>
            </a:r>
            <a:r>
              <a:rPr lang="tr-TR" dirty="0" err="1" smtClean="0"/>
              <a:t>koroidal</a:t>
            </a:r>
            <a:r>
              <a:rPr lang="tr-TR" dirty="0" smtClean="0"/>
              <a:t> ya da </a:t>
            </a:r>
            <a:r>
              <a:rPr lang="tr-TR" dirty="0" err="1" smtClean="0"/>
              <a:t>retinal</a:t>
            </a:r>
            <a:r>
              <a:rPr lang="tr-TR" dirty="0" smtClean="0"/>
              <a:t> damarlardan gelişen anormal </a:t>
            </a:r>
            <a:r>
              <a:rPr lang="tr-TR" dirty="0" err="1" smtClean="0"/>
              <a:t>vaskülarizasyon</a:t>
            </a:r>
            <a:r>
              <a:rPr lang="tr-TR" dirty="0" smtClean="0"/>
              <a:t> söz konusudur. </a:t>
            </a:r>
            <a:r>
              <a:rPr lang="tr-TR" dirty="0" err="1" smtClean="0"/>
              <a:t>VEGF’in</a:t>
            </a:r>
            <a:r>
              <a:rPr lang="tr-TR" dirty="0" smtClean="0"/>
              <a:t> bu mekanizmada kilit rolü oynadığı bilinmektedir. </a:t>
            </a:r>
          </a:p>
          <a:p>
            <a:r>
              <a:rPr lang="tr-TR" dirty="0" err="1" smtClean="0"/>
              <a:t>Hipoksi</a:t>
            </a:r>
            <a:r>
              <a:rPr lang="tr-TR" dirty="0" smtClean="0"/>
              <a:t> varlığında </a:t>
            </a:r>
            <a:r>
              <a:rPr lang="tr-TR" dirty="0" err="1" smtClean="0"/>
              <a:t>retinal</a:t>
            </a:r>
            <a:r>
              <a:rPr lang="tr-TR" dirty="0" smtClean="0"/>
              <a:t> nöronlardan, </a:t>
            </a:r>
            <a:r>
              <a:rPr lang="tr-TR" dirty="0" err="1" smtClean="0"/>
              <a:t>Müller</a:t>
            </a:r>
            <a:r>
              <a:rPr lang="tr-TR" dirty="0" smtClean="0"/>
              <a:t> hücreleri ve </a:t>
            </a:r>
            <a:r>
              <a:rPr lang="tr-TR" dirty="0" err="1" smtClean="0"/>
              <a:t>mikroglialardan</a:t>
            </a:r>
            <a:r>
              <a:rPr lang="tr-TR" dirty="0" smtClean="0"/>
              <a:t> VEGF salınımı artar. Bunun yanında </a:t>
            </a:r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growth</a:t>
            </a:r>
            <a:r>
              <a:rPr lang="tr-TR" dirty="0" smtClean="0"/>
              <a:t> faktör (PIGF), </a:t>
            </a:r>
            <a:r>
              <a:rPr lang="tr-TR" dirty="0" err="1" smtClean="0"/>
              <a:t>platelet</a:t>
            </a:r>
            <a:r>
              <a:rPr lang="tr-TR" dirty="0" smtClean="0"/>
              <a:t>- </a:t>
            </a:r>
            <a:r>
              <a:rPr lang="tr-TR" dirty="0" err="1" smtClean="0"/>
              <a:t>derive</a:t>
            </a:r>
            <a:r>
              <a:rPr lang="tr-TR" dirty="0" smtClean="0"/>
              <a:t> </a:t>
            </a:r>
            <a:r>
              <a:rPr lang="tr-TR" dirty="0" err="1" smtClean="0"/>
              <a:t>growth</a:t>
            </a:r>
            <a:r>
              <a:rPr lang="tr-TR" dirty="0" smtClean="0"/>
              <a:t> faktör (PDGF-β), angiopoietin-1 (Ang1) </a:t>
            </a:r>
            <a:r>
              <a:rPr lang="tr-TR" dirty="0" err="1" smtClean="0"/>
              <a:t>and</a:t>
            </a:r>
            <a:r>
              <a:rPr lang="tr-TR" dirty="0" smtClean="0"/>
              <a:t> angiopoietin-2 (Ang2) gibi faktörler de </a:t>
            </a:r>
            <a:r>
              <a:rPr lang="tr-TR" dirty="0" err="1" smtClean="0"/>
              <a:t>neovaskülarizasyon</a:t>
            </a:r>
            <a:r>
              <a:rPr lang="tr-TR" dirty="0" smtClean="0"/>
              <a:t> gelişiminde etkili olur. </a:t>
            </a:r>
          </a:p>
          <a:p>
            <a:r>
              <a:rPr lang="tr-TR" dirty="0" smtClean="0"/>
              <a:t>VEGF reseptörlerinden VEGFR1 (FLT1) </a:t>
            </a:r>
            <a:r>
              <a:rPr lang="tr-TR" dirty="0" err="1" smtClean="0"/>
              <a:t>and</a:t>
            </a:r>
            <a:r>
              <a:rPr lang="tr-TR" dirty="0" smtClean="0"/>
              <a:t> VEGFR2 (FLK1/KDR)  </a:t>
            </a:r>
            <a:r>
              <a:rPr lang="tr-TR" dirty="0" err="1" smtClean="0"/>
              <a:t>endotelyal</a:t>
            </a:r>
            <a:r>
              <a:rPr lang="tr-TR" dirty="0" smtClean="0"/>
              <a:t> hücreler ile nöronlarda eksprese edilir ve hücre </a:t>
            </a:r>
            <a:r>
              <a:rPr lang="tr-TR" dirty="0" err="1" smtClean="0"/>
              <a:t>proliferasyonu</a:t>
            </a:r>
            <a:r>
              <a:rPr lang="tr-TR" dirty="0" smtClean="0"/>
              <a:t>, </a:t>
            </a:r>
            <a:r>
              <a:rPr lang="tr-TR" dirty="0" err="1" smtClean="0"/>
              <a:t>migrasyonu</a:t>
            </a:r>
            <a:r>
              <a:rPr lang="tr-TR" dirty="0" smtClean="0"/>
              <a:t> ve </a:t>
            </a:r>
            <a:r>
              <a:rPr lang="tr-TR" dirty="0" err="1" smtClean="0"/>
              <a:t>vasküler</a:t>
            </a:r>
            <a:r>
              <a:rPr lang="tr-TR" dirty="0" smtClean="0"/>
              <a:t> geçirgenlik artışından sorumludur.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nYBMD’de</a:t>
            </a:r>
            <a:r>
              <a:rPr lang="tr-TR" dirty="0" smtClean="0"/>
              <a:t> gen tedavileri ya direk olarak ya da reseptörleri yoluyla </a:t>
            </a:r>
            <a:r>
              <a:rPr lang="tr-TR" dirty="0" err="1" smtClean="0"/>
              <a:t>VEGF’i</a:t>
            </a:r>
            <a:r>
              <a:rPr lang="tr-TR" dirty="0" smtClean="0"/>
              <a:t> hedef alır. </a:t>
            </a:r>
          </a:p>
          <a:p>
            <a:endParaRPr lang="tr-TR" dirty="0" err="1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57783" cy="45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KOROİDEREMİ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>
            <a:normAutofit fontScale="55000" lnSpcReduction="20000"/>
          </a:bodyPr>
          <a:lstStyle/>
          <a:p>
            <a:r>
              <a:rPr lang="tr-TR" sz="4800" dirty="0" err="1" smtClean="0"/>
              <a:t>Koroideremi</a:t>
            </a:r>
            <a:r>
              <a:rPr lang="tr-TR" sz="4800" dirty="0" smtClean="0"/>
              <a:t> </a:t>
            </a:r>
            <a:r>
              <a:rPr lang="tr-TR" sz="4800" dirty="0" err="1" smtClean="0"/>
              <a:t>X’e</a:t>
            </a:r>
            <a:r>
              <a:rPr lang="tr-TR" sz="4800" dirty="0" smtClean="0"/>
              <a:t> bağlı geçiş gösteren erkeklerde ortaya çıkan, </a:t>
            </a:r>
            <a:r>
              <a:rPr lang="tr-TR" sz="4800" dirty="0" err="1" smtClean="0"/>
              <a:t>progresif</a:t>
            </a:r>
            <a:r>
              <a:rPr lang="tr-TR" sz="4800" dirty="0" smtClean="0"/>
              <a:t> </a:t>
            </a:r>
            <a:r>
              <a:rPr lang="tr-TR" sz="4800" dirty="0" err="1" smtClean="0"/>
              <a:t>retinal</a:t>
            </a:r>
            <a:r>
              <a:rPr lang="tr-TR" sz="4800" dirty="0" smtClean="0"/>
              <a:t> dejenerasyonla seyreden 50 binde bir görülen bir retina hastalığıdır. Etkilenen erkek bireylerde gece görmede azalma, </a:t>
            </a:r>
            <a:r>
              <a:rPr lang="tr-TR" sz="4800" dirty="0" err="1" smtClean="0"/>
              <a:t>periferal</a:t>
            </a:r>
            <a:r>
              <a:rPr lang="tr-TR" sz="4800" dirty="0" smtClean="0"/>
              <a:t> görme kaybı ve 6. </a:t>
            </a:r>
            <a:r>
              <a:rPr lang="tr-TR" sz="4800" dirty="0" err="1" smtClean="0"/>
              <a:t>dekatta</a:t>
            </a:r>
            <a:r>
              <a:rPr lang="tr-TR" sz="4800" dirty="0" smtClean="0"/>
              <a:t> total görme kaybı ile seyreder. </a:t>
            </a:r>
          </a:p>
          <a:p>
            <a:pPr marL="0" indent="0">
              <a:buNone/>
            </a:pPr>
            <a:endParaRPr lang="tr-TR" sz="4800" dirty="0" smtClean="0"/>
          </a:p>
          <a:p>
            <a:r>
              <a:rPr lang="tr-TR" sz="4800" dirty="0" smtClean="0"/>
              <a:t>CHM geni Rab </a:t>
            </a:r>
            <a:r>
              <a:rPr lang="tr-TR" sz="4800" dirty="0" err="1" smtClean="0"/>
              <a:t>escort</a:t>
            </a:r>
            <a:r>
              <a:rPr lang="tr-TR" sz="4800" dirty="0" smtClean="0"/>
              <a:t> protein-1 (REP1) proteinini kodlar. REP1 proteini Rab </a:t>
            </a:r>
            <a:r>
              <a:rPr lang="tr-TR" sz="4800" dirty="0" err="1" smtClean="0"/>
              <a:t>GTPaz</a:t>
            </a:r>
            <a:r>
              <a:rPr lang="tr-TR" sz="4800" dirty="0" smtClean="0"/>
              <a:t> enziminin düzenlenmesinde retinada ve </a:t>
            </a:r>
            <a:r>
              <a:rPr lang="tr-TR" sz="4800" dirty="0" err="1" smtClean="0"/>
              <a:t>RPE’de</a:t>
            </a:r>
            <a:r>
              <a:rPr lang="tr-TR" sz="4800" dirty="0" smtClean="0"/>
              <a:t> vezikül taşınmasında kilit rol </a:t>
            </a:r>
            <a:r>
              <a:rPr lang="tr-TR" sz="4800" dirty="0" err="1" smtClean="0"/>
              <a:t>aynar</a:t>
            </a:r>
            <a:r>
              <a:rPr lang="tr-TR" sz="4800" dirty="0" smtClean="0"/>
              <a:t>. </a:t>
            </a:r>
            <a:endParaRPr lang="tr-TR" sz="4800" baseline="30000" dirty="0"/>
          </a:p>
          <a:p>
            <a:pPr marL="0" indent="0">
              <a:buNone/>
            </a:pPr>
            <a:endParaRPr lang="tr-TR" sz="4800" baseline="30000" dirty="0" smtClean="0"/>
          </a:p>
          <a:p>
            <a:r>
              <a:rPr lang="tr-TR" sz="4800" dirty="0" err="1" smtClean="0"/>
              <a:t>Preklinik</a:t>
            </a:r>
            <a:r>
              <a:rPr lang="tr-TR" sz="4800" dirty="0" smtClean="0"/>
              <a:t> çalışmalarda </a:t>
            </a:r>
            <a:r>
              <a:rPr lang="tr-TR" sz="4800" baseline="30000" dirty="0"/>
              <a:t> </a:t>
            </a:r>
            <a:r>
              <a:rPr lang="tr-TR" sz="4800" dirty="0" smtClean="0"/>
              <a:t>elde edilen cesaret verici sonuçlar sonrasında planlanan bir klinik çalışmada sağlam CHM geni vektör ile (AAV-REP1) </a:t>
            </a:r>
            <a:r>
              <a:rPr lang="tr-TR" sz="4800" dirty="0" err="1" smtClean="0"/>
              <a:t>subretinal</a:t>
            </a:r>
            <a:r>
              <a:rPr lang="tr-TR" sz="4800" dirty="0" smtClean="0"/>
              <a:t> alana enjekte edilmiştir. 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09057" cy="254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AKROMATOPSİ</a:t>
            </a:r>
            <a:r>
              <a:rPr lang="tr-TR" b="1" dirty="0"/>
              <a:t>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Akromatopsi O-R geçişli olup görülme oranı 1/30 bindir.   Bu hastalarda ileri düzeyde gündüz görme bozukluğu, azalmış görme keskinliği, </a:t>
            </a:r>
            <a:r>
              <a:rPr lang="tr-TR" dirty="0" err="1" smtClean="0"/>
              <a:t>fotofobi</a:t>
            </a:r>
            <a:r>
              <a:rPr lang="tr-TR" dirty="0" smtClean="0"/>
              <a:t>, </a:t>
            </a:r>
            <a:r>
              <a:rPr lang="tr-TR" dirty="0" err="1" smtClean="0"/>
              <a:t>nistagmus</a:t>
            </a:r>
            <a:r>
              <a:rPr lang="tr-TR" dirty="0" smtClean="0"/>
              <a:t> ve renk ayırt etmede güçlükler saptanır. </a:t>
            </a:r>
          </a:p>
          <a:p>
            <a:r>
              <a:rPr lang="tr-TR" dirty="0" smtClean="0"/>
              <a:t>Kon </a:t>
            </a:r>
            <a:r>
              <a:rPr lang="tr-TR" dirty="0" err="1" smtClean="0"/>
              <a:t>fotoreseptörlerinde</a:t>
            </a:r>
            <a:r>
              <a:rPr lang="tr-TR" dirty="0" smtClean="0"/>
              <a:t> değişken düzeylerde dejenerasyon mevcuttur.  Günümüze dek 6 gende mutasyon saptanmıştır (ATF6, CNGA3, CNGB3, GNAT2, PDE6C ve PDE6H). Hastaların %80’inde CNGA3 ve CNGB3 genlerinde mutasyon görülür. </a:t>
            </a:r>
          </a:p>
          <a:p>
            <a:r>
              <a:rPr lang="tr-TR" dirty="0" smtClean="0"/>
              <a:t>CNG kanalları </a:t>
            </a:r>
            <a:r>
              <a:rPr lang="tr-TR" dirty="0" err="1" smtClean="0"/>
              <a:t>fototransdüksiyon</a:t>
            </a:r>
            <a:r>
              <a:rPr lang="tr-TR" dirty="0" smtClean="0"/>
              <a:t> </a:t>
            </a:r>
            <a:r>
              <a:rPr lang="tr-TR" dirty="0" err="1" smtClean="0"/>
              <a:t>kaskadının</a:t>
            </a:r>
            <a:r>
              <a:rPr lang="tr-TR" dirty="0" smtClean="0"/>
              <a:t> önemli bir </a:t>
            </a:r>
            <a:r>
              <a:rPr lang="tr-TR" dirty="0" err="1" smtClean="0"/>
              <a:t>komponentidir</a:t>
            </a:r>
            <a:r>
              <a:rPr lang="tr-TR" dirty="0" smtClean="0"/>
              <a:t> ve ışıkla uyarılan değişikliklerin yönetiminde rol alır. </a:t>
            </a:r>
          </a:p>
          <a:p>
            <a:r>
              <a:rPr lang="tr-TR" dirty="0" smtClean="0"/>
              <a:t>Günümüze dek CNGA3’te 100’den, CNGB3 ‘te de 50’den fazla mutasyon saptanmıştır. 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 smtClean="0"/>
              <a:t>     Akromatopside gen tedavisi için yapılan klinik çalışmalar:</a:t>
            </a:r>
            <a:endParaRPr lang="tr-TR" dirty="0" smtClean="0"/>
          </a:p>
          <a:p>
            <a:r>
              <a:rPr lang="tr-TR" dirty="0" smtClean="0"/>
              <a:t>Başarılı deneysel çalışmalardan sonra 2015 yılında Almanya’da </a:t>
            </a:r>
            <a:r>
              <a:rPr lang="tr-TR" dirty="0" err="1" smtClean="0"/>
              <a:t>Tübingen</a:t>
            </a:r>
            <a:r>
              <a:rPr lang="tr-TR" dirty="0" smtClean="0"/>
              <a:t> Üniversitesi ve Ludwig-</a:t>
            </a:r>
            <a:r>
              <a:rPr lang="tr-TR" dirty="0" err="1" smtClean="0"/>
              <a:t>Maximilian</a:t>
            </a:r>
            <a:r>
              <a:rPr lang="tr-TR" dirty="0" smtClean="0"/>
              <a:t> Üniversitesi birlikte RD-CURE çalışma grubu faz I/II çalışmasını başlatmışlardır (NCT02610582). Bu çalışmada CNGA3 mutasyonu olan olgulara </a:t>
            </a:r>
            <a:r>
              <a:rPr lang="tr-TR" dirty="0" err="1" smtClean="0"/>
              <a:t>subretinal</a:t>
            </a:r>
            <a:r>
              <a:rPr lang="tr-TR" dirty="0" smtClean="0"/>
              <a:t> olarak tek doz rAAV8.hCNGA3 uygulaması yapılmıştır. </a:t>
            </a:r>
          </a:p>
          <a:p>
            <a:pPr marL="0" indent="0">
              <a:buNone/>
            </a:pPr>
            <a:endParaRPr lang="tr-TR" baseline="30000" dirty="0"/>
          </a:p>
          <a:p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Genetic</a:t>
            </a:r>
            <a:r>
              <a:rPr lang="tr-TR" dirty="0" smtClean="0"/>
              <a:t> Technologies </a:t>
            </a:r>
            <a:r>
              <a:rPr lang="tr-TR" dirty="0" err="1" smtClean="0"/>
              <a:t>Corp</a:t>
            </a:r>
            <a:r>
              <a:rPr lang="tr-TR" dirty="0" smtClean="0"/>
              <a:t> (AGTC) ve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Eye</a:t>
            </a:r>
            <a:r>
              <a:rPr lang="tr-TR" dirty="0" smtClean="0"/>
              <a:t> </a:t>
            </a:r>
            <a:r>
              <a:rPr lang="tr-TR" dirty="0" err="1" smtClean="0"/>
              <a:t>Institute</a:t>
            </a:r>
            <a:r>
              <a:rPr lang="tr-TR" dirty="0" smtClean="0"/>
              <a:t> (NEI) işbirliği ile CNGB3 mutasyonu olan olgulara rAAV2tYF-PR1.7-hCNGB3 uygulaması yapılmıştır  (NCT02935517). </a:t>
            </a:r>
          </a:p>
          <a:p>
            <a:r>
              <a:rPr lang="tr-TR" dirty="0" smtClean="0"/>
              <a:t>Tüm olgularda değişken derecelerde kon fonksiyonlarında, kontrast </a:t>
            </a:r>
            <a:r>
              <a:rPr lang="tr-TR" dirty="0" err="1"/>
              <a:t>duyarlıklık</a:t>
            </a:r>
            <a:r>
              <a:rPr lang="tr-TR" dirty="0"/>
              <a:t> testlerinde artış </a:t>
            </a:r>
            <a:r>
              <a:rPr lang="tr-TR" dirty="0" smtClean="0"/>
              <a:t>ve ortalama görme keskinliğinde 2.9 harf artış saptanmıştır. </a:t>
            </a:r>
            <a:r>
              <a:rPr lang="tr-TR" b="1" dirty="0" smtClean="0"/>
              <a:t> 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   </a:t>
            </a:r>
            <a:br>
              <a:rPr lang="tr-TR" b="1" dirty="0" smtClean="0"/>
            </a:br>
            <a:r>
              <a:rPr lang="tr-TR" b="1" dirty="0"/>
              <a:t> </a:t>
            </a:r>
            <a:r>
              <a:rPr lang="tr-TR" b="1" dirty="0" smtClean="0"/>
              <a:t>  GEN </a:t>
            </a:r>
            <a:r>
              <a:rPr lang="tr-TR" b="1" dirty="0"/>
              <a:t>TEDAVİLERİNE GENEL BAKIŞ: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99592" y="1262158"/>
            <a:ext cx="7772400" cy="558160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Gen tedavisi ile ilgili ilk sonuçlar iyi olsa da bazı soruların cevabı henüz bilinmemektedir. </a:t>
            </a:r>
          </a:p>
          <a:p>
            <a:r>
              <a:rPr lang="tr-TR" dirty="0" err="1" smtClean="0"/>
              <a:t>Viral</a:t>
            </a:r>
            <a:r>
              <a:rPr lang="tr-TR" dirty="0" smtClean="0"/>
              <a:t> vektörler gen taşımada diğer vektörlerden daha etkilidir. Ancak </a:t>
            </a:r>
            <a:r>
              <a:rPr lang="tr-TR" dirty="0" err="1" smtClean="0"/>
              <a:t>AAV’ler</a:t>
            </a:r>
            <a:r>
              <a:rPr lang="tr-TR" dirty="0" smtClean="0"/>
              <a:t> RPE hücrelerine çok iyi uyum göstermesine rağmen diğer </a:t>
            </a:r>
            <a:r>
              <a:rPr lang="tr-TR" dirty="0" err="1" smtClean="0"/>
              <a:t>retinal</a:t>
            </a:r>
            <a:r>
              <a:rPr lang="tr-TR" dirty="0" smtClean="0"/>
              <a:t> hücrelere uyumu yeterli değildir. RPE dışında diğer </a:t>
            </a:r>
            <a:r>
              <a:rPr lang="tr-TR" dirty="0" err="1" smtClean="0"/>
              <a:t>retinal</a:t>
            </a:r>
            <a:r>
              <a:rPr lang="tr-TR" dirty="0" smtClean="0"/>
              <a:t> hücrelere özellikle de </a:t>
            </a:r>
            <a:r>
              <a:rPr lang="tr-TR" dirty="0" err="1" smtClean="0"/>
              <a:t>fotoreseptörlere</a:t>
            </a:r>
            <a:r>
              <a:rPr lang="tr-TR" dirty="0" smtClean="0"/>
              <a:t> uyum sağlayacak yeni vektörlere ihtiyaç vardır. </a:t>
            </a:r>
          </a:p>
          <a:p>
            <a:r>
              <a:rPr lang="tr-TR" dirty="0" err="1" smtClean="0"/>
              <a:t>AVV’ün</a:t>
            </a:r>
            <a:r>
              <a:rPr lang="tr-TR" dirty="0" smtClean="0"/>
              <a:t> mevcut kapasitesi 4.7 </a:t>
            </a:r>
            <a:r>
              <a:rPr lang="tr-TR" dirty="0" err="1" smtClean="0"/>
              <a:t>kb’dır</a:t>
            </a:r>
            <a:r>
              <a:rPr lang="tr-TR" dirty="0" smtClean="0"/>
              <a:t> ve bu kapasite daha büyük genlerin tedavi edilmesi için yeterli değildir. </a:t>
            </a:r>
            <a:r>
              <a:rPr lang="tr-TR" dirty="0" err="1" smtClean="0"/>
              <a:t>Dual</a:t>
            </a:r>
            <a:r>
              <a:rPr lang="tr-TR" dirty="0" smtClean="0"/>
              <a:t> AAV,  LV, </a:t>
            </a:r>
            <a:r>
              <a:rPr lang="tr-TR" dirty="0" err="1" smtClean="0"/>
              <a:t>adenovirüsler</a:t>
            </a:r>
            <a:r>
              <a:rPr lang="tr-TR" dirty="0" smtClean="0"/>
              <a:t> ve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viral</a:t>
            </a:r>
            <a:r>
              <a:rPr lang="tr-TR" dirty="0" smtClean="0"/>
              <a:t> vektörler kullanılarak kapasite problemi aşılmaya çalışılmaktadır. Bu sayede </a:t>
            </a:r>
            <a:r>
              <a:rPr lang="tr-TR" dirty="0" err="1" smtClean="0"/>
              <a:t>LKK’de</a:t>
            </a:r>
            <a:r>
              <a:rPr lang="tr-TR" dirty="0" smtClean="0"/>
              <a:t> CEP290, </a:t>
            </a:r>
            <a:r>
              <a:rPr lang="tr-TR" dirty="0" err="1" smtClean="0"/>
              <a:t>SMD’de</a:t>
            </a:r>
            <a:r>
              <a:rPr lang="tr-TR" dirty="0" smtClean="0"/>
              <a:t> ABCA4, ve Tip 1 </a:t>
            </a:r>
            <a:r>
              <a:rPr lang="tr-TR" dirty="0" err="1" smtClean="0"/>
              <a:t>Usher</a:t>
            </a:r>
            <a:r>
              <a:rPr lang="tr-TR" dirty="0" smtClean="0"/>
              <a:t> sendromunda MYO7A gibi genler şu anda kapasite dahilindedir. </a:t>
            </a:r>
          </a:p>
          <a:p>
            <a:r>
              <a:rPr lang="tr-TR" dirty="0" smtClean="0"/>
              <a:t>Yapılan çalışmalarla X geçişli RP için RPGR, MERTK, akromatopsi için CNGA3 ve CNGB3 SMD için ABCA4 ve </a:t>
            </a:r>
            <a:r>
              <a:rPr lang="tr-TR" dirty="0" err="1" smtClean="0"/>
              <a:t>Usher</a:t>
            </a:r>
            <a:r>
              <a:rPr lang="tr-TR" dirty="0" smtClean="0"/>
              <a:t> 2A için MYO7A tedavisi de mümkün olacaktır.</a:t>
            </a:r>
          </a:p>
          <a:p>
            <a:r>
              <a:rPr lang="tr-TR" dirty="0" smtClean="0"/>
              <a:t> Gelişen diğer teknoloji de CRISPR/Cas9-bazlı genom </a:t>
            </a:r>
            <a:r>
              <a:rPr lang="tr-TR" dirty="0" err="1" smtClean="0"/>
              <a:t>editing</a:t>
            </a:r>
            <a:r>
              <a:rPr lang="tr-TR" dirty="0" smtClean="0"/>
              <a:t> teknolojisidir. Bu yöntemle çoklu DNA mutasyonlarının da tedavi edilmesi mümkün olacaktır.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 tedavisi ile ilgili düşünceler DNA’nın keşfinden hemen sonra başlar. 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İnsanda gen tedavisi çalışmalarının geçmişi 1960-1970 yıllarına dayanır.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Son 20 yılda değişik hastalık gruplarında 1500’den fazla gen tedavisi ile ilgili klinik çalışma başlatılmıştır.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772400" cy="1143000"/>
          </a:xfrm>
        </p:spPr>
        <p:txBody>
          <a:bodyPr/>
          <a:lstStyle/>
          <a:p>
            <a:r>
              <a:rPr lang="tr-TR" dirty="0" smtClean="0"/>
              <a:t>HASTALARI NASIL BELİRLEYECEĞİZ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</a:t>
            </a:r>
            <a:r>
              <a:rPr lang="en-US" dirty="0" smtClean="0"/>
              <a:t>Whole</a:t>
            </a:r>
            <a:r>
              <a:rPr lang="tr-TR" dirty="0" smtClean="0"/>
              <a:t> </a:t>
            </a:r>
            <a:r>
              <a:rPr lang="en-US" dirty="0" err="1" smtClean="0"/>
              <a:t>Exome</a:t>
            </a:r>
            <a:r>
              <a:rPr lang="en-US" dirty="0" smtClean="0"/>
              <a:t> Sequencing</a:t>
            </a:r>
            <a:r>
              <a:rPr lang="tr-TR" dirty="0" smtClean="0"/>
              <a:t>-WES TESTİ</a:t>
            </a:r>
            <a:br>
              <a:rPr lang="tr-TR" dirty="0" smtClean="0"/>
            </a:br>
            <a:r>
              <a:rPr lang="tr-TR" dirty="0" smtClean="0"/>
              <a:t>            TÜM EKZOM DİZİLEME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İnsan genomu yaklaşık olarak 180,000 </a:t>
            </a:r>
            <a:r>
              <a:rPr lang="tr-TR" dirty="0" err="1" smtClean="0"/>
              <a:t>ekzom</a:t>
            </a:r>
            <a:r>
              <a:rPr lang="tr-TR" dirty="0" smtClean="0"/>
              <a:t> içermektedir. Bütün </a:t>
            </a:r>
            <a:r>
              <a:rPr lang="tr-TR" dirty="0" err="1" smtClean="0"/>
              <a:t>ekzonlar</a:t>
            </a:r>
            <a:r>
              <a:rPr lang="tr-TR" dirty="0" smtClean="0"/>
              <a:t> genomun sadece %2’sine yakın bir kısmını oluştururlar.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Fakat buna rağmen, hastalıklarla ilgili olduğu bilinen değişikliklerin yaklaşık %85’i bu bölgelerde yer alır.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Exome</a:t>
            </a:r>
            <a:r>
              <a:rPr lang="tr-TR" dirty="0" smtClean="0"/>
              <a:t> </a:t>
            </a:r>
            <a:r>
              <a:rPr lang="tr-TR" dirty="0" err="1" smtClean="0"/>
              <a:t>Sequencing</a:t>
            </a:r>
            <a:r>
              <a:rPr lang="tr-TR" dirty="0" smtClean="0"/>
              <a:t>-CES</a:t>
            </a:r>
            <a:br>
              <a:rPr lang="tr-TR" dirty="0" smtClean="0"/>
            </a:br>
            <a:r>
              <a:rPr lang="tr-TR" dirty="0" smtClean="0"/>
              <a:t>       Klinik </a:t>
            </a:r>
            <a:r>
              <a:rPr lang="tr-TR" dirty="0" err="1" smtClean="0"/>
              <a:t>Ekzom</a:t>
            </a:r>
            <a:r>
              <a:rPr lang="tr-TR" dirty="0" smtClean="0"/>
              <a:t> Dizileme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tr-TR" dirty="0" smtClean="0"/>
              <a:t>Maliyeti daha düşük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Daha kısa zamanda yapılabiliyor.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Klinik anlamlılığı bilinen </a:t>
            </a:r>
            <a:r>
              <a:rPr lang="tr-TR" dirty="0" err="1" smtClean="0"/>
              <a:t>ekzomlar</a:t>
            </a:r>
            <a:r>
              <a:rPr lang="tr-TR" dirty="0" smtClean="0"/>
              <a:t> taranıyor.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180 bin </a:t>
            </a:r>
            <a:r>
              <a:rPr lang="tr-TR" dirty="0" err="1" smtClean="0"/>
              <a:t>ekzom</a:t>
            </a:r>
            <a:r>
              <a:rPr lang="tr-TR" dirty="0" smtClean="0"/>
              <a:t> içinden 4500-5000 </a:t>
            </a:r>
            <a:r>
              <a:rPr lang="tr-TR" dirty="0" err="1" smtClean="0"/>
              <a:t>ekzom</a:t>
            </a:r>
            <a:r>
              <a:rPr lang="tr-TR" dirty="0" smtClean="0"/>
              <a:t> değerlendiriliyor.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869160"/>
            <a:ext cx="6019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783785" cy="448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Genetik incelemelerdeki gelişmelerle birlikte, günümüzde </a:t>
            </a:r>
            <a:r>
              <a:rPr lang="tr-TR" dirty="0" err="1" smtClean="0"/>
              <a:t>retinal</a:t>
            </a:r>
            <a:r>
              <a:rPr lang="tr-TR" dirty="0" smtClean="0"/>
              <a:t> hastalıklarla ilişkisi bilinen 269 gen ve 300’den fazla </a:t>
            </a:r>
            <a:r>
              <a:rPr lang="tr-TR" dirty="0" err="1" smtClean="0"/>
              <a:t>lokus</a:t>
            </a:r>
            <a:r>
              <a:rPr lang="tr-TR" dirty="0" smtClean="0"/>
              <a:t> bulunmaktadır.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Clinicaltrials</a:t>
            </a:r>
            <a:r>
              <a:rPr lang="tr-TR" dirty="0" smtClean="0"/>
              <a:t>.gov sitesinde kayıtlı </a:t>
            </a:r>
            <a:r>
              <a:rPr lang="tr-TR" dirty="0" err="1" smtClean="0"/>
              <a:t>retinal</a:t>
            </a:r>
            <a:r>
              <a:rPr lang="tr-TR" dirty="0" smtClean="0"/>
              <a:t> hastalıklarda gen tedavisini içeren 60 dan fazla klinik çalışma vardır.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Hedeflenen hastalıklar arasında </a:t>
            </a:r>
            <a:r>
              <a:rPr lang="tr-TR" dirty="0" err="1" smtClean="0"/>
              <a:t>Leber’in</a:t>
            </a:r>
            <a:r>
              <a:rPr lang="tr-TR" dirty="0" smtClean="0"/>
              <a:t> </a:t>
            </a:r>
            <a:r>
              <a:rPr lang="tr-TR" dirty="0" err="1" smtClean="0"/>
              <a:t>konjenital</a:t>
            </a:r>
            <a:r>
              <a:rPr lang="tr-TR" dirty="0" smtClean="0"/>
              <a:t> körlüğü (LKK), </a:t>
            </a:r>
            <a:r>
              <a:rPr lang="tr-TR" dirty="0" err="1" smtClean="0"/>
              <a:t>retinitis</a:t>
            </a:r>
            <a:r>
              <a:rPr lang="tr-TR" dirty="0" smtClean="0"/>
              <a:t> </a:t>
            </a:r>
            <a:r>
              <a:rPr lang="tr-TR" dirty="0" err="1" smtClean="0"/>
              <a:t>pigmentosa</a:t>
            </a:r>
            <a:r>
              <a:rPr lang="tr-TR" dirty="0" smtClean="0"/>
              <a:t> (RP), </a:t>
            </a:r>
            <a:r>
              <a:rPr lang="tr-TR" dirty="0" err="1" smtClean="0"/>
              <a:t>koroideremi</a:t>
            </a:r>
            <a:r>
              <a:rPr lang="tr-TR" dirty="0" smtClean="0"/>
              <a:t>, akromatopsi, yaşa bağlı </a:t>
            </a:r>
            <a:r>
              <a:rPr lang="tr-TR" dirty="0" err="1" smtClean="0"/>
              <a:t>makula</a:t>
            </a:r>
            <a:r>
              <a:rPr lang="tr-TR" dirty="0" smtClean="0"/>
              <a:t> dejenerasyonu (YBMD) ve diyabetik </a:t>
            </a:r>
            <a:r>
              <a:rPr lang="tr-TR" dirty="0" err="1" smtClean="0"/>
              <a:t>retinopati</a:t>
            </a:r>
            <a:r>
              <a:rPr lang="tr-TR" dirty="0" smtClean="0"/>
              <a:t> (DR) gibi retina hastalıkları bulunmaktadır.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Göz Gen Tedavisi İçin İdealdir.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Göz küçük bir organdır ve dışarıya kapalıdır.</a:t>
            </a:r>
          </a:p>
          <a:p>
            <a:r>
              <a:rPr lang="tr-TR" dirty="0" smtClean="0"/>
              <a:t>Küçük miktarda vektör yeterlidir ve </a:t>
            </a:r>
            <a:r>
              <a:rPr lang="tr-TR" dirty="0" err="1" smtClean="0"/>
              <a:t>toksik</a:t>
            </a:r>
            <a:r>
              <a:rPr lang="tr-TR" dirty="0" smtClean="0"/>
              <a:t> etkiler de minimum olur. </a:t>
            </a:r>
          </a:p>
          <a:p>
            <a:r>
              <a:rPr lang="tr-TR" dirty="0" smtClean="0"/>
              <a:t>Cerrahi olarak göze yaklaşım kolaydır.</a:t>
            </a:r>
          </a:p>
          <a:p>
            <a:r>
              <a:rPr lang="tr-TR" dirty="0" err="1" smtClean="0"/>
              <a:t>İntraokuler</a:t>
            </a:r>
            <a:r>
              <a:rPr lang="tr-TR" dirty="0" smtClean="0"/>
              <a:t> bariyerler sayesinde oluşan ayrıcalıklı </a:t>
            </a:r>
            <a:r>
              <a:rPr lang="tr-TR" dirty="0" err="1" smtClean="0"/>
              <a:t>mikroçevre</a:t>
            </a:r>
            <a:r>
              <a:rPr lang="tr-TR" dirty="0" smtClean="0"/>
              <a:t> nedeniyle, oluşan </a:t>
            </a:r>
            <a:r>
              <a:rPr lang="tr-TR" dirty="0" err="1" smtClean="0"/>
              <a:t>immun</a:t>
            </a:r>
            <a:r>
              <a:rPr lang="tr-TR" dirty="0" smtClean="0"/>
              <a:t> yanıtlar lokal olarak </a:t>
            </a:r>
            <a:r>
              <a:rPr lang="tr-TR" dirty="0" err="1" smtClean="0"/>
              <a:t>inhibe</a:t>
            </a:r>
            <a:r>
              <a:rPr lang="tr-TR" dirty="0" smtClean="0"/>
              <a:t> edilir, vektörün göz dışına yayılımı engellenir ve sistemik yan etki oluşum riski azaltılır. </a:t>
            </a:r>
          </a:p>
          <a:p>
            <a:r>
              <a:rPr lang="tr-TR" dirty="0" err="1" smtClean="0"/>
              <a:t>Retinal</a:t>
            </a:r>
            <a:r>
              <a:rPr lang="tr-TR" dirty="0" smtClean="0"/>
              <a:t> hücreler post-</a:t>
            </a:r>
            <a:r>
              <a:rPr lang="tr-TR" dirty="0" err="1" smtClean="0"/>
              <a:t>mitotik</a:t>
            </a:r>
            <a:r>
              <a:rPr lang="tr-TR" dirty="0" smtClean="0"/>
              <a:t> hücreler olduğu için genler arası etkileşim olmadan uzun süreli gen ekspresyonu sağlanabilir. </a:t>
            </a:r>
          </a:p>
          <a:p>
            <a:r>
              <a:rPr lang="tr-TR" dirty="0" smtClean="0"/>
              <a:t>Çok sayıda </a:t>
            </a:r>
            <a:r>
              <a:rPr lang="tr-TR" dirty="0" err="1" smtClean="0"/>
              <a:t>retinal</a:t>
            </a:r>
            <a:r>
              <a:rPr lang="tr-TR" dirty="0" smtClean="0"/>
              <a:t> </a:t>
            </a:r>
            <a:r>
              <a:rPr lang="tr-TR" dirty="0" err="1" smtClean="0"/>
              <a:t>distrofi</a:t>
            </a:r>
            <a:r>
              <a:rPr lang="tr-TR" dirty="0" smtClean="0"/>
              <a:t> hayvan modelinin olması, </a:t>
            </a:r>
            <a:r>
              <a:rPr lang="tr-TR" dirty="0" err="1" smtClean="0"/>
              <a:t>preklinik</a:t>
            </a:r>
            <a:r>
              <a:rPr lang="tr-TR" dirty="0" smtClean="0"/>
              <a:t> çalışmalarla tedavinin etkinliğini değerlendirme sürecini hızlandırır. </a:t>
            </a:r>
          </a:p>
          <a:p>
            <a:r>
              <a:rPr lang="tr-TR" dirty="0" smtClean="0"/>
              <a:t>Gözün yapısı, ayrıntılı tetkiklerin olması tedavi sürecinin takibini kolaylaştırır. </a:t>
            </a:r>
          </a:p>
          <a:p>
            <a:r>
              <a:rPr lang="tr-TR" dirty="0" err="1" smtClean="0"/>
              <a:t>Distrofilerin</a:t>
            </a:r>
            <a:r>
              <a:rPr lang="tr-TR" dirty="0" smtClean="0"/>
              <a:t> </a:t>
            </a:r>
            <a:r>
              <a:rPr lang="tr-TR" dirty="0" err="1" smtClean="0"/>
              <a:t>bilateral</a:t>
            </a:r>
            <a:r>
              <a:rPr lang="tr-TR" dirty="0" smtClean="0"/>
              <a:t> ve simetrik olması bir gözün kontrol olarak kullanılmasını sağlar.”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İntraokuler</a:t>
            </a:r>
            <a:r>
              <a:rPr lang="tr-TR" dirty="0" smtClean="0"/>
              <a:t> kullanımda en sık kullanılan 2 yol vardır.</a:t>
            </a:r>
          </a:p>
          <a:p>
            <a:r>
              <a:rPr lang="tr-TR" dirty="0" err="1" smtClean="0"/>
              <a:t>İntravitreal</a:t>
            </a:r>
            <a:endParaRPr lang="tr-TR" dirty="0" smtClean="0"/>
          </a:p>
          <a:p>
            <a:r>
              <a:rPr lang="tr-TR" dirty="0" err="1" smtClean="0"/>
              <a:t>Subretinal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GEN TEDAVİSİNDE TEMEL YAKLAŞIMLAR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      </a:t>
            </a:r>
            <a:endParaRPr lang="tr-TR" dirty="0" smtClean="0"/>
          </a:p>
          <a:p>
            <a:r>
              <a:rPr lang="tr-TR" dirty="0" smtClean="0"/>
              <a:t>1. Gen </a:t>
            </a:r>
            <a:r>
              <a:rPr lang="tr-TR" dirty="0" err="1" smtClean="0"/>
              <a:t>replasmanı</a:t>
            </a:r>
            <a:r>
              <a:rPr lang="tr-TR" dirty="0" smtClean="0"/>
              <a:t> ile </a:t>
            </a:r>
            <a:r>
              <a:rPr lang="tr-TR" dirty="0" err="1" smtClean="0"/>
              <a:t>endojen</a:t>
            </a:r>
            <a:r>
              <a:rPr lang="tr-TR" dirty="0" smtClean="0"/>
              <a:t> mutasyonlu gen çıkarılmadan bu genin sağlam bir kopyası vektörler aracılığıyla dokuya uygulanır. Günümüzde en çok çalışma yapılan yöntem budur.</a:t>
            </a:r>
          </a:p>
          <a:p>
            <a:r>
              <a:rPr lang="tr-TR" dirty="0" smtClean="0"/>
              <a:t> 2. Gen </a:t>
            </a:r>
            <a:r>
              <a:rPr lang="tr-TR" dirty="0" err="1" smtClean="0"/>
              <a:t>silencing</a:t>
            </a:r>
            <a:r>
              <a:rPr lang="tr-TR" dirty="0" smtClean="0"/>
              <a:t> (susturma) yönteminde ise mutasyonlu genin ekspresyonu </a:t>
            </a:r>
            <a:r>
              <a:rPr lang="tr-TR" dirty="0" err="1" smtClean="0"/>
              <a:t>mRNA’nın</a:t>
            </a:r>
            <a:r>
              <a:rPr lang="tr-TR" dirty="0" smtClean="0"/>
              <a:t> modifikasyonu ile </a:t>
            </a:r>
            <a:r>
              <a:rPr lang="tr-TR" dirty="0" err="1" smtClean="0"/>
              <a:t>inhibe</a:t>
            </a:r>
            <a:r>
              <a:rPr lang="tr-TR" dirty="0" smtClean="0"/>
              <a:t> edilir.</a:t>
            </a:r>
          </a:p>
          <a:p>
            <a:r>
              <a:rPr lang="tr-TR" dirty="0" smtClean="0"/>
              <a:t> 3. Gen </a:t>
            </a:r>
            <a:r>
              <a:rPr lang="tr-TR" dirty="0" err="1" smtClean="0"/>
              <a:t>editing</a:t>
            </a:r>
            <a:r>
              <a:rPr lang="tr-TR" dirty="0" smtClean="0"/>
              <a:t> (düzenleme) ile de mutasyonlu genin mutasyonlu parçasında düzenleme yapılır. </a:t>
            </a:r>
          </a:p>
          <a:p>
            <a:r>
              <a:rPr lang="tr-TR" dirty="0" smtClean="0"/>
              <a:t>Mutasyon bağımlı ya da bağımsız, başarılı bir gen tedavisinde kilit noktası vektörlerdir.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NON-VİRAL VEKTÖRLER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viral</a:t>
            </a:r>
            <a:r>
              <a:rPr lang="tr-TR" dirty="0" smtClean="0"/>
              <a:t> vektörlerde DNA, ya tek başına ya da diğer kimyasallarla kombine edilerek taşınır.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Kimyasal madde olarak </a:t>
            </a:r>
          </a:p>
          <a:p>
            <a:pPr>
              <a:buNone/>
            </a:pPr>
            <a:r>
              <a:rPr lang="tr-TR" dirty="0" smtClean="0"/>
              <a:t>		-</a:t>
            </a:r>
            <a:r>
              <a:rPr lang="tr-TR" dirty="0" err="1" smtClean="0"/>
              <a:t>lipozomlar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-polimerler</a:t>
            </a:r>
          </a:p>
          <a:p>
            <a:pPr>
              <a:buNone/>
            </a:pPr>
            <a:r>
              <a:rPr lang="tr-TR" dirty="0" smtClean="0"/>
              <a:t>		-</a:t>
            </a:r>
            <a:r>
              <a:rPr lang="tr-TR" dirty="0" err="1" smtClean="0"/>
              <a:t>nanopartiküller</a:t>
            </a:r>
            <a:r>
              <a:rPr lang="tr-TR" dirty="0" smtClean="0"/>
              <a:t> (NP) kullanılabilir.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3718</TotalTime>
  <Words>2566</Words>
  <Application>Microsoft Office PowerPoint</Application>
  <PresentationFormat>Ekran Gösterisi (4:3)</PresentationFormat>
  <Paragraphs>226</Paragraphs>
  <Slides>43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Hisse Senedi</vt:lpstr>
      <vt:lpstr>Retina Hastalıklarında  Genetik Tedavi</vt:lpstr>
      <vt:lpstr>Finansal İlinti Beyanı</vt:lpstr>
      <vt:lpstr>  İÇERİK</vt:lpstr>
      <vt:lpstr>Slayt 4</vt:lpstr>
      <vt:lpstr>Slayt 5</vt:lpstr>
      <vt:lpstr>Göz Gen Tedavisi İçin İdealdir.</vt:lpstr>
      <vt:lpstr>Slayt 7</vt:lpstr>
      <vt:lpstr>GEN TEDAVİSİNDE TEMEL YAKLAŞIMLAR</vt:lpstr>
      <vt:lpstr>NON-VİRAL VEKTÖRLER </vt:lpstr>
      <vt:lpstr>ADENO-ASSOCIATED VİRAL VEKTÖRLER </vt:lpstr>
      <vt:lpstr>AAV Kısıtlamalar</vt:lpstr>
      <vt:lpstr>RETROVİRAL – LENTİVİRAL VEKTÖRLER </vt:lpstr>
      <vt:lpstr>ADENOVİRAL VEKTÖRLER </vt:lpstr>
      <vt:lpstr>GENOM EDİTİNG</vt:lpstr>
      <vt:lpstr>Slayt 15</vt:lpstr>
      <vt:lpstr>Kaygılar ve Çözümleri: </vt:lpstr>
      <vt:lpstr>Slayt 17</vt:lpstr>
      <vt:lpstr>Slayt 18</vt:lpstr>
      <vt:lpstr>                  GEN TEDAVİSİ</vt:lpstr>
      <vt:lpstr>Slayt 20</vt:lpstr>
      <vt:lpstr>LEBER’İN KONJENİTAL KÖRLÜĞÜ VE RP</vt:lpstr>
      <vt:lpstr>Slayt 22</vt:lpstr>
      <vt:lpstr>Slayt 23</vt:lpstr>
      <vt:lpstr>Faz III çalışma: MLMT testi. </vt:lpstr>
      <vt:lpstr>Faz I</vt:lpstr>
      <vt:lpstr>Faz II </vt:lpstr>
      <vt:lpstr>   Faz III</vt:lpstr>
      <vt:lpstr>Yan Etkiler</vt:lpstr>
      <vt:lpstr>Slayt 29</vt:lpstr>
      <vt:lpstr>Slayt 30</vt:lpstr>
      <vt:lpstr>STARGARDT’IN MAKULA DİSTROFİSİ  </vt:lpstr>
      <vt:lpstr>Slayt 32</vt:lpstr>
      <vt:lpstr>YAŞA BAĞLI MAKULA DEJENERASYONU </vt:lpstr>
      <vt:lpstr>Slayt 34</vt:lpstr>
      <vt:lpstr>KOROİDEREMİ </vt:lpstr>
      <vt:lpstr>Slayt 36</vt:lpstr>
      <vt:lpstr>AKROMATOPSİ: </vt:lpstr>
      <vt:lpstr>Slayt 38</vt:lpstr>
      <vt:lpstr>        GEN TEDAVİLERİNE GENEL BAKIŞ:  </vt:lpstr>
      <vt:lpstr>HASTALARI NASIL BELİRLEYECEĞİZ</vt:lpstr>
      <vt:lpstr>  Whole Exome Sequencing-WES TESTİ             TÜM EKZOM DİZİLEME</vt:lpstr>
      <vt:lpstr>Clinical Exome Sequencing-CES        Klinik Ekzom Dizileme</vt:lpstr>
      <vt:lpstr>Slayt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DR’de Genetik ve Önemi</dc:title>
  <dc:creator>Asus</dc:creator>
  <cp:lastModifiedBy>Asus</cp:lastModifiedBy>
  <cp:revision>323</cp:revision>
  <dcterms:created xsi:type="dcterms:W3CDTF">2019-11-17T17:32:28Z</dcterms:created>
  <dcterms:modified xsi:type="dcterms:W3CDTF">2020-12-20T13:09:31Z</dcterms:modified>
</cp:coreProperties>
</file>