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C2477-ED96-48BE-BAE9-4843F856E2D6}" type="datetimeFigureOut">
              <a:rPr lang="tr-TR" smtClean="0"/>
              <a:t>25.8.2019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A553-448D-405F-BB7E-D0D6A481C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28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A553-448D-405F-BB7E-D0D6A481C59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07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A553-448D-405F-BB7E-D0D6A481C59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A553-448D-405F-BB7E-D0D6A481C59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45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A553-448D-405F-BB7E-D0D6A481C59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9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2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5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77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3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8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5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2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0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38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78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1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4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9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80A1E8-0D47-46EB-A8FF-66E8262F858C}" type="datetimeFigureOut">
              <a:rPr lang="en-GB" smtClean="0"/>
              <a:t>25/08/2019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591B00-550B-48A4-9833-3A3C83806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87" y="2856630"/>
            <a:ext cx="5277584" cy="2509213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Calibri" panose="020F0502020204030204" pitchFamily="34" charset="0"/>
              </a:rPr>
              <a:t>The </a:t>
            </a:r>
            <a:r>
              <a:rPr lang="tr-TR" dirty="0" smtClean="0">
                <a:latin typeface="Calibri" panose="020F0502020204030204" pitchFamily="34" charset="0"/>
              </a:rPr>
              <a:t>therapeut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c </a:t>
            </a:r>
            <a:r>
              <a:rPr lang="tr-TR" dirty="0">
                <a:latin typeface="Calibri" panose="020F0502020204030204" pitchFamily="34" charset="0"/>
              </a:rPr>
              <a:t>effect of subtenon 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nject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on </a:t>
            </a:r>
            <a:r>
              <a:rPr lang="tr-TR" dirty="0">
                <a:latin typeface="Calibri" panose="020F0502020204030204" pitchFamily="34" charset="0"/>
              </a:rPr>
              <a:t>of autologous </a:t>
            </a:r>
            <a:r>
              <a:rPr lang="tr-TR" dirty="0" smtClean="0">
                <a:latin typeface="Calibri" panose="020F0502020204030204" pitchFamily="34" charset="0"/>
              </a:rPr>
              <a:t>platelet-r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ch </a:t>
            </a:r>
            <a:r>
              <a:rPr lang="tr-TR" dirty="0">
                <a:latin typeface="Calibri" panose="020F0502020204030204" pitchFamily="34" charset="0"/>
              </a:rPr>
              <a:t>plasma 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n ret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n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t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s p</a:t>
            </a:r>
            <a:r>
              <a:rPr lang="en-GB" dirty="0" smtClean="0">
                <a:latin typeface="Calibri" panose="020F0502020204030204" pitchFamily="34" charset="0"/>
              </a:rPr>
              <a:t>I</a:t>
            </a:r>
            <a:r>
              <a:rPr lang="tr-TR" dirty="0" smtClean="0">
                <a:latin typeface="Calibri" panose="020F0502020204030204" pitchFamily="34" charset="0"/>
              </a:rPr>
              <a:t>gmentosa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8845" y="4421875"/>
            <a:ext cx="5198771" cy="201986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</a:t>
            </a:r>
            <a:r>
              <a:rPr lang="tr-TR" smtClean="0">
                <a:solidFill>
                  <a:srgbClr val="FF0000"/>
                </a:solidFill>
                <a:latin typeface="Calibri" panose="020F0502020204030204" pitchFamily="34" charset="0"/>
              </a:rPr>
              <a:t>. NESLİHAN SİNİM </a:t>
            </a: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KAHRAMAN </a:t>
            </a:r>
            <a:r>
              <a:rPr lang="tr-T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febo</a:t>
            </a:r>
            <a:endParaRPr lang="tr-TR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Prof. </a:t>
            </a:r>
            <a:r>
              <a:rPr lang="tr-T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dr.</a:t>
            </a: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ayşe</a:t>
            </a: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öner </a:t>
            </a:r>
            <a:r>
              <a:rPr lang="tr-T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febo</a:t>
            </a:r>
            <a:endParaRPr lang="tr-TR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smtClean="0">
                <a:solidFill>
                  <a:srgbClr val="FF0000"/>
                </a:solidFill>
                <a:latin typeface="Calibri" panose="020F0502020204030204" pitchFamily="34" charset="0"/>
              </a:rPr>
              <a:t>Acıbadem kayseri hospital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45" y="1210978"/>
            <a:ext cx="5198771" cy="32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32310" y="5445457"/>
            <a:ext cx="6159690" cy="1412543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 </a:t>
            </a:r>
          </a:p>
          <a:p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FIg.1 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A-F: 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VIsual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fIeld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changes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InjectIons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FIgure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A, C, E: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applıcation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;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Fıgure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B, D, F: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3rd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applıcatıon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Note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ı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mprovement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VF test.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These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patıents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dıd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not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receive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>
                <a:solidFill>
                  <a:srgbClr val="FF0000"/>
                </a:solidFill>
                <a:latin typeface="Calibri" panose="020F0502020204030204" pitchFamily="34" charset="0"/>
              </a:rPr>
              <a:t>any</a:t>
            </a:r>
            <a:r>
              <a:rPr lang="tr-TR" sz="23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addıtıonal</a:t>
            </a:r>
            <a:r>
              <a:rPr lang="tr-TR" sz="23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3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ınjectıons</a:t>
            </a:r>
            <a:endParaRPr lang="en-GB" sz="23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239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77468" y="5609230"/>
            <a:ext cx="6378680" cy="1248770"/>
          </a:xfrm>
        </p:spPr>
        <p:txBody>
          <a:bodyPr>
            <a:normAutofit fontScale="90000"/>
          </a:bodyPr>
          <a:lstStyle/>
          <a:p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Fig.2 A-I: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Vısual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fıeld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changes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ınjectıons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Fıgure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A,D,G: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applıcatıon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b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Fıgure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B,E,H: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3rd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applıcatıon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fıgure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C,F,I: 3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months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3rd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aPRP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applıcatıon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These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patıents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receıved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addıtıonal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ı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njections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because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detorıatıon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ı</a:t>
            </a:r>
            <a:r>
              <a:rPr lang="tr-TR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r>
              <a:rPr lang="tr-TR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latin typeface="Calibri" panose="020F0502020204030204" pitchFamily="34" charset="0"/>
              </a:rPr>
              <a:t> VF test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22830"/>
            <a:ext cx="9130352" cy="5131558"/>
          </a:xfrm>
        </p:spPr>
      </p:pic>
    </p:spTree>
    <p:extLst>
      <p:ext uri="{BB962C8B-B14F-4D97-AF65-F5344CB8AC3E}">
        <p14:creationId xmlns:p14="http://schemas.microsoft.com/office/powerpoint/2010/main" val="24142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/>
            </a:r>
            <a:br>
              <a:rPr lang="tr-TR" dirty="0" smtClean="0">
                <a:latin typeface="Calibri" panose="020F0502020204030204" pitchFamily="34" charset="0"/>
              </a:rPr>
            </a:br>
            <a:r>
              <a:rPr lang="tr-TR" dirty="0" smtClean="0">
                <a:latin typeface="Calibri" panose="020F0502020204030204" pitchFamily="34" charset="0"/>
              </a:rPr>
              <a:t>DISCUSSION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1800" cap="none" dirty="0">
                <a:latin typeface="Calibri" panose="020F0502020204030204" pitchFamily="34" charset="0"/>
              </a:rPr>
              <a:t>The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deprivation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>
                <a:latin typeface="Calibri" panose="020F0502020204030204" pitchFamily="34" charset="0"/>
              </a:rPr>
              <a:t>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GFs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leads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to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induction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>
                <a:latin typeface="Calibri" panose="020F0502020204030204" pitchFamily="34" charset="0"/>
              </a:rPr>
              <a:t>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apoptosis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mechanism</a:t>
            </a:r>
            <a:endParaRPr lang="tr-TR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At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beginning</a:t>
            </a:r>
            <a:r>
              <a:rPr lang="tr-TR" sz="1800" cap="none" dirty="0">
                <a:latin typeface="Calibri" panose="020F0502020204030204" pitchFamily="34" charset="0"/>
              </a:rPr>
              <a:t>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cells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decelerate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their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metabolic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activities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</a:p>
          <a:p>
            <a:r>
              <a:rPr lang="tr-TR" sz="1800" cap="none" dirty="0" err="1" smtClean="0">
                <a:latin typeface="Calibri" panose="020F0502020204030204" pitchFamily="34" charset="0"/>
              </a:rPr>
              <a:t>If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GF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insufficiency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persists</a:t>
            </a:r>
            <a:r>
              <a:rPr lang="tr-TR" sz="1800" cap="none" dirty="0" smtClean="0">
                <a:latin typeface="Calibri" panose="020F0502020204030204" pitchFamily="34" charset="0"/>
              </a:rPr>
              <a:t>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apopitosis</a:t>
            </a:r>
            <a:r>
              <a:rPr lang="tr-TR" sz="1800" cap="none" dirty="0" smtClean="0">
                <a:latin typeface="Calibri" panose="020F0502020204030204" pitchFamily="34" charset="0"/>
              </a:rPr>
              <a:t> process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photoreceptors take place.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err="1" smtClean="0">
                <a:latin typeface="Calibri" panose="020F0502020204030204" pitchFamily="34" charset="0"/>
              </a:rPr>
              <a:t>This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raises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possibility</a:t>
            </a:r>
            <a:r>
              <a:rPr lang="tr-TR" sz="1800" cap="none" dirty="0" smtClean="0">
                <a:latin typeface="Calibri" panose="020F0502020204030204" pitchFamily="34" charset="0"/>
              </a:rPr>
              <a:t> that gfs may play an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inhibitory</a:t>
            </a:r>
            <a:r>
              <a:rPr lang="tr-TR" sz="1800" cap="none" dirty="0" smtClean="0">
                <a:latin typeface="Calibri" panose="020F0502020204030204" pitchFamily="34" charset="0"/>
              </a:rPr>
              <a:t> role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apoptosis</a:t>
            </a:r>
            <a:r>
              <a:rPr lang="tr-TR" sz="1800" cap="none" dirty="0" smtClean="0">
                <a:latin typeface="Calibri" panose="020F0502020204030204" pitchFamily="34" charset="0"/>
              </a:rPr>
              <a:t> process and GF levels may be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essential</a:t>
            </a:r>
            <a:r>
              <a:rPr lang="tr-TR" sz="1800" cap="none" dirty="0" smtClean="0">
                <a:latin typeface="Calibri" panose="020F0502020204030204" pitchFamily="34" charset="0"/>
              </a:rPr>
              <a:t>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maintaining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viability</a:t>
            </a:r>
            <a:r>
              <a:rPr lang="tr-TR" sz="1800" cap="none" dirty="0" smtClean="0">
                <a:latin typeface="Calibri" panose="020F0502020204030204" pitchFamily="34" charset="0"/>
              </a:rPr>
              <a:t>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cells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undergoing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apoptosis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endParaRPr lang="en-GB" sz="1800" cap="none" dirty="0">
              <a:latin typeface="Calibri" panose="020F050202020403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12442" y="5943597"/>
            <a:ext cx="7729182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Collins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M.K.,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Perkins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G.R.,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Rodriguez-Tarduchy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G.,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Nieto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M.A.,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López-Rivas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A.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Growth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factors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as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survival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factors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regulation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apoptosis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BioEssays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1994; 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16:133–138</a:t>
            </a:r>
          </a:p>
          <a:p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Koenekoop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R.K.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Why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some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photoreceptors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die,while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others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remain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dormant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lessons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from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RPE65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and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LRATassociated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retinal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dystrophies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Ophthalmic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Genet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2011; 32:126–128.</a:t>
            </a:r>
          </a:p>
          <a:p>
            <a:endParaRPr lang="tr-TR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8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1800" cap="none" dirty="0" err="1" smtClean="0">
                <a:latin typeface="Calibri" panose="020F0502020204030204" pitchFamily="34" charset="0"/>
              </a:rPr>
              <a:t>Various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such</a:t>
            </a:r>
            <a:r>
              <a:rPr lang="tr-TR" sz="1800" cap="none" dirty="0" smtClean="0">
                <a:latin typeface="Calibri" panose="020F0502020204030204" pitchFamily="34" charset="0"/>
              </a:rPr>
              <a:t> as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ciliary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</a:t>
            </a:r>
            <a:r>
              <a:rPr lang="tr-TR" sz="1800" cap="none" dirty="0" smtClean="0">
                <a:latin typeface="Calibri" panose="020F0502020204030204" pitchFamily="34" charset="0"/>
              </a:rPr>
              <a:t> (CNTF),</a:t>
            </a:r>
            <a:r>
              <a:rPr lang="tr-TR" sz="1800" cap="none" baseline="30000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brain-derived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</a:t>
            </a:r>
            <a:r>
              <a:rPr lang="tr-TR" sz="1800" cap="none" dirty="0" smtClean="0">
                <a:latin typeface="Calibri" panose="020F0502020204030204" pitchFamily="34" charset="0"/>
              </a:rPr>
              <a:t> (BDNF),  pigment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epithelium-derived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</a:t>
            </a:r>
            <a:r>
              <a:rPr lang="tr-TR" sz="1800" cap="none" dirty="0" smtClean="0">
                <a:latin typeface="Calibri" panose="020F0502020204030204" pitchFamily="34" charset="0"/>
              </a:rPr>
              <a:t> (PEDF),</a:t>
            </a:r>
            <a:r>
              <a:rPr lang="tr-TR" sz="1800" cap="none" baseline="30000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glial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cell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derived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</a:t>
            </a:r>
            <a:r>
              <a:rPr lang="tr-TR" sz="1800" cap="none" dirty="0" smtClean="0">
                <a:latin typeface="Calibri" panose="020F0502020204030204" pitchFamily="34" charset="0"/>
              </a:rPr>
              <a:t> (GDNF) </a:t>
            </a:r>
            <a:r>
              <a:rPr lang="tr-TR" sz="1800" cap="none" dirty="0" err="1" smtClean="0">
                <a:latin typeface="Calibri" panose="020F0502020204030204" pitchFamily="34" charset="0"/>
              </a:rPr>
              <a:t>have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been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investigated</a:t>
            </a:r>
            <a:r>
              <a:rPr lang="tr-TR" sz="1800" cap="none" dirty="0" smtClean="0">
                <a:latin typeface="Calibri" panose="020F0502020204030204" pitchFamily="34" charset="0"/>
              </a:rPr>
              <a:t>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experimental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studies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demonstrated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to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rescue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structure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en-GB" sz="1800" cap="none" dirty="0" smtClean="0">
                <a:latin typeface="Calibri" panose="020F0502020204030204" pitchFamily="34" charset="0"/>
              </a:rPr>
              <a:t>B</a:t>
            </a:r>
            <a:r>
              <a:rPr lang="tr-TR" sz="1800" cap="none" dirty="0" err="1" smtClean="0">
                <a:latin typeface="Calibri" panose="020F0502020204030204" pitchFamily="34" charset="0"/>
              </a:rPr>
              <a:t>ecause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photoreceptors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are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thought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to</a:t>
            </a:r>
            <a:r>
              <a:rPr lang="tr-TR" sz="1800" cap="none" dirty="0" smtClean="0">
                <a:latin typeface="Calibri" panose="020F0502020204030204" pitchFamily="34" charset="0"/>
              </a:rPr>
              <a:t> be a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part</a:t>
            </a:r>
            <a:r>
              <a:rPr lang="tr-TR" sz="1800" cap="none" dirty="0" smtClean="0">
                <a:latin typeface="Calibri" panose="020F0502020204030204" pitchFamily="34" charset="0"/>
              </a:rPr>
              <a:t>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central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nerve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system</a:t>
            </a:r>
            <a:r>
              <a:rPr lang="tr-TR" sz="1800" cap="none" dirty="0" smtClean="0">
                <a:latin typeface="Calibri" panose="020F0502020204030204" pitchFamily="34" charset="0"/>
              </a:rPr>
              <a:t>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might</a:t>
            </a:r>
            <a:r>
              <a:rPr lang="tr-TR" sz="1800" cap="none" dirty="0" smtClean="0">
                <a:latin typeface="Calibri" panose="020F0502020204030204" pitchFamily="34" charset="0"/>
              </a:rPr>
              <a:t> be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beneficial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for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retinas</a:t>
            </a:r>
            <a:r>
              <a:rPr lang="tr-TR" sz="1800" cap="none" dirty="0" smtClean="0">
                <a:latin typeface="Calibri" panose="020F0502020204030204" pitchFamily="34" charset="0"/>
              </a:rPr>
              <a:t> of RP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patients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to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preserve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cells</a:t>
            </a:r>
            <a:r>
              <a:rPr lang="tr-TR" sz="1800" cap="none" dirty="0" smtClean="0">
                <a:latin typeface="Calibri" panose="020F0502020204030204" pitchFamily="34" charset="0"/>
              </a:rPr>
              <a:t>. </a:t>
            </a:r>
            <a:endParaRPr lang="en-GB" sz="1800" cap="none" dirty="0">
              <a:latin typeface="Calibri" panose="020F050202020403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131558" y="5883275"/>
            <a:ext cx="7060442" cy="365125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Lambiase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A.,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Aloe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L.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Nerve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growth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factor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delays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retinal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degeneration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in C3H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mice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Graefes</a:t>
            </a:r>
            <a:r>
              <a:rPr lang="tr-TR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Arch</a:t>
            </a:r>
            <a:r>
              <a:rPr lang="tr-TR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Clin</a:t>
            </a:r>
            <a:r>
              <a:rPr lang="tr-TR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Exp</a:t>
            </a:r>
            <a:r>
              <a:rPr lang="tr-TR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Ophthalmol</a:t>
            </a:r>
            <a:r>
              <a:rPr lang="tr-TR" i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1996; 1: 96–100. </a:t>
            </a:r>
          </a:p>
          <a:p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Lenzi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L.,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Coassin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M.,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Lambiase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A.,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Bonini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S.,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Amendola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T.,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Aloe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L.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Effect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exogenous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administration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nerve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growth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factor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retina of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rats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with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inherited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retinitis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 pitchFamily="34" charset="0"/>
              </a:rPr>
              <a:t>pigmentosa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Vision</a:t>
            </a:r>
            <a:r>
              <a:rPr lang="tr-TR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Calibri" panose="020F0502020204030204" pitchFamily="34" charset="0"/>
              </a:rPr>
              <a:t>Res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</a:rPr>
              <a:t>. 2005; 45: 1491–1500.</a:t>
            </a:r>
          </a:p>
          <a:p>
            <a:r>
              <a:rPr lang="tr-TR" dirty="0">
                <a:solidFill>
                  <a:srgbClr val="FF0000"/>
                </a:solidFill>
              </a:rPr>
              <a:t>*</a:t>
            </a:r>
            <a:r>
              <a:rPr lang="tr-TR" dirty="0" err="1">
                <a:solidFill>
                  <a:srgbClr val="FF0000"/>
                </a:solidFill>
              </a:rPr>
              <a:t>Cayouette</a:t>
            </a:r>
            <a:r>
              <a:rPr lang="tr-TR" dirty="0">
                <a:solidFill>
                  <a:srgbClr val="FF0000"/>
                </a:solidFill>
              </a:rPr>
              <a:t> M., </a:t>
            </a:r>
            <a:r>
              <a:rPr lang="tr-TR" dirty="0" err="1">
                <a:solidFill>
                  <a:srgbClr val="FF0000"/>
                </a:solidFill>
              </a:rPr>
              <a:t>Behn</a:t>
            </a:r>
            <a:r>
              <a:rPr lang="tr-TR" dirty="0">
                <a:solidFill>
                  <a:srgbClr val="FF0000"/>
                </a:solidFill>
              </a:rPr>
              <a:t> D., </a:t>
            </a:r>
            <a:r>
              <a:rPr lang="tr-TR" dirty="0" err="1">
                <a:solidFill>
                  <a:srgbClr val="FF0000"/>
                </a:solidFill>
              </a:rPr>
              <a:t>Sendtner</a:t>
            </a:r>
            <a:r>
              <a:rPr lang="tr-TR" dirty="0">
                <a:solidFill>
                  <a:srgbClr val="FF0000"/>
                </a:solidFill>
              </a:rPr>
              <a:t> M., </a:t>
            </a:r>
            <a:r>
              <a:rPr lang="tr-TR" dirty="0" err="1">
                <a:solidFill>
                  <a:srgbClr val="FF0000"/>
                </a:solidFill>
              </a:rPr>
              <a:t>Lachapelle</a:t>
            </a:r>
            <a:r>
              <a:rPr lang="tr-TR" dirty="0">
                <a:solidFill>
                  <a:srgbClr val="FF0000"/>
                </a:solidFill>
              </a:rPr>
              <a:t> P., </a:t>
            </a:r>
            <a:r>
              <a:rPr lang="tr-TR" dirty="0" err="1">
                <a:solidFill>
                  <a:srgbClr val="FF0000"/>
                </a:solidFill>
              </a:rPr>
              <a:t>Gravel</a:t>
            </a:r>
            <a:r>
              <a:rPr lang="tr-TR" dirty="0">
                <a:solidFill>
                  <a:srgbClr val="FF0000"/>
                </a:solidFill>
              </a:rPr>
              <a:t> C. </a:t>
            </a:r>
            <a:r>
              <a:rPr lang="tr-TR" dirty="0" err="1">
                <a:solidFill>
                  <a:srgbClr val="FF0000"/>
                </a:solidFill>
              </a:rPr>
              <a:t>Intraocular</a:t>
            </a:r>
            <a:r>
              <a:rPr lang="tr-TR" dirty="0">
                <a:solidFill>
                  <a:srgbClr val="FF0000"/>
                </a:solidFill>
              </a:rPr>
              <a:t> gene transfer of </a:t>
            </a:r>
            <a:r>
              <a:rPr lang="tr-TR" dirty="0" err="1">
                <a:solidFill>
                  <a:srgbClr val="FF0000"/>
                </a:solidFill>
              </a:rPr>
              <a:t>ciliary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neurotrophic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factor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prevents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death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increases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responsiveness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rod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photoreceptors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retinal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degeneration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slow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mouse</a:t>
            </a:r>
            <a:r>
              <a:rPr lang="tr-TR" dirty="0">
                <a:solidFill>
                  <a:srgbClr val="FF0000"/>
                </a:solidFill>
              </a:rPr>
              <a:t>. </a:t>
            </a:r>
            <a:r>
              <a:rPr lang="tr-TR" i="1" dirty="0">
                <a:solidFill>
                  <a:srgbClr val="FF0000"/>
                </a:solidFill>
              </a:rPr>
              <a:t>J </a:t>
            </a:r>
            <a:r>
              <a:rPr lang="tr-TR" i="1" dirty="0" err="1">
                <a:solidFill>
                  <a:srgbClr val="FF0000"/>
                </a:solidFill>
              </a:rPr>
              <a:t>Neurosci</a:t>
            </a:r>
            <a:r>
              <a:rPr lang="tr-TR" i="1" dirty="0">
                <a:solidFill>
                  <a:srgbClr val="FF0000"/>
                </a:solidFill>
              </a:rPr>
              <a:t>.</a:t>
            </a:r>
            <a:r>
              <a:rPr lang="tr-TR" dirty="0">
                <a:solidFill>
                  <a:srgbClr val="FF0000"/>
                </a:solidFill>
              </a:rPr>
              <a:t> 1998; 18: 9282–9293.</a:t>
            </a:r>
          </a:p>
          <a:p>
            <a:r>
              <a:rPr lang="tr-TR" dirty="0">
                <a:solidFill>
                  <a:srgbClr val="FF0000"/>
                </a:solidFill>
              </a:rPr>
              <a:t>*Tao W., Wen R., </a:t>
            </a:r>
            <a:r>
              <a:rPr lang="tr-TR" dirty="0" err="1">
                <a:solidFill>
                  <a:srgbClr val="FF0000"/>
                </a:solidFill>
              </a:rPr>
              <a:t>Goddard</a:t>
            </a:r>
            <a:r>
              <a:rPr lang="tr-TR" dirty="0">
                <a:solidFill>
                  <a:srgbClr val="FF0000"/>
                </a:solidFill>
              </a:rPr>
              <a:t> M.B., et al.  </a:t>
            </a:r>
            <a:r>
              <a:rPr lang="tr-TR" dirty="0" err="1">
                <a:solidFill>
                  <a:srgbClr val="FF0000"/>
                </a:solidFill>
              </a:rPr>
              <a:t>Encapsulated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cell-based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delivery</a:t>
            </a:r>
            <a:r>
              <a:rPr lang="tr-TR" dirty="0">
                <a:solidFill>
                  <a:srgbClr val="FF0000"/>
                </a:solidFill>
              </a:rPr>
              <a:t> of CNTF </a:t>
            </a:r>
            <a:r>
              <a:rPr lang="tr-TR" dirty="0" err="1">
                <a:solidFill>
                  <a:srgbClr val="FF0000"/>
                </a:solidFill>
              </a:rPr>
              <a:t>reduces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photoreceptor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degeneration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animal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models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retinitis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pigmentosa</a:t>
            </a:r>
            <a:r>
              <a:rPr lang="tr-TR" dirty="0">
                <a:solidFill>
                  <a:srgbClr val="FF0000"/>
                </a:solidFill>
              </a:rPr>
              <a:t>. </a:t>
            </a:r>
            <a:r>
              <a:rPr lang="tr-TR" i="1" dirty="0" err="1">
                <a:solidFill>
                  <a:srgbClr val="FF0000"/>
                </a:solidFill>
              </a:rPr>
              <a:t>Invest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Ophthalmol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Vis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Sci</a:t>
            </a:r>
            <a:r>
              <a:rPr lang="tr-TR" dirty="0">
                <a:solidFill>
                  <a:srgbClr val="FF0000"/>
                </a:solidFill>
              </a:rPr>
              <a:t> 2002; 43:3292–3298</a:t>
            </a:r>
          </a:p>
          <a:p>
            <a:r>
              <a:rPr lang="tr-TR" dirty="0">
                <a:solidFill>
                  <a:srgbClr val="FF0000"/>
                </a:solidFill>
              </a:rPr>
              <a:t>*</a:t>
            </a:r>
            <a:r>
              <a:rPr lang="tr-TR" dirty="0" err="1">
                <a:solidFill>
                  <a:srgbClr val="FF0000"/>
                </a:solidFill>
              </a:rPr>
              <a:t>Ohnaka</a:t>
            </a:r>
            <a:r>
              <a:rPr lang="tr-TR" dirty="0">
                <a:solidFill>
                  <a:srgbClr val="FF0000"/>
                </a:solidFill>
              </a:rPr>
              <a:t> M., </a:t>
            </a:r>
            <a:r>
              <a:rPr lang="tr-TR" dirty="0" err="1">
                <a:solidFill>
                  <a:srgbClr val="FF0000"/>
                </a:solidFill>
              </a:rPr>
              <a:t>Miki</a:t>
            </a:r>
            <a:r>
              <a:rPr lang="tr-TR" dirty="0">
                <a:solidFill>
                  <a:srgbClr val="FF0000"/>
                </a:solidFill>
              </a:rPr>
              <a:t> K., </a:t>
            </a:r>
            <a:r>
              <a:rPr lang="tr-TR" dirty="0" err="1">
                <a:solidFill>
                  <a:srgbClr val="FF0000"/>
                </a:solidFill>
              </a:rPr>
              <a:t>Gong</a:t>
            </a:r>
            <a:r>
              <a:rPr lang="tr-TR" dirty="0">
                <a:solidFill>
                  <a:srgbClr val="FF0000"/>
                </a:solidFill>
              </a:rPr>
              <a:t> Y.Y., et al. </a:t>
            </a:r>
            <a:r>
              <a:rPr lang="tr-TR" dirty="0" err="1">
                <a:solidFill>
                  <a:srgbClr val="FF0000"/>
                </a:solidFill>
              </a:rPr>
              <a:t>Long-term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expression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glial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cell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line-derived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neurotrophic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factor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slows</a:t>
            </a:r>
            <a:r>
              <a:rPr lang="tr-TR" dirty="0">
                <a:solidFill>
                  <a:srgbClr val="FF0000"/>
                </a:solidFill>
              </a:rPr>
              <a:t>, but </a:t>
            </a:r>
            <a:r>
              <a:rPr lang="tr-TR" dirty="0" err="1">
                <a:solidFill>
                  <a:srgbClr val="FF0000"/>
                </a:solidFill>
              </a:rPr>
              <a:t>does</a:t>
            </a:r>
            <a:r>
              <a:rPr lang="tr-TR" dirty="0">
                <a:solidFill>
                  <a:srgbClr val="FF0000"/>
                </a:solidFill>
              </a:rPr>
              <a:t> not stop </a:t>
            </a:r>
            <a:r>
              <a:rPr lang="tr-TR" dirty="0" err="1">
                <a:solidFill>
                  <a:srgbClr val="FF0000"/>
                </a:solidFill>
              </a:rPr>
              <a:t>retinal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degeneration</a:t>
            </a:r>
            <a:r>
              <a:rPr lang="tr-TR" dirty="0">
                <a:solidFill>
                  <a:srgbClr val="FF0000"/>
                </a:solidFill>
              </a:rPr>
              <a:t> in a model of </a:t>
            </a:r>
            <a:r>
              <a:rPr lang="tr-TR" dirty="0" err="1">
                <a:solidFill>
                  <a:srgbClr val="FF0000"/>
                </a:solidFill>
              </a:rPr>
              <a:t>retinitis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pigmentosa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i="1" dirty="0" err="1">
                <a:solidFill>
                  <a:srgbClr val="FF0000"/>
                </a:solidFill>
              </a:rPr>
              <a:t>J.Neurochem</a:t>
            </a:r>
            <a:r>
              <a:rPr lang="tr-TR" i="1" dirty="0">
                <a:solidFill>
                  <a:srgbClr val="FF0000"/>
                </a:solidFill>
              </a:rPr>
              <a:t>.</a:t>
            </a:r>
            <a:r>
              <a:rPr lang="tr-TR" dirty="0">
                <a:solidFill>
                  <a:srgbClr val="FF0000"/>
                </a:solidFill>
              </a:rPr>
              <a:t> 2012;122: 1047-53</a:t>
            </a:r>
          </a:p>
          <a:p>
            <a:endParaRPr lang="tr-T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Since 1998,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platelet-derived</a:t>
            </a:r>
            <a:r>
              <a:rPr lang="tr-TR" sz="1800" cap="none" dirty="0" smtClean="0">
                <a:latin typeface="Calibri" panose="020F0502020204030204" pitchFamily="34" charset="0"/>
              </a:rPr>
              <a:t> products have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been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widely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used</a:t>
            </a:r>
            <a:r>
              <a:rPr lang="tr-TR" sz="1800" cap="none" dirty="0" smtClean="0">
                <a:latin typeface="Calibri" panose="020F0502020204030204" pitchFamily="34" charset="0"/>
              </a:rPr>
              <a:t>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regenerative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medicine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en-GB" sz="1800" cap="none" dirty="0" smtClean="0">
                <a:latin typeface="Calibri" panose="020F0502020204030204" pitchFamily="34" charset="0"/>
              </a:rPr>
              <a:t>T</a:t>
            </a:r>
            <a:r>
              <a:rPr lang="tr-TR" sz="1800" cap="none" dirty="0" smtClean="0">
                <a:latin typeface="Calibri" panose="020F0502020204030204" pitchFamily="34" charset="0"/>
              </a:rPr>
              <a:t>hese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products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included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many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bioactive</a:t>
            </a:r>
            <a:r>
              <a:rPr lang="tr-TR" sz="1800" cap="none" dirty="0" smtClean="0">
                <a:latin typeface="Calibri" panose="020F0502020204030204" pitchFamily="34" charset="0"/>
              </a:rPr>
              <a:t> molecules such as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epidermal</a:t>
            </a:r>
            <a:r>
              <a:rPr lang="tr-TR" sz="1800" cap="none" dirty="0" smtClean="0">
                <a:latin typeface="Calibri" panose="020F0502020204030204" pitchFamily="34" charset="0"/>
              </a:rPr>
              <a:t> growth factor (EGF), PDGF, VEGF,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insulin-like</a:t>
            </a:r>
            <a:r>
              <a:rPr lang="tr-TR" sz="1800" cap="none" dirty="0" smtClean="0">
                <a:latin typeface="Calibri" panose="020F0502020204030204" pitchFamily="34" charset="0"/>
              </a:rPr>
              <a:t> growth factor (IGF-1)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fibroblast</a:t>
            </a:r>
            <a:r>
              <a:rPr lang="tr-TR" sz="1800" cap="none" dirty="0" smtClean="0">
                <a:latin typeface="Calibri" panose="020F0502020204030204" pitchFamily="34" charset="0"/>
              </a:rPr>
              <a:t> growth factor (FGF)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which</a:t>
            </a:r>
            <a:r>
              <a:rPr lang="tr-TR" sz="1800" cap="none" dirty="0" smtClean="0">
                <a:latin typeface="Calibri" panose="020F0502020204030204" pitchFamily="34" charset="0"/>
              </a:rPr>
              <a:t> took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part</a:t>
            </a:r>
            <a:r>
              <a:rPr lang="tr-TR" sz="1800" cap="none" dirty="0" smtClean="0">
                <a:latin typeface="Calibri" panose="020F0502020204030204" pitchFamily="34" charset="0"/>
              </a:rPr>
              <a:t>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tissue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repair</a:t>
            </a:r>
            <a:r>
              <a:rPr lang="tr-TR" sz="1800" cap="none" dirty="0" smtClean="0">
                <a:latin typeface="Calibri" panose="020F0502020204030204" pitchFamily="34" charset="0"/>
              </a:rPr>
              <a:t> and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wound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healing</a:t>
            </a:r>
            <a:r>
              <a:rPr lang="tr-TR" sz="1800" cap="none" dirty="0" smtClean="0">
                <a:latin typeface="Calibri" panose="020F0502020204030204" pitchFamily="34" charset="0"/>
              </a:rPr>
              <a:t> process. </a:t>
            </a:r>
            <a:endParaRPr lang="tr-TR" sz="1800" cap="none" dirty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A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clinic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study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showed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that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aPRP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injections</a:t>
            </a:r>
            <a:r>
              <a:rPr lang="tr-TR" sz="1800" cap="none" dirty="0" smtClean="0">
                <a:latin typeface="Calibri" panose="020F0502020204030204" pitchFamily="34" charset="0"/>
              </a:rPr>
              <a:t> was thought to promote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survival</a:t>
            </a:r>
            <a:r>
              <a:rPr lang="tr-TR" sz="1800" cap="none" dirty="0" smtClean="0">
                <a:latin typeface="Calibri" panose="020F0502020204030204" pitchFamily="34" charset="0"/>
              </a:rPr>
              <a:t>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retinal</a:t>
            </a:r>
            <a:r>
              <a:rPr lang="tr-TR" sz="1800" cap="none" dirty="0" smtClean="0">
                <a:latin typeface="Calibri" panose="020F0502020204030204" pitchFamily="34" charset="0"/>
              </a:rPr>
              <a:t> cells,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this</a:t>
            </a:r>
            <a:r>
              <a:rPr lang="tr-TR" sz="1800" cap="none" dirty="0" smtClean="0">
                <a:latin typeface="Calibri" panose="020F0502020204030204" pitchFamily="34" charset="0"/>
              </a:rPr>
              <a:t> study suggested that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patients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experienced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improvements</a:t>
            </a:r>
            <a:r>
              <a:rPr lang="tr-TR" sz="1800" cap="none" dirty="0" smtClean="0">
                <a:latin typeface="Calibri" panose="020F0502020204030204" pitchFamily="34" charset="0"/>
              </a:rPr>
              <a:t> in VF, mferg,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microperimetry</a:t>
            </a:r>
            <a:r>
              <a:rPr lang="tr-TR" sz="1800" cap="none" dirty="0" smtClean="0">
                <a:latin typeface="Calibri" panose="020F0502020204030204" pitchFamily="34" charset="0"/>
              </a:rPr>
              <a:t> results after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aprp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injections</a:t>
            </a:r>
            <a:r>
              <a:rPr lang="tr-TR" sz="1800" cap="none" dirty="0" smtClean="0">
                <a:latin typeface="Calibri" panose="020F0502020204030204" pitchFamily="34" charset="0"/>
              </a:rPr>
              <a:t> however, there was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no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significant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changes</a:t>
            </a:r>
            <a:r>
              <a:rPr lang="tr-TR" sz="1800" cap="none" dirty="0" smtClean="0">
                <a:latin typeface="Calibri" panose="020F0502020204030204" pitchFamily="34" charset="0"/>
              </a:rPr>
              <a:t>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visual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acuity</a:t>
            </a:r>
            <a:r>
              <a:rPr lang="en-GB" sz="1800" cap="none" dirty="0" smtClean="0">
                <a:latin typeface="Calibri" panose="020F0502020204030204" pitchFamily="34" charset="0"/>
              </a:rPr>
              <a:t>.</a:t>
            </a:r>
          </a:p>
          <a:p>
            <a:endParaRPr lang="en-GB" cap="none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131558" y="5883275"/>
            <a:ext cx="6946711" cy="858719"/>
          </a:xfrm>
        </p:spPr>
        <p:txBody>
          <a:bodyPr/>
          <a:lstStyle/>
          <a:p>
            <a:r>
              <a:rPr lang="tr-TR" sz="1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*Arslan U at </a:t>
            </a:r>
            <a:r>
              <a:rPr lang="tr-TR" sz="1400" u="sng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tr-TR" sz="1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Effects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of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subtenon-injected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autologous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platelet-rich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plasma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on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visual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functions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eyes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with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retinitis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pigmentosa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preliminary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clinical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results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Graefes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Arch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Clin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Exp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Ophthalmol</a:t>
            </a:r>
            <a:r>
              <a:rPr lang="tr-TR" sz="1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2018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;  256:893-908. </a:t>
            </a:r>
          </a:p>
          <a:p>
            <a:r>
              <a:rPr lang="tr-TR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alibri" panose="020F0502020204030204" pitchFamily="34" charset="0"/>
              </a:rPr>
              <a:t>conclusıon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We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found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improvements</a:t>
            </a:r>
            <a:r>
              <a:rPr lang="tr-TR" sz="1800" cap="none" dirty="0" smtClean="0">
                <a:latin typeface="Calibri" panose="020F0502020204030204" pitchFamily="34" charset="0"/>
              </a:rPr>
              <a:t> in VA and VF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evaluations</a:t>
            </a:r>
            <a:r>
              <a:rPr lang="tr-TR" sz="1800" cap="none" dirty="0" smtClean="0">
                <a:latin typeface="Calibri" panose="020F0502020204030204" pitchFamily="34" charset="0"/>
              </a:rPr>
              <a:t>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our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patients</a:t>
            </a:r>
            <a:r>
              <a:rPr lang="tr-TR" sz="1800" cap="none" dirty="0" smtClean="0">
                <a:latin typeface="Calibri" panose="020F0502020204030204" pitchFamily="34" charset="0"/>
              </a:rPr>
              <a:t>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However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improvement</a:t>
            </a:r>
            <a:r>
              <a:rPr lang="tr-TR" sz="1800" cap="none" dirty="0" smtClean="0">
                <a:latin typeface="Calibri" panose="020F0502020204030204" pitchFamily="34" charset="0"/>
              </a:rPr>
              <a:t> in VA after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three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apPRP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injections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detoriated</a:t>
            </a:r>
            <a:r>
              <a:rPr lang="tr-TR" sz="1800" cap="none" dirty="0" smtClean="0">
                <a:latin typeface="Calibri" panose="020F0502020204030204" pitchFamily="34" charset="0"/>
              </a:rPr>
              <a:t> in nearly half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patients</a:t>
            </a:r>
            <a:r>
              <a:rPr lang="tr-TR" sz="1800" cap="none" dirty="0" smtClean="0">
                <a:latin typeface="Calibri" panose="020F0502020204030204" pitchFamily="34" charset="0"/>
              </a:rPr>
              <a:t> after 3 months and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patients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needed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additional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injections</a:t>
            </a:r>
            <a:r>
              <a:rPr lang="tr-TR" sz="1800" cap="none" dirty="0" smtClean="0">
                <a:latin typeface="Calibri" panose="020F0502020204030204" pitchFamily="34" charset="0"/>
              </a:rPr>
              <a:t>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The effect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treatment seems to be preserved for at least 3 months. 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4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805217"/>
            <a:ext cx="7001301" cy="4858603"/>
          </a:xfrm>
        </p:spPr>
      </p:pic>
    </p:spTree>
    <p:extLst>
      <p:ext uri="{BB962C8B-B14F-4D97-AF65-F5344CB8AC3E}">
        <p14:creationId xmlns:p14="http://schemas.microsoft.com/office/powerpoint/2010/main" val="156730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94" y="0"/>
            <a:ext cx="10364451" cy="1596177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AIM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201004"/>
            <a:ext cx="5732686" cy="4590196"/>
          </a:xfrm>
        </p:spPr>
        <p:txBody>
          <a:bodyPr>
            <a:normAutofit/>
          </a:bodyPr>
          <a:lstStyle/>
          <a:p>
            <a:r>
              <a:rPr lang="tr-TR" sz="1800" cap="none" smtClean="0">
                <a:latin typeface="Calibri" panose="020F0502020204030204" pitchFamily="34" charset="0"/>
              </a:rPr>
              <a:t>Retinitis pigmentosa </a:t>
            </a:r>
            <a:r>
              <a:rPr lang="tr-TR" sz="1800" cap="none" dirty="0" smtClean="0">
                <a:latin typeface="Calibri" panose="020F0502020204030204" pitchFamily="34" charset="0"/>
              </a:rPr>
              <a:t>(RP</a:t>
            </a:r>
            <a:r>
              <a:rPr lang="tr-TR" sz="1800" cap="none" smtClean="0">
                <a:latin typeface="Calibri" panose="020F0502020204030204" pitchFamily="34" charset="0"/>
              </a:rPr>
              <a:t>) is a hereditary retinal </a:t>
            </a:r>
            <a:r>
              <a:rPr lang="tr-TR" sz="1800" cap="none" dirty="0" smtClean="0">
                <a:latin typeface="Calibri" panose="020F0502020204030204" pitchFamily="34" charset="0"/>
              </a:rPr>
              <a:t>dystrophy of photoreceptors and </a:t>
            </a:r>
            <a:r>
              <a:rPr lang="tr-TR" sz="1800" cap="none" smtClean="0">
                <a:latin typeface="Calibri" panose="020F0502020204030204" pitchFamily="34" charset="0"/>
              </a:rPr>
              <a:t>an important </a:t>
            </a:r>
            <a:r>
              <a:rPr lang="tr-TR" sz="1800" cap="none" dirty="0" smtClean="0">
                <a:latin typeface="Calibri" panose="020F0502020204030204" pitchFamily="34" charset="0"/>
              </a:rPr>
              <a:t>cause of </a:t>
            </a:r>
            <a:r>
              <a:rPr lang="tr-TR" sz="1800" cap="none" smtClean="0">
                <a:latin typeface="Calibri" panose="020F0502020204030204" pitchFamily="34" charset="0"/>
              </a:rPr>
              <a:t>severe vision impairment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err="1" smtClean="0">
                <a:latin typeface="Calibri" panose="020F0502020204030204" pitchFamily="34" charset="0"/>
              </a:rPr>
              <a:t>It</a:t>
            </a:r>
            <a:r>
              <a:rPr lang="tr-TR" sz="1800" cap="none" smtClean="0">
                <a:latin typeface="Calibri" panose="020F0502020204030204" pitchFamily="34" charset="0"/>
              </a:rPr>
              <a:t> might </a:t>
            </a:r>
            <a:r>
              <a:rPr lang="tr-TR" sz="1800" cap="none" err="1" smtClean="0">
                <a:latin typeface="Calibri" panose="020F0502020204030204" pitchFamily="34" charset="0"/>
              </a:rPr>
              <a:t>cause</a:t>
            </a:r>
            <a:r>
              <a:rPr lang="tr-TR" sz="1800" cap="none" smtClean="0">
                <a:latin typeface="Calibri" panose="020F0502020204030204" pitchFamily="34" charset="0"/>
              </a:rPr>
              <a:t> potential blindness </a:t>
            </a:r>
            <a:r>
              <a:rPr lang="tr-TR" sz="1800" cap="none" dirty="0" smtClean="0">
                <a:latin typeface="Calibri" panose="020F0502020204030204" pitchFamily="34" charset="0"/>
              </a:rPr>
              <a:t>by age 40-50.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The presence </a:t>
            </a:r>
            <a:r>
              <a:rPr lang="tr-TR" sz="1800" cap="none" smtClean="0">
                <a:latin typeface="Calibri" panose="020F0502020204030204" pitchFamily="34" charset="0"/>
              </a:rPr>
              <a:t>of nyctalopia, visual field construction </a:t>
            </a:r>
            <a:r>
              <a:rPr lang="tr-TR" sz="1800" cap="none" err="1" smtClean="0">
                <a:latin typeface="Calibri" panose="020F0502020204030204" pitchFamily="34" charset="0"/>
              </a:rPr>
              <a:t>from</a:t>
            </a:r>
            <a:r>
              <a:rPr lang="tr-TR" sz="1800" cap="none" smtClean="0">
                <a:latin typeface="Calibri" panose="020F0502020204030204" pitchFamily="34" charset="0"/>
              </a:rPr>
              <a:t> periphery </a:t>
            </a:r>
            <a:r>
              <a:rPr lang="tr-TR" sz="1800" cap="none" dirty="0" smtClean="0">
                <a:latin typeface="Calibri" panose="020F0502020204030204" pitchFamily="34" charset="0"/>
              </a:rPr>
              <a:t>to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fovea, </a:t>
            </a:r>
            <a:r>
              <a:rPr lang="tr-TR" sz="1800" cap="none" smtClean="0">
                <a:latin typeface="Calibri" panose="020F0502020204030204" pitchFamily="34" charset="0"/>
              </a:rPr>
              <a:t>bone spicule pigmentation in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retina </a:t>
            </a:r>
            <a:r>
              <a:rPr lang="tr-TR" sz="1800" cap="none" dirty="0" smtClean="0">
                <a:latin typeface="Calibri" panose="020F0502020204030204" pitchFamily="34" charset="0"/>
              </a:rPr>
              <a:t>and </a:t>
            </a:r>
            <a:r>
              <a:rPr lang="tr-TR" sz="1800" cap="none" smtClean="0">
                <a:latin typeface="Calibri" panose="020F0502020204030204" pitchFamily="34" charset="0"/>
              </a:rPr>
              <a:t>a reduction in electroretinograms </a:t>
            </a:r>
            <a:r>
              <a:rPr lang="tr-TR" sz="1800" cap="none" dirty="0" smtClean="0">
                <a:latin typeface="Calibri" panose="020F0502020204030204" pitchFamily="34" charset="0"/>
              </a:rPr>
              <a:t>(ERG) are seen as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findings </a:t>
            </a:r>
            <a:r>
              <a:rPr lang="tr-TR" sz="1800" cap="none" dirty="0" smtClean="0">
                <a:latin typeface="Calibri" panose="020F0502020204030204" pitchFamily="34" charset="0"/>
              </a:rPr>
              <a:t>of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disease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r>
              <a:rPr lang="tr-TR" sz="1800" cap="none" baseline="30000" dirty="0" smtClean="0">
                <a:latin typeface="Calibri" panose="020F0502020204030204" pitchFamily="34" charset="0"/>
              </a:rPr>
              <a:t> </a:t>
            </a:r>
            <a:endParaRPr lang="en-GB" sz="1800" cap="none" baseline="30000" dirty="0" smtClean="0">
              <a:latin typeface="Calibri" panose="020F0502020204030204" pitchFamily="34" charset="0"/>
            </a:endParaRPr>
          </a:p>
          <a:p>
            <a:r>
              <a:rPr lang="tr-TR" sz="1800" cap="none" err="1" smtClean="0">
                <a:latin typeface="Calibri" panose="020F0502020204030204" pitchFamily="34" charset="0"/>
              </a:rPr>
              <a:t>Even</a:t>
            </a:r>
            <a:r>
              <a:rPr lang="tr-TR" sz="1800" cap="none" smtClean="0">
                <a:latin typeface="Calibri" panose="020F0502020204030204" pitchFamily="34" charset="0"/>
              </a:rPr>
              <a:t> if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mechanisms of retinal </a:t>
            </a:r>
            <a:r>
              <a:rPr lang="tr-TR" sz="1800" cap="none" dirty="0" smtClean="0">
                <a:latin typeface="Calibri" panose="020F0502020204030204" pitchFamily="34" charset="0"/>
              </a:rPr>
              <a:t>cell death can </a:t>
            </a:r>
            <a:r>
              <a:rPr lang="tr-TR" sz="1800" cap="none" smtClean="0">
                <a:latin typeface="Calibri" panose="020F0502020204030204" pitchFamily="34" charset="0"/>
              </a:rPr>
              <a:t>be different</a:t>
            </a:r>
            <a:r>
              <a:rPr lang="tr-TR" sz="1800" cap="none" dirty="0" smtClean="0">
                <a:latin typeface="Calibri" panose="020F0502020204030204" pitchFamily="34" charset="0"/>
              </a:rPr>
              <a:t>, </a:t>
            </a:r>
            <a:r>
              <a:rPr lang="tr-TR" sz="1800" cap="none" err="1" smtClean="0">
                <a:latin typeface="Calibri" panose="020F0502020204030204" pitchFamily="34" charset="0"/>
              </a:rPr>
              <a:t>photoreceptor</a:t>
            </a:r>
            <a:r>
              <a:rPr lang="tr-TR" sz="1800" cap="none" smtClean="0">
                <a:latin typeface="Calibri" panose="020F0502020204030204" pitchFamily="34" charset="0"/>
              </a:rPr>
              <a:t> apoptosis is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final </a:t>
            </a:r>
            <a:r>
              <a:rPr lang="tr-TR" sz="1800" cap="none" err="1" smtClean="0">
                <a:latin typeface="Calibri" panose="020F0502020204030204" pitchFamily="34" charset="0"/>
              </a:rPr>
              <a:t>outcome</a:t>
            </a:r>
            <a:r>
              <a:rPr lang="tr-TR" sz="1800" cap="none" smtClean="0">
                <a:latin typeface="Calibri" panose="020F0502020204030204" pitchFamily="34" charset="0"/>
              </a:rPr>
              <a:t> in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disease </a:t>
            </a:r>
            <a:r>
              <a:rPr lang="tr-TR" sz="1800" cap="none" dirty="0" smtClean="0">
                <a:latin typeface="Calibri" panose="020F0502020204030204" pitchFamily="34" charset="0"/>
              </a:rPr>
              <a:t>course. </a:t>
            </a:r>
            <a:endParaRPr lang="en-GB" sz="1800" cap="none" dirty="0"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21" y="1198731"/>
            <a:ext cx="2547847" cy="22973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78" y="3739486"/>
            <a:ext cx="5195690" cy="16172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95" y="1198731"/>
            <a:ext cx="2491492" cy="23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49273"/>
            <a:ext cx="10536698" cy="5008727"/>
          </a:xfrm>
        </p:spPr>
        <p:txBody>
          <a:bodyPr>
            <a:normAutofit/>
          </a:bodyPr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eye</a:t>
            </a:r>
            <a:r>
              <a:rPr lang="tr-TR" sz="1800" cap="none" dirty="0" smtClean="0">
                <a:latin typeface="Calibri" panose="020F0502020204030204" pitchFamily="34" charset="0"/>
              </a:rPr>
              <a:t>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fibroblast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growth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</a:t>
            </a:r>
            <a:r>
              <a:rPr lang="tr-TR" sz="1800" cap="none" dirty="0" smtClean="0">
                <a:latin typeface="Calibri" panose="020F0502020204030204" pitchFamily="34" charset="0"/>
              </a:rPr>
              <a:t>(FGF),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growth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factor</a:t>
            </a:r>
            <a:r>
              <a:rPr lang="tr-TR" sz="1800" cap="none" dirty="0" smtClean="0">
                <a:latin typeface="Calibri" panose="020F0502020204030204" pitchFamily="34" charset="0"/>
              </a:rPr>
              <a:t>(NGF),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ciliary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factor (CNTF),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brain-derived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factor (BDNF)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glial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cell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line-derived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factor (GDNF) are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known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with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their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neurotrophic</a:t>
            </a:r>
            <a:r>
              <a:rPr lang="tr-TR" sz="1800" cap="none" dirty="0" smtClean="0">
                <a:latin typeface="Calibri" panose="020F0502020204030204" pitchFamily="34" charset="0"/>
              </a:rPr>
              <a:t> effects.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Application of these factors may block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apoptotic</a:t>
            </a:r>
            <a:r>
              <a:rPr lang="tr-TR" sz="1800" cap="none" dirty="0" smtClean="0">
                <a:latin typeface="Calibri" panose="020F0502020204030204" pitchFamily="34" charset="0"/>
              </a:rPr>
              <a:t> cascade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cells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</a:p>
          <a:p>
            <a:r>
              <a:rPr lang="tr-TR" sz="1800" cap="none" dirty="0" err="1" smtClean="0">
                <a:latin typeface="Calibri" panose="020F0502020204030204" pitchFamily="34" charset="0"/>
              </a:rPr>
              <a:t>Experimental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studies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showed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that</a:t>
            </a:r>
            <a:r>
              <a:rPr lang="tr-TR" sz="1800" cap="none" dirty="0">
                <a:latin typeface="Calibri" panose="020F0502020204030204" pitchFamily="34" charset="0"/>
              </a:rPr>
              <a:t>  </a:t>
            </a:r>
            <a:r>
              <a:rPr lang="tr-TR" sz="1800" cap="none" dirty="0" err="1">
                <a:latin typeface="Calibri" panose="020F0502020204030204" pitchFamily="34" charset="0"/>
              </a:rPr>
              <a:t>and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neurotrophins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>
                <a:latin typeface="Calibri" panose="020F0502020204030204" pitchFamily="34" charset="0"/>
              </a:rPr>
              <a:t>can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significantly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decelerate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retinal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degeneration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and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cell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death</a:t>
            </a:r>
            <a:r>
              <a:rPr lang="tr-TR" sz="1800" cap="none" dirty="0">
                <a:latin typeface="Calibri" panose="020F0502020204030204" pitchFamily="34" charset="0"/>
              </a:rPr>
              <a:t>. </a:t>
            </a:r>
            <a:endParaRPr lang="tr-TR" sz="1800" cap="none" dirty="0" smtClean="0">
              <a:latin typeface="Calibri" panose="020F0502020204030204" pitchFamily="34" charset="0"/>
            </a:endParaRPr>
          </a:p>
          <a:p>
            <a:endParaRPr lang="en-GB" sz="1800" cap="none" dirty="0">
              <a:latin typeface="Calibri" panose="020F050202020403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603008" y="5377219"/>
            <a:ext cx="8284191" cy="871182"/>
          </a:xfrm>
        </p:spPr>
        <p:txBody>
          <a:bodyPr/>
          <a:lstStyle/>
          <a:p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Lambiase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A.,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Aloe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L.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Nerve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growth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factor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delays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retinal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degeneration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in C3H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mice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Graefes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Arch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Clin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Exp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Ophthalmol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1996; 1: 96–100. </a:t>
            </a:r>
          </a:p>
          <a:p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Lenzi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L.,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Coassin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M.,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Lambiase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A.,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Bonini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S.,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Amendola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T.,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Aloe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L.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Effect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exogenous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administration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nerve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growth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factor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retina of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rats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with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inherited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retinitis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pigmentosa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Vision</a:t>
            </a:r>
            <a:r>
              <a:rPr lang="tr-TR" sz="1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Res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2005; 45: 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1491–1500.</a:t>
            </a:r>
          </a:p>
          <a:p>
            <a:r>
              <a:rPr lang="tr-TR" sz="1400" dirty="0">
                <a:solidFill>
                  <a:srgbClr val="FF0000"/>
                </a:solidFill>
              </a:rPr>
              <a:t>*</a:t>
            </a:r>
            <a:r>
              <a:rPr lang="tr-TR" sz="1400" dirty="0" err="1" smtClean="0">
                <a:solidFill>
                  <a:srgbClr val="FF0000"/>
                </a:solidFill>
              </a:rPr>
              <a:t>Cayouette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M., </a:t>
            </a:r>
            <a:r>
              <a:rPr lang="tr-TR" sz="1400" dirty="0" err="1">
                <a:solidFill>
                  <a:srgbClr val="FF0000"/>
                </a:solidFill>
              </a:rPr>
              <a:t>Behn</a:t>
            </a:r>
            <a:r>
              <a:rPr lang="tr-TR" sz="1400" dirty="0">
                <a:solidFill>
                  <a:srgbClr val="FF0000"/>
                </a:solidFill>
              </a:rPr>
              <a:t> D., </a:t>
            </a:r>
            <a:r>
              <a:rPr lang="tr-TR" sz="1400" dirty="0" err="1">
                <a:solidFill>
                  <a:srgbClr val="FF0000"/>
                </a:solidFill>
              </a:rPr>
              <a:t>Sendtner</a:t>
            </a:r>
            <a:r>
              <a:rPr lang="tr-TR" sz="1400" dirty="0">
                <a:solidFill>
                  <a:srgbClr val="FF0000"/>
                </a:solidFill>
              </a:rPr>
              <a:t> M., </a:t>
            </a:r>
            <a:r>
              <a:rPr lang="tr-TR" sz="1400" dirty="0" err="1">
                <a:solidFill>
                  <a:srgbClr val="FF0000"/>
                </a:solidFill>
              </a:rPr>
              <a:t>Lachapelle</a:t>
            </a:r>
            <a:r>
              <a:rPr lang="tr-TR" sz="1400" dirty="0">
                <a:solidFill>
                  <a:srgbClr val="FF0000"/>
                </a:solidFill>
              </a:rPr>
              <a:t> P., </a:t>
            </a:r>
            <a:r>
              <a:rPr lang="tr-TR" sz="1400" dirty="0" err="1">
                <a:solidFill>
                  <a:srgbClr val="FF0000"/>
                </a:solidFill>
              </a:rPr>
              <a:t>Gravel</a:t>
            </a:r>
            <a:r>
              <a:rPr lang="tr-TR" sz="1400" dirty="0">
                <a:solidFill>
                  <a:srgbClr val="FF0000"/>
                </a:solidFill>
              </a:rPr>
              <a:t> C. </a:t>
            </a:r>
            <a:r>
              <a:rPr lang="tr-TR" sz="1400" dirty="0" err="1">
                <a:solidFill>
                  <a:srgbClr val="FF0000"/>
                </a:solidFill>
              </a:rPr>
              <a:t>Intraocular</a:t>
            </a:r>
            <a:r>
              <a:rPr lang="tr-TR" sz="1400" dirty="0">
                <a:solidFill>
                  <a:srgbClr val="FF0000"/>
                </a:solidFill>
              </a:rPr>
              <a:t> gene transfer of </a:t>
            </a:r>
            <a:r>
              <a:rPr lang="tr-TR" sz="1400" dirty="0" err="1">
                <a:solidFill>
                  <a:srgbClr val="FF0000"/>
                </a:solidFill>
              </a:rPr>
              <a:t>ciliary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neurotrophic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factor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prevents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death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and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increases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responsiveness</a:t>
            </a:r>
            <a:r>
              <a:rPr lang="tr-TR" sz="1400" dirty="0">
                <a:solidFill>
                  <a:srgbClr val="FF0000"/>
                </a:solidFill>
              </a:rPr>
              <a:t> of </a:t>
            </a:r>
            <a:r>
              <a:rPr lang="tr-TR" sz="1400" dirty="0" err="1">
                <a:solidFill>
                  <a:srgbClr val="FF0000"/>
                </a:solidFill>
              </a:rPr>
              <a:t>rod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photoreceptors</a:t>
            </a:r>
            <a:r>
              <a:rPr lang="tr-TR" sz="1400" dirty="0">
                <a:solidFill>
                  <a:srgbClr val="FF0000"/>
                </a:solidFill>
              </a:rPr>
              <a:t> in </a:t>
            </a:r>
            <a:r>
              <a:rPr lang="tr-TR" sz="1400" dirty="0" err="1">
                <a:solidFill>
                  <a:srgbClr val="FF0000"/>
                </a:solidFill>
              </a:rPr>
              <a:t>the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retinal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degeneration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slow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mouse</a:t>
            </a:r>
            <a:r>
              <a:rPr lang="tr-TR" sz="1400" dirty="0">
                <a:solidFill>
                  <a:srgbClr val="FF0000"/>
                </a:solidFill>
              </a:rPr>
              <a:t>. </a:t>
            </a:r>
            <a:r>
              <a:rPr lang="tr-TR" sz="1400" i="1" dirty="0">
                <a:solidFill>
                  <a:srgbClr val="FF0000"/>
                </a:solidFill>
              </a:rPr>
              <a:t>J </a:t>
            </a:r>
            <a:r>
              <a:rPr lang="tr-TR" sz="1400" i="1" dirty="0" err="1">
                <a:solidFill>
                  <a:srgbClr val="FF0000"/>
                </a:solidFill>
              </a:rPr>
              <a:t>Neurosci</a:t>
            </a:r>
            <a:r>
              <a:rPr lang="tr-TR" sz="1400" i="1" dirty="0">
                <a:solidFill>
                  <a:srgbClr val="FF0000"/>
                </a:solidFill>
              </a:rPr>
              <a:t>.</a:t>
            </a:r>
            <a:r>
              <a:rPr lang="tr-TR" sz="1400" dirty="0">
                <a:solidFill>
                  <a:srgbClr val="FF0000"/>
                </a:solidFill>
              </a:rPr>
              <a:t> 1998; 18: 9282–9293.</a:t>
            </a:r>
          </a:p>
          <a:p>
            <a:r>
              <a:rPr lang="tr-TR" sz="1400" dirty="0">
                <a:solidFill>
                  <a:srgbClr val="FF0000"/>
                </a:solidFill>
              </a:rPr>
              <a:t>*</a:t>
            </a:r>
            <a:r>
              <a:rPr lang="tr-TR" sz="1400" dirty="0" smtClean="0">
                <a:solidFill>
                  <a:srgbClr val="FF0000"/>
                </a:solidFill>
              </a:rPr>
              <a:t>Tao </a:t>
            </a:r>
            <a:r>
              <a:rPr lang="tr-TR" sz="1400" dirty="0">
                <a:solidFill>
                  <a:srgbClr val="FF0000"/>
                </a:solidFill>
              </a:rPr>
              <a:t>W., Wen R., </a:t>
            </a:r>
            <a:r>
              <a:rPr lang="tr-TR" sz="1400" dirty="0" err="1">
                <a:solidFill>
                  <a:srgbClr val="FF0000"/>
                </a:solidFill>
              </a:rPr>
              <a:t>Goddard</a:t>
            </a:r>
            <a:r>
              <a:rPr lang="tr-TR" sz="1400" dirty="0">
                <a:solidFill>
                  <a:srgbClr val="FF0000"/>
                </a:solidFill>
              </a:rPr>
              <a:t> M.B., et al.  </a:t>
            </a:r>
            <a:r>
              <a:rPr lang="tr-TR" sz="1400" dirty="0" err="1">
                <a:solidFill>
                  <a:srgbClr val="FF0000"/>
                </a:solidFill>
              </a:rPr>
              <a:t>Encapsulated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cell-based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delivery</a:t>
            </a:r>
            <a:r>
              <a:rPr lang="tr-TR" sz="1400" dirty="0">
                <a:solidFill>
                  <a:srgbClr val="FF0000"/>
                </a:solidFill>
              </a:rPr>
              <a:t> of CNTF </a:t>
            </a:r>
            <a:r>
              <a:rPr lang="tr-TR" sz="1400" dirty="0" err="1">
                <a:solidFill>
                  <a:srgbClr val="FF0000"/>
                </a:solidFill>
              </a:rPr>
              <a:t>reduces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photoreceptor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degeneration</a:t>
            </a:r>
            <a:r>
              <a:rPr lang="tr-TR" sz="1400" dirty="0">
                <a:solidFill>
                  <a:srgbClr val="FF0000"/>
                </a:solidFill>
              </a:rPr>
              <a:t> in </a:t>
            </a:r>
            <a:r>
              <a:rPr lang="tr-TR" sz="1400" dirty="0" err="1">
                <a:solidFill>
                  <a:srgbClr val="FF0000"/>
                </a:solidFill>
              </a:rPr>
              <a:t>animal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models</a:t>
            </a:r>
            <a:r>
              <a:rPr lang="tr-TR" sz="1400" dirty="0">
                <a:solidFill>
                  <a:srgbClr val="FF0000"/>
                </a:solidFill>
              </a:rPr>
              <a:t> of </a:t>
            </a:r>
            <a:r>
              <a:rPr lang="tr-TR" sz="1400" dirty="0" err="1">
                <a:solidFill>
                  <a:srgbClr val="FF0000"/>
                </a:solidFill>
              </a:rPr>
              <a:t>retinitis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pigmentosa</a:t>
            </a:r>
            <a:r>
              <a:rPr lang="tr-TR" sz="1400" dirty="0">
                <a:solidFill>
                  <a:srgbClr val="FF0000"/>
                </a:solidFill>
              </a:rPr>
              <a:t>. </a:t>
            </a:r>
            <a:r>
              <a:rPr lang="tr-TR" sz="1400" i="1" dirty="0" err="1">
                <a:solidFill>
                  <a:srgbClr val="FF0000"/>
                </a:solidFill>
              </a:rPr>
              <a:t>Invest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Ophthalmol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Vis</a:t>
            </a:r>
            <a:r>
              <a:rPr lang="tr-TR" sz="1400" i="1" dirty="0">
                <a:solidFill>
                  <a:srgbClr val="FF0000"/>
                </a:solidFill>
              </a:rPr>
              <a:t> </a:t>
            </a:r>
            <a:r>
              <a:rPr lang="tr-TR" sz="1400" i="1" dirty="0" err="1">
                <a:solidFill>
                  <a:srgbClr val="FF0000"/>
                </a:solidFill>
              </a:rPr>
              <a:t>Sci</a:t>
            </a:r>
            <a:r>
              <a:rPr lang="tr-TR" sz="1400" dirty="0">
                <a:solidFill>
                  <a:srgbClr val="FF0000"/>
                </a:solidFill>
              </a:rPr>
              <a:t> 2002; </a:t>
            </a:r>
            <a:r>
              <a:rPr lang="tr-TR" sz="1400" dirty="0" smtClean="0">
                <a:solidFill>
                  <a:srgbClr val="FF0000"/>
                </a:solidFill>
              </a:rPr>
              <a:t>43:3292–3298</a:t>
            </a:r>
          </a:p>
          <a:p>
            <a:r>
              <a:rPr lang="tr-TR" sz="1400" dirty="0">
                <a:solidFill>
                  <a:srgbClr val="FF0000"/>
                </a:solidFill>
              </a:rPr>
              <a:t>*</a:t>
            </a:r>
            <a:r>
              <a:rPr lang="tr-TR" sz="1400" dirty="0" err="1" smtClean="0">
                <a:solidFill>
                  <a:srgbClr val="FF0000"/>
                </a:solidFill>
              </a:rPr>
              <a:t>Ohnaka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>
                <a:solidFill>
                  <a:srgbClr val="FF0000"/>
                </a:solidFill>
              </a:rPr>
              <a:t>M., </a:t>
            </a:r>
            <a:r>
              <a:rPr lang="tr-TR" sz="1400" dirty="0" err="1">
                <a:solidFill>
                  <a:srgbClr val="FF0000"/>
                </a:solidFill>
              </a:rPr>
              <a:t>Miki</a:t>
            </a:r>
            <a:r>
              <a:rPr lang="tr-TR" sz="1400" dirty="0">
                <a:solidFill>
                  <a:srgbClr val="FF0000"/>
                </a:solidFill>
              </a:rPr>
              <a:t> K., </a:t>
            </a:r>
            <a:r>
              <a:rPr lang="tr-TR" sz="1400" dirty="0" err="1">
                <a:solidFill>
                  <a:srgbClr val="FF0000"/>
                </a:solidFill>
              </a:rPr>
              <a:t>Gong</a:t>
            </a:r>
            <a:r>
              <a:rPr lang="tr-TR" sz="1400" dirty="0">
                <a:solidFill>
                  <a:srgbClr val="FF0000"/>
                </a:solidFill>
              </a:rPr>
              <a:t> Y.Y., et al. </a:t>
            </a:r>
            <a:r>
              <a:rPr lang="tr-TR" sz="1400" dirty="0" err="1">
                <a:solidFill>
                  <a:srgbClr val="FF0000"/>
                </a:solidFill>
              </a:rPr>
              <a:t>Long-term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expression</a:t>
            </a:r>
            <a:r>
              <a:rPr lang="tr-TR" sz="1400" dirty="0">
                <a:solidFill>
                  <a:srgbClr val="FF0000"/>
                </a:solidFill>
              </a:rPr>
              <a:t> of </a:t>
            </a:r>
            <a:r>
              <a:rPr lang="tr-TR" sz="1400" dirty="0" err="1">
                <a:solidFill>
                  <a:srgbClr val="FF0000"/>
                </a:solidFill>
              </a:rPr>
              <a:t>glial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cell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line-derived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neurotrophic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factor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slows</a:t>
            </a:r>
            <a:r>
              <a:rPr lang="tr-TR" sz="1400" dirty="0">
                <a:solidFill>
                  <a:srgbClr val="FF0000"/>
                </a:solidFill>
              </a:rPr>
              <a:t>, but </a:t>
            </a:r>
            <a:r>
              <a:rPr lang="tr-TR" sz="1400" dirty="0" err="1">
                <a:solidFill>
                  <a:srgbClr val="FF0000"/>
                </a:solidFill>
              </a:rPr>
              <a:t>does</a:t>
            </a:r>
            <a:r>
              <a:rPr lang="tr-TR" sz="1400" dirty="0">
                <a:solidFill>
                  <a:srgbClr val="FF0000"/>
                </a:solidFill>
              </a:rPr>
              <a:t> not stop </a:t>
            </a:r>
            <a:r>
              <a:rPr lang="tr-TR" sz="1400" dirty="0" err="1">
                <a:solidFill>
                  <a:srgbClr val="FF0000"/>
                </a:solidFill>
              </a:rPr>
              <a:t>retinal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degeneration</a:t>
            </a:r>
            <a:r>
              <a:rPr lang="tr-TR" sz="1400" dirty="0">
                <a:solidFill>
                  <a:srgbClr val="FF0000"/>
                </a:solidFill>
              </a:rPr>
              <a:t> in a model of </a:t>
            </a:r>
            <a:r>
              <a:rPr lang="tr-TR" sz="1400" dirty="0" err="1">
                <a:solidFill>
                  <a:srgbClr val="FF0000"/>
                </a:solidFill>
              </a:rPr>
              <a:t>retinitis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tr-TR" sz="1400" dirty="0" err="1">
                <a:solidFill>
                  <a:srgbClr val="FF0000"/>
                </a:solidFill>
              </a:rPr>
              <a:t>pigmentosa</a:t>
            </a:r>
            <a:r>
              <a:rPr lang="tr-TR" sz="1400" dirty="0">
                <a:solidFill>
                  <a:srgbClr val="FF0000"/>
                </a:solidFill>
              </a:rPr>
              <a:t>. </a:t>
            </a:r>
            <a:r>
              <a:rPr lang="tr-TR" sz="1400" i="1" dirty="0" err="1">
                <a:solidFill>
                  <a:srgbClr val="FF0000"/>
                </a:solidFill>
              </a:rPr>
              <a:t>J.Neurochem</a:t>
            </a:r>
            <a:r>
              <a:rPr lang="tr-TR" sz="1400" i="1" dirty="0">
                <a:solidFill>
                  <a:srgbClr val="FF0000"/>
                </a:solidFill>
              </a:rPr>
              <a:t>.</a:t>
            </a:r>
            <a:r>
              <a:rPr lang="tr-TR" sz="1400" dirty="0">
                <a:solidFill>
                  <a:srgbClr val="FF0000"/>
                </a:solidFill>
              </a:rPr>
              <a:t> 2012;122: 1047-53</a:t>
            </a:r>
          </a:p>
          <a:p>
            <a:endParaRPr lang="tr-TR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941696"/>
            <a:ext cx="7288530" cy="4849503"/>
          </a:xfrm>
        </p:spPr>
        <p:txBody>
          <a:bodyPr>
            <a:noAutofit/>
          </a:bodyPr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Recently</a:t>
            </a:r>
            <a:r>
              <a:rPr lang="tr-TR" sz="1800" cap="none" smtClean="0">
                <a:latin typeface="Calibri" panose="020F0502020204030204" pitchFamily="34" charset="0"/>
              </a:rPr>
              <a:t>, blood-derived </a:t>
            </a:r>
            <a:r>
              <a:rPr lang="tr-TR" sz="1800" cap="none" dirty="0" smtClean="0">
                <a:latin typeface="Calibri" panose="020F0502020204030204" pitchFamily="34" charset="0"/>
              </a:rPr>
              <a:t>products have been mostly </a:t>
            </a:r>
            <a:r>
              <a:rPr lang="tr-TR" sz="1800" cap="none" err="1" smtClean="0">
                <a:latin typeface="Calibri" panose="020F0502020204030204" pitchFamily="34" charset="0"/>
              </a:rPr>
              <a:t>used</a:t>
            </a:r>
            <a:r>
              <a:rPr lang="tr-TR" sz="1800" cap="none" smtClean="0">
                <a:latin typeface="Calibri" panose="020F0502020204030204" pitchFamily="34" charset="0"/>
              </a:rPr>
              <a:t> in </a:t>
            </a:r>
            <a:r>
              <a:rPr lang="tr-TR" sz="1800" cap="none" dirty="0" smtClean="0">
                <a:latin typeface="Calibri" panose="020F0502020204030204" pitchFamily="34" charset="0"/>
              </a:rPr>
              <a:t>ophthalmology as a GF source.</a:t>
            </a:r>
            <a:r>
              <a:rPr lang="tr-TR" sz="1800" cap="none" baseline="30000" dirty="0" smtClean="0">
                <a:latin typeface="Calibri" panose="020F0502020204030204" pitchFamily="34" charset="0"/>
              </a:rPr>
              <a:t> </a:t>
            </a:r>
            <a:endParaRPr lang="en-GB" sz="1800" cap="none" baseline="30000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These products </a:t>
            </a:r>
            <a:r>
              <a:rPr lang="tr-TR" sz="1800" cap="none" smtClean="0">
                <a:latin typeface="Calibri" panose="020F0502020204030204" pitchFamily="34" charset="0"/>
              </a:rPr>
              <a:t>can increase healing </a:t>
            </a:r>
            <a:r>
              <a:rPr lang="tr-TR" sz="1800" cap="none" dirty="0" smtClean="0">
                <a:latin typeface="Calibri" panose="020F0502020204030204" pitchFamily="34" charset="0"/>
              </a:rPr>
              <a:t>process and accelerate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regeneration of various tissues </a:t>
            </a:r>
            <a:r>
              <a:rPr lang="tr-TR" sz="1800" cap="none" err="1" smtClean="0">
                <a:latin typeface="Calibri" panose="020F0502020204030204" pitchFamily="34" charset="0"/>
              </a:rPr>
              <a:t>by</a:t>
            </a:r>
            <a:r>
              <a:rPr lang="tr-TR" sz="1800" cap="none" smtClean="0">
                <a:latin typeface="Calibri" panose="020F0502020204030204" pitchFamily="34" charset="0"/>
              </a:rPr>
              <a:t> supplying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GFs</a:t>
            </a:r>
            <a:r>
              <a:rPr lang="tr-TR" sz="1800" cap="none" dirty="0" smtClean="0">
                <a:latin typeface="Calibri" panose="020F0502020204030204" pitchFamily="34" charset="0"/>
              </a:rPr>
              <a:t> and </a:t>
            </a:r>
            <a:r>
              <a:rPr lang="tr-TR" sz="1800" cap="none" err="1" smtClean="0">
                <a:latin typeface="Calibri" panose="020F0502020204030204" pitchFamily="34" charset="0"/>
              </a:rPr>
              <a:t>other</a:t>
            </a:r>
            <a:r>
              <a:rPr lang="tr-TR" sz="1800" cap="none" smtClean="0">
                <a:latin typeface="Calibri" panose="020F0502020204030204" pitchFamily="34" charset="0"/>
              </a:rPr>
              <a:t> active biomolecules </a:t>
            </a:r>
            <a:r>
              <a:rPr lang="tr-TR" sz="1800" cap="none" dirty="0" smtClean="0">
                <a:latin typeface="Calibri" panose="020F0502020204030204" pitchFamily="34" charset="0"/>
              </a:rPr>
              <a:t>from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blood.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smtClean="0">
                <a:latin typeface="Calibri" panose="020F0502020204030204" pitchFamily="34" charset="0"/>
              </a:rPr>
              <a:t>Topical </a:t>
            </a:r>
            <a:r>
              <a:rPr lang="tr-TR" sz="1800" cap="none" dirty="0" smtClean="0">
                <a:latin typeface="Calibri" panose="020F0502020204030204" pitchFamily="34" charset="0"/>
              </a:rPr>
              <a:t>autologous serum </a:t>
            </a:r>
            <a:r>
              <a:rPr lang="tr-TR" sz="1800" cap="none" err="1" smtClean="0">
                <a:latin typeface="Calibri" panose="020F0502020204030204" pitchFamily="34" charset="0"/>
              </a:rPr>
              <a:t>was</a:t>
            </a:r>
            <a:r>
              <a:rPr lang="tr-TR" sz="1800" cap="none" smtClean="0">
                <a:latin typeface="Calibri" panose="020F0502020204030204" pitchFamily="34" charset="0"/>
              </a:rPr>
              <a:t> widely-used </a:t>
            </a:r>
            <a:r>
              <a:rPr lang="tr-TR" sz="1800" cap="none" dirty="0" smtClean="0">
                <a:latin typeface="Calibri" panose="020F0502020204030204" pitchFamily="34" charset="0"/>
              </a:rPr>
              <a:t>and found to </a:t>
            </a:r>
            <a:r>
              <a:rPr lang="tr-TR" sz="1800" cap="none" smtClean="0">
                <a:latin typeface="Calibri" panose="020F0502020204030204" pitchFamily="34" charset="0"/>
              </a:rPr>
              <a:t>be effective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treatment </a:t>
            </a:r>
            <a:r>
              <a:rPr lang="tr-TR" sz="1800" cap="none" smtClean="0">
                <a:latin typeface="Calibri" panose="020F0502020204030204" pitchFamily="34" charset="0"/>
              </a:rPr>
              <a:t>of various </a:t>
            </a:r>
            <a:r>
              <a:rPr lang="tr-TR" sz="1800" cap="none" dirty="0" smtClean="0">
                <a:latin typeface="Calibri" panose="020F0502020204030204" pitchFamily="34" charset="0"/>
              </a:rPr>
              <a:t>ocular </a:t>
            </a:r>
            <a:r>
              <a:rPr lang="tr-TR" sz="1800" cap="none" err="1" smtClean="0">
                <a:latin typeface="Calibri" panose="020F0502020204030204" pitchFamily="34" charset="0"/>
              </a:rPr>
              <a:t>surface</a:t>
            </a:r>
            <a:r>
              <a:rPr lang="tr-TR" sz="1800" cap="none" smtClean="0">
                <a:latin typeface="Calibri" panose="020F0502020204030204" pitchFamily="34" charset="0"/>
              </a:rPr>
              <a:t> diseases</a:t>
            </a:r>
            <a:r>
              <a:rPr lang="tr-TR" sz="1800" cap="none" dirty="0" smtClean="0">
                <a:latin typeface="Calibri" panose="020F0502020204030204" pitchFamily="34" charset="0"/>
              </a:rPr>
              <a:t>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en-GB" sz="1800" cap="none" dirty="0" smtClean="0">
                <a:latin typeface="Calibri" panose="020F0502020204030204" pitchFamily="34" charset="0"/>
              </a:rPr>
              <a:t>P</a:t>
            </a:r>
            <a:r>
              <a:rPr lang="tr-TR" sz="1800" cap="none" err="1" smtClean="0">
                <a:latin typeface="Calibri" panose="020F0502020204030204" pitchFamily="34" charset="0"/>
              </a:rPr>
              <a:t>latelet</a:t>
            </a:r>
            <a:r>
              <a:rPr lang="tr-TR" sz="1800" cap="none" smtClean="0">
                <a:latin typeface="Calibri" panose="020F0502020204030204" pitchFamily="34" charset="0"/>
              </a:rPr>
              <a:t> rich </a:t>
            </a:r>
            <a:r>
              <a:rPr lang="tr-TR" sz="1800" cap="none" dirty="0" smtClean="0">
                <a:latin typeface="Calibri" panose="020F0502020204030204" pitchFamily="34" charset="0"/>
              </a:rPr>
              <a:t>plasma (PRP</a:t>
            </a:r>
            <a:r>
              <a:rPr lang="tr-TR" sz="1800" cap="none" smtClean="0">
                <a:latin typeface="Calibri" panose="020F0502020204030204" pitchFamily="34" charset="0"/>
              </a:rPr>
              <a:t>) contains higher concentrations of essential </a:t>
            </a:r>
            <a:r>
              <a:rPr lang="tr-TR" sz="1800" cap="none" dirty="0" err="1" smtClean="0">
                <a:latin typeface="Calibri" panose="020F0502020204030204" pitchFamily="34" charset="0"/>
              </a:rPr>
              <a:t>GFs</a:t>
            </a:r>
            <a:r>
              <a:rPr lang="tr-TR" sz="1800" cap="none" dirty="0" smtClean="0">
                <a:latin typeface="Calibri" panose="020F0502020204030204" pitchFamily="34" charset="0"/>
              </a:rPr>
              <a:t> and </a:t>
            </a:r>
            <a:r>
              <a:rPr lang="tr-TR" sz="1800" cap="none" err="1" smtClean="0">
                <a:latin typeface="Calibri" panose="020F0502020204030204" pitchFamily="34" charset="0"/>
              </a:rPr>
              <a:t>cell</a:t>
            </a:r>
            <a:r>
              <a:rPr lang="tr-TR" sz="1800" cap="none" smtClean="0">
                <a:latin typeface="Calibri" panose="020F0502020204030204" pitchFamily="34" charset="0"/>
              </a:rPr>
              <a:t> adhesion </a:t>
            </a:r>
            <a:r>
              <a:rPr lang="tr-TR" sz="1800" cap="none" dirty="0" smtClean="0">
                <a:latin typeface="Calibri" panose="020F0502020204030204" pitchFamily="34" charset="0"/>
              </a:rPr>
              <a:t>molecules than autologous serum. </a:t>
            </a:r>
          </a:p>
          <a:p>
            <a:r>
              <a:rPr lang="tr-TR" sz="1800" cap="none" err="1">
                <a:latin typeface="Calibri" panose="020F0502020204030204" pitchFamily="34" charset="0"/>
              </a:rPr>
              <a:t>In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this clinical </a:t>
            </a:r>
            <a:r>
              <a:rPr lang="tr-TR" sz="1800" cap="none" dirty="0" err="1">
                <a:latin typeface="Calibri" panose="020F0502020204030204" pitchFamily="34" charset="0"/>
              </a:rPr>
              <a:t>study</a:t>
            </a:r>
            <a:r>
              <a:rPr lang="tr-TR" sz="1800" cap="none" dirty="0">
                <a:latin typeface="Calibri" panose="020F0502020204030204" pitchFamily="34" charset="0"/>
              </a:rPr>
              <a:t>, </a:t>
            </a:r>
            <a:r>
              <a:rPr lang="tr-TR" sz="1800" cap="none" err="1">
                <a:latin typeface="Calibri" panose="020F0502020204030204" pitchFamily="34" charset="0"/>
              </a:rPr>
              <a:t>the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primary aim </a:t>
            </a:r>
            <a:r>
              <a:rPr lang="tr-TR" sz="1800" cap="none" dirty="0" err="1">
                <a:latin typeface="Calibri" panose="020F0502020204030204" pitchFamily="34" charset="0"/>
              </a:rPr>
              <a:t>was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to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evaluate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effects</a:t>
            </a:r>
            <a:r>
              <a:rPr lang="tr-TR" sz="1800" cap="none" dirty="0">
                <a:latin typeface="Calibri" panose="020F0502020204030204" pitchFamily="34" charset="0"/>
              </a:rPr>
              <a:t> of </a:t>
            </a:r>
            <a:r>
              <a:rPr lang="tr-TR" sz="1800" cap="none" dirty="0" err="1">
                <a:latin typeface="Calibri" panose="020F0502020204030204" pitchFamily="34" charset="0"/>
              </a:rPr>
              <a:t>aPRP</a:t>
            </a:r>
            <a:r>
              <a:rPr lang="tr-TR" sz="1800" cap="none" dirty="0">
                <a:latin typeface="Calibri" panose="020F0502020204030204" pitchFamily="34" charset="0"/>
              </a:rPr>
              <a:t> on BCVA, VF, </a:t>
            </a:r>
            <a:r>
              <a:rPr lang="tr-TR" sz="1800" cap="none" dirty="0" err="1">
                <a:latin typeface="Calibri" panose="020F0502020204030204" pitchFamily="34" charset="0"/>
              </a:rPr>
              <a:t>and</a:t>
            </a:r>
            <a:r>
              <a:rPr lang="tr-TR" sz="1800" cap="none" dirty="0">
                <a:latin typeface="Calibri" panose="020F0502020204030204" pitchFamily="34" charset="0"/>
              </a:rPr>
              <a:t> ERG;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err="1">
                <a:latin typeface="Calibri" panose="020F0502020204030204" pitchFamily="34" charset="0"/>
              </a:rPr>
              <a:t>second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aim </a:t>
            </a:r>
            <a:r>
              <a:rPr lang="tr-TR" sz="1800" cap="none" dirty="0" err="1">
                <a:latin typeface="Calibri" panose="020F0502020204030204" pitchFamily="34" charset="0"/>
              </a:rPr>
              <a:t>was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to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evalute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err="1">
                <a:latin typeface="Calibri" panose="020F0502020204030204" pitchFamily="34" charset="0"/>
              </a:rPr>
              <a:t>the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duration </a:t>
            </a:r>
            <a:r>
              <a:rPr lang="tr-TR" sz="1800" cap="none" dirty="0">
                <a:latin typeface="Calibri" panose="020F0502020204030204" pitchFamily="34" charset="0"/>
              </a:rPr>
              <a:t>of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therapy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effect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and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need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err="1">
                <a:latin typeface="Calibri" panose="020F0502020204030204" pitchFamily="34" charset="0"/>
              </a:rPr>
              <a:t>for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additional </a:t>
            </a:r>
            <a:r>
              <a:rPr lang="tr-TR" sz="1800" cap="none" err="1">
                <a:latin typeface="Calibri" panose="020F0502020204030204" pitchFamily="34" charset="0"/>
              </a:rPr>
              <a:t>aPRP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injection</a:t>
            </a:r>
            <a:r>
              <a:rPr lang="tr-TR" sz="1800" cap="none" dirty="0">
                <a:latin typeface="Calibri" panose="020F0502020204030204" pitchFamily="34" charset="0"/>
              </a:rPr>
              <a:t>. </a:t>
            </a:r>
            <a:endParaRPr lang="en-GB" sz="1800" cap="none" dirty="0">
              <a:latin typeface="Calibri" panose="020F0502020204030204" pitchFamily="34" charset="0"/>
            </a:endParaRPr>
          </a:p>
          <a:p>
            <a:endParaRPr lang="en-GB" sz="1800" cap="none" dirty="0" smtClean="0"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28" y="1826037"/>
            <a:ext cx="202504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METHOD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800" cap="none" smtClean="0">
                <a:latin typeface="Calibri" panose="020F0502020204030204" pitchFamily="34" charset="0"/>
              </a:rPr>
              <a:t>This clinical </a:t>
            </a:r>
            <a:r>
              <a:rPr lang="tr-TR" sz="1800" cap="none" err="1" smtClean="0">
                <a:latin typeface="Calibri" panose="020F0502020204030204" pitchFamily="34" charset="0"/>
              </a:rPr>
              <a:t>study</a:t>
            </a:r>
            <a:r>
              <a:rPr lang="tr-TR" sz="1800" cap="none" smtClean="0">
                <a:latin typeface="Calibri" panose="020F0502020204030204" pitchFamily="34" charset="0"/>
              </a:rPr>
              <a:t> included </a:t>
            </a:r>
            <a:r>
              <a:rPr lang="tr-TR" sz="1800" cap="none" dirty="0" smtClean="0">
                <a:latin typeface="Calibri" panose="020F0502020204030204" pitchFamily="34" charset="0"/>
              </a:rPr>
              <a:t>154 eyes of 77 </a:t>
            </a:r>
            <a:r>
              <a:rPr lang="tr-TR" sz="1800" cap="none" smtClean="0">
                <a:latin typeface="Calibri" panose="020F0502020204030204" pitchFamily="34" charset="0"/>
              </a:rPr>
              <a:t>RP patients attending </a:t>
            </a:r>
            <a:r>
              <a:rPr lang="tr-TR" sz="1800" cap="none" dirty="0" smtClean="0">
                <a:latin typeface="Calibri" panose="020F0502020204030204" pitchFamily="34" charset="0"/>
              </a:rPr>
              <a:t>to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err="1" smtClean="0">
                <a:latin typeface="Calibri" panose="020F0502020204030204" pitchFamily="34" charset="0"/>
              </a:rPr>
              <a:t>ophthalmology</a:t>
            </a:r>
            <a:r>
              <a:rPr lang="tr-TR" sz="1800" cap="none" smtClean="0">
                <a:latin typeface="Calibri" panose="020F0502020204030204" pitchFamily="34" charset="0"/>
              </a:rPr>
              <a:t> clinic </a:t>
            </a:r>
            <a:r>
              <a:rPr lang="tr-TR" sz="1800" cap="none" dirty="0" smtClean="0">
                <a:latin typeface="Calibri" panose="020F0502020204030204" pitchFamily="34" charset="0"/>
              </a:rPr>
              <a:t>of </a:t>
            </a:r>
            <a:r>
              <a:rPr lang="tr-TR" sz="1800" cap="none" err="1" smtClean="0">
                <a:latin typeface="Calibri" panose="020F0502020204030204" pitchFamily="34" charset="0"/>
              </a:rPr>
              <a:t>our</a:t>
            </a:r>
            <a:r>
              <a:rPr lang="tr-TR" sz="1800" cap="none" smtClean="0">
                <a:latin typeface="Calibri" panose="020F0502020204030204" pitchFamily="34" charset="0"/>
              </a:rPr>
              <a:t> hospital</a:t>
            </a:r>
            <a:r>
              <a:rPr lang="en-GB" sz="1800" cap="none" dirty="0" smtClean="0">
                <a:latin typeface="Calibri" panose="020F0502020204030204" pitchFamily="34" charset="0"/>
              </a:rPr>
              <a:t>.</a:t>
            </a:r>
          </a:p>
          <a:p>
            <a:r>
              <a:rPr lang="tr-TR" sz="1800" cap="none" smtClean="0">
                <a:solidFill>
                  <a:srgbClr val="FF0000"/>
                </a:solidFill>
                <a:latin typeface="Calibri" panose="020F0502020204030204" pitchFamily="34" charset="0"/>
              </a:rPr>
              <a:t>The inclusion criteria </a:t>
            </a:r>
            <a:r>
              <a:rPr lang="tr-TR" sz="1800" cap="none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were as follows: </a:t>
            </a:r>
            <a:endParaRPr lang="en-GB" sz="1800" cap="none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800" cap="none" dirty="0" smtClean="0">
                <a:latin typeface="Calibri" panose="020F0502020204030204" pitchFamily="34" charset="0"/>
              </a:rPr>
              <a:t>1</a:t>
            </a:r>
            <a:r>
              <a:rPr lang="tr-TR" sz="1800" cap="none" smtClean="0">
                <a:latin typeface="Calibri" panose="020F0502020204030204" pitchFamily="34" charset="0"/>
              </a:rPr>
              <a:t>) Clinical diagnosis </a:t>
            </a:r>
            <a:r>
              <a:rPr lang="tr-TR" sz="1800" cap="none" dirty="0" smtClean="0">
                <a:latin typeface="Calibri" panose="020F0502020204030204" pitchFamily="34" charset="0"/>
              </a:rPr>
              <a:t>of </a:t>
            </a:r>
            <a:r>
              <a:rPr lang="tr-TR" sz="1800" cap="none" smtClean="0">
                <a:latin typeface="Calibri" panose="020F0502020204030204" pitchFamily="34" charset="0"/>
              </a:rPr>
              <a:t>RP confirmed </a:t>
            </a:r>
            <a:r>
              <a:rPr lang="tr-TR" sz="1800" cap="none" err="1" smtClean="0">
                <a:latin typeface="Calibri" panose="020F0502020204030204" pitchFamily="34" charset="0"/>
              </a:rPr>
              <a:t>by</a:t>
            </a:r>
            <a:r>
              <a:rPr lang="tr-TR" sz="1800" cap="none" smtClean="0">
                <a:latin typeface="Calibri" panose="020F0502020204030204" pitchFamily="34" charset="0"/>
              </a:rPr>
              <a:t> clinical history</a:t>
            </a:r>
            <a:r>
              <a:rPr lang="tr-TR" sz="1800" cap="none" dirty="0" smtClean="0">
                <a:latin typeface="Calibri" panose="020F0502020204030204" pitchFamily="34" charset="0"/>
              </a:rPr>
              <a:t>, fundus appearance, VF, OCT and ERG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800" cap="none" dirty="0" smtClean="0">
                <a:latin typeface="Calibri" panose="020F0502020204030204" pitchFamily="34" charset="0"/>
              </a:rPr>
              <a:t>2) subjects older than 18 years of age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800" cap="none" dirty="0" smtClean="0">
                <a:latin typeface="Calibri" panose="020F0502020204030204" pitchFamily="34" charset="0"/>
              </a:rPr>
              <a:t>3) subjects who are able to do </a:t>
            </a:r>
            <a:r>
              <a:rPr lang="tr-TR" sz="1800" cap="none" smtClean="0">
                <a:latin typeface="Calibri" panose="020F0502020204030204" pitchFamily="34" charset="0"/>
              </a:rPr>
              <a:t>a reliable VF evaluation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800" cap="none" dirty="0" smtClean="0">
                <a:latin typeface="Calibri" panose="020F0502020204030204" pitchFamily="34" charset="0"/>
              </a:rPr>
              <a:t>4) subjects who have at least 1 year-follow-up results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smtClean="0">
                <a:latin typeface="Calibri" panose="020F0502020204030204" pitchFamily="34" charset="0"/>
              </a:rPr>
              <a:t>Preparation </a:t>
            </a:r>
            <a:r>
              <a:rPr lang="tr-TR" cap="none" dirty="0" smtClean="0">
                <a:latin typeface="Calibri" panose="020F0502020204030204" pitchFamily="34" charset="0"/>
              </a:rPr>
              <a:t>of </a:t>
            </a:r>
            <a:r>
              <a:rPr lang="tr-TR" cap="none" dirty="0" err="1" smtClean="0">
                <a:latin typeface="Calibri" panose="020F0502020204030204" pitchFamily="34" charset="0"/>
              </a:rPr>
              <a:t>Autologous</a:t>
            </a:r>
            <a:r>
              <a:rPr lang="tr-TR" cap="none" dirty="0" smtClean="0">
                <a:latin typeface="Calibri" panose="020F0502020204030204" pitchFamily="34" charset="0"/>
              </a:rPr>
              <a:t> PRP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19366"/>
            <a:ext cx="6728972" cy="4371833"/>
          </a:xfrm>
        </p:spPr>
        <p:txBody>
          <a:bodyPr>
            <a:normAutofit/>
          </a:bodyPr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In our study</a:t>
            </a:r>
            <a:r>
              <a:rPr lang="tr-TR" sz="1800" cap="none" smtClean="0">
                <a:latin typeface="Calibri" panose="020F0502020204030204" pitchFamily="34" charset="0"/>
              </a:rPr>
              <a:t>, peripheral </a:t>
            </a:r>
            <a:r>
              <a:rPr lang="tr-TR" sz="1800" cap="none" dirty="0" smtClean="0">
                <a:latin typeface="Calibri" panose="020F0502020204030204" pitchFamily="34" charset="0"/>
              </a:rPr>
              <a:t>blood of 15 ml from </a:t>
            </a:r>
            <a:r>
              <a:rPr lang="tr-TR" sz="1800" cap="none" smtClean="0">
                <a:latin typeface="Calibri" panose="020F0502020204030204" pitchFamily="34" charset="0"/>
              </a:rPr>
              <a:t>RP patients </a:t>
            </a:r>
            <a:r>
              <a:rPr lang="tr-TR" sz="1800" cap="none" dirty="0" smtClean="0">
                <a:latin typeface="Calibri" panose="020F0502020204030204" pitchFamily="34" charset="0"/>
              </a:rPr>
              <a:t>was </a:t>
            </a:r>
            <a:r>
              <a:rPr lang="tr-TR" sz="1800" cap="none" err="1" smtClean="0">
                <a:latin typeface="Calibri" panose="020F0502020204030204" pitchFamily="34" charset="0"/>
              </a:rPr>
              <a:t>collected</a:t>
            </a:r>
            <a:r>
              <a:rPr lang="tr-TR" sz="1800" cap="none" smtClean="0">
                <a:latin typeface="Calibri" panose="020F0502020204030204" pitchFamily="34" charset="0"/>
              </a:rPr>
              <a:t> using </a:t>
            </a:r>
            <a:r>
              <a:rPr lang="tr-TR" sz="1800" cap="none" err="1" smtClean="0">
                <a:latin typeface="Calibri" panose="020F0502020204030204" pitchFamily="34" charset="0"/>
              </a:rPr>
              <a:t>blood</a:t>
            </a:r>
            <a:r>
              <a:rPr lang="tr-TR" sz="1800" cap="none" smtClean="0">
                <a:latin typeface="Calibri" panose="020F0502020204030204" pitchFamily="34" charset="0"/>
              </a:rPr>
              <a:t> collection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tubes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err="1" smtClean="0">
                <a:latin typeface="Calibri" panose="020F0502020204030204" pitchFamily="34" charset="0"/>
              </a:rPr>
              <a:t>and</a:t>
            </a:r>
            <a:r>
              <a:rPr lang="tr-TR" sz="1800" cap="none" smtClean="0">
                <a:latin typeface="Calibri" panose="020F0502020204030204" pitchFamily="34" charset="0"/>
              </a:rPr>
              <a:t> centrifugation </a:t>
            </a:r>
            <a:r>
              <a:rPr lang="tr-TR" sz="1800" cap="none" dirty="0" smtClean="0">
                <a:latin typeface="Calibri" panose="020F0502020204030204" pitchFamily="34" charset="0"/>
              </a:rPr>
              <a:t>was </a:t>
            </a:r>
            <a:r>
              <a:rPr lang="tr-TR" sz="1800" cap="none" smtClean="0">
                <a:latin typeface="Calibri" panose="020F0502020204030204" pitchFamily="34" charset="0"/>
              </a:rPr>
              <a:t>done with </a:t>
            </a:r>
            <a:r>
              <a:rPr lang="tr-TR" sz="1800" cap="none" dirty="0" smtClean="0">
                <a:latin typeface="Calibri" panose="020F0502020204030204" pitchFamily="34" charset="0"/>
              </a:rPr>
              <a:t>2500 rpm for </a:t>
            </a:r>
            <a:r>
              <a:rPr lang="tr-TR" sz="1800" cap="none" smtClean="0">
                <a:latin typeface="Calibri" panose="020F0502020204030204" pitchFamily="34" charset="0"/>
              </a:rPr>
              <a:t>15 minute </a:t>
            </a:r>
            <a:r>
              <a:rPr lang="tr-TR" sz="1800" cap="none" dirty="0" smtClean="0">
                <a:latin typeface="Calibri" panose="020F0502020204030204" pitchFamily="34" charset="0"/>
              </a:rPr>
              <a:t>at room </a:t>
            </a:r>
            <a:r>
              <a:rPr lang="tr-TR" sz="1800" cap="none" err="1" smtClean="0">
                <a:latin typeface="Calibri" panose="020F0502020204030204" pitchFamily="34" charset="0"/>
              </a:rPr>
              <a:t>temperature</a:t>
            </a:r>
            <a:r>
              <a:rPr lang="tr-TR" sz="1800" cap="none" smtClean="0">
                <a:latin typeface="Calibri" panose="020F0502020204030204" pitchFamily="34" charset="0"/>
              </a:rPr>
              <a:t> within </a:t>
            </a:r>
            <a:r>
              <a:rPr lang="tr-TR" sz="1800" cap="none" dirty="0" smtClean="0">
                <a:latin typeface="Calibri" panose="020F0502020204030204" pitchFamily="34" charset="0"/>
              </a:rPr>
              <a:t>a </a:t>
            </a:r>
            <a:r>
              <a:rPr lang="tr-TR" sz="1800" cap="none" err="1" smtClean="0">
                <a:latin typeface="Calibri" panose="020F0502020204030204" pitchFamily="34" charset="0"/>
              </a:rPr>
              <a:t>blood</a:t>
            </a:r>
            <a:r>
              <a:rPr lang="tr-TR" sz="1800" cap="none" smtClean="0">
                <a:latin typeface="Calibri" panose="020F0502020204030204" pitchFamily="34" charset="0"/>
              </a:rPr>
              <a:t> collection period </a:t>
            </a:r>
            <a:r>
              <a:rPr lang="tr-TR" sz="1800" cap="none" dirty="0" smtClean="0">
                <a:latin typeface="Calibri" panose="020F0502020204030204" pitchFamily="34" charset="0"/>
              </a:rPr>
              <a:t>of </a:t>
            </a:r>
            <a:r>
              <a:rPr lang="tr-TR" sz="1800" cap="none" smtClean="0">
                <a:latin typeface="Calibri" panose="020F0502020204030204" pitchFamily="34" charset="0"/>
              </a:rPr>
              <a:t>10 minutes</a:t>
            </a:r>
            <a:r>
              <a:rPr lang="tr-TR" sz="1800" cap="none" dirty="0" smtClean="0">
                <a:latin typeface="Calibri" panose="020F0502020204030204" pitchFamily="34" charset="0"/>
              </a:rPr>
              <a:t>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err="1" smtClean="0">
                <a:latin typeface="Calibri" panose="020F0502020204030204" pitchFamily="34" charset="0"/>
              </a:rPr>
              <a:t>After</a:t>
            </a:r>
            <a:r>
              <a:rPr lang="tr-TR" sz="1800" cap="none" smtClean="0">
                <a:latin typeface="Calibri" panose="020F0502020204030204" pitchFamily="34" charset="0"/>
              </a:rPr>
              <a:t> this centrifugation </a:t>
            </a:r>
            <a:r>
              <a:rPr lang="tr-TR" sz="1800" cap="none" dirty="0" smtClean="0">
                <a:latin typeface="Calibri" panose="020F0502020204030204" pitchFamily="34" charset="0"/>
              </a:rPr>
              <a:t>process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plasma was separated from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other part of blood components.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err="1" smtClean="0">
                <a:latin typeface="Calibri" panose="020F0502020204030204" pitchFamily="34" charset="0"/>
              </a:rPr>
              <a:t>After</a:t>
            </a:r>
            <a:r>
              <a:rPr lang="tr-TR" sz="1800" cap="none" smtClean="0">
                <a:latin typeface="Calibri" panose="020F0502020204030204" pitchFamily="34" charset="0"/>
              </a:rPr>
              <a:t> topical anesthesia </a:t>
            </a:r>
            <a:r>
              <a:rPr lang="tr-TR" sz="1800" cap="none" err="1" smtClean="0">
                <a:latin typeface="Calibri" panose="020F0502020204030204" pitchFamily="34" charset="0"/>
              </a:rPr>
              <a:t>aPRP</a:t>
            </a:r>
            <a:r>
              <a:rPr lang="tr-TR" sz="1800" cap="none" smtClean="0">
                <a:latin typeface="Calibri" panose="020F0502020204030204" pitchFamily="34" charset="0"/>
              </a:rPr>
              <a:t> solution </a:t>
            </a:r>
            <a:r>
              <a:rPr lang="tr-TR" sz="1800" cap="none" err="1" smtClean="0">
                <a:latin typeface="Calibri" panose="020F0502020204030204" pitchFamily="34" charset="0"/>
              </a:rPr>
              <a:t>was</a:t>
            </a:r>
            <a:r>
              <a:rPr lang="tr-TR" sz="1800" cap="none" smtClean="0">
                <a:latin typeface="Calibri" panose="020F0502020204030204" pitchFamily="34" charset="0"/>
              </a:rPr>
              <a:t> injected </a:t>
            </a:r>
            <a:r>
              <a:rPr lang="tr-TR" sz="1800" cap="none" err="1" smtClean="0">
                <a:latin typeface="Calibri" panose="020F0502020204030204" pitchFamily="34" charset="0"/>
              </a:rPr>
              <a:t>from</a:t>
            </a:r>
            <a:r>
              <a:rPr lang="tr-TR" sz="1800" cap="none" smtClean="0">
                <a:latin typeface="Calibri" panose="020F0502020204030204" pitchFamily="34" charset="0"/>
              </a:rPr>
              <a:t> inferotemporal </a:t>
            </a:r>
            <a:r>
              <a:rPr lang="tr-TR" sz="1800" cap="none" err="1" smtClean="0">
                <a:latin typeface="Calibri" panose="020F0502020204030204" pitchFamily="34" charset="0"/>
              </a:rPr>
              <a:t>quadrant</a:t>
            </a:r>
            <a:r>
              <a:rPr lang="tr-TR" sz="1800" cap="none" smtClean="0">
                <a:latin typeface="Calibri" panose="020F0502020204030204" pitchFamily="34" charset="0"/>
              </a:rPr>
              <a:t> into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subtenon space of each eye.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err="1">
                <a:latin typeface="Calibri" panose="020F0502020204030204" pitchFamily="34" charset="0"/>
              </a:rPr>
              <a:t>Each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patient received </a:t>
            </a:r>
            <a:r>
              <a:rPr lang="tr-TR" sz="1800" cap="none" err="1">
                <a:latin typeface="Calibri" panose="020F0502020204030204" pitchFamily="34" charset="0"/>
              </a:rPr>
              <a:t>three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injections with </a:t>
            </a:r>
            <a:r>
              <a:rPr lang="tr-TR" sz="1800" cap="none">
                <a:latin typeface="Calibri" panose="020F0502020204030204" pitchFamily="34" charset="0"/>
              </a:rPr>
              <a:t>4-week </a:t>
            </a:r>
            <a:r>
              <a:rPr lang="tr-TR" sz="1800" cap="none" smtClean="0">
                <a:latin typeface="Calibri" panose="020F0502020204030204" pitchFamily="34" charset="0"/>
              </a:rPr>
              <a:t>intervals </a:t>
            </a:r>
            <a:r>
              <a:rPr lang="tr-TR" sz="1800" cap="none" dirty="0">
                <a:latin typeface="Calibri" panose="020F0502020204030204" pitchFamily="34" charset="0"/>
              </a:rPr>
              <a:t>between </a:t>
            </a:r>
            <a:r>
              <a:rPr lang="tr-TR" sz="1800" cap="none" err="1">
                <a:latin typeface="Calibri" panose="020F0502020204030204" pitchFamily="34" charset="0"/>
              </a:rPr>
              <a:t>each</a:t>
            </a:r>
            <a:r>
              <a:rPr lang="tr-TR" sz="1800" cap="none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injection</a:t>
            </a:r>
            <a:r>
              <a:rPr lang="tr-TR" sz="1800" cap="none" dirty="0">
                <a:latin typeface="Calibri" panose="020F0502020204030204" pitchFamily="34" charset="0"/>
              </a:rPr>
              <a:t>. </a:t>
            </a:r>
            <a:endParaRPr lang="en-GB" sz="1800" cap="none" dirty="0">
              <a:latin typeface="Calibri" panose="020F0502020204030204" pitchFamily="34" charset="0"/>
            </a:endParaRPr>
          </a:p>
          <a:p>
            <a:endParaRPr lang="en-GB" cap="none" dirty="0" smtClean="0"/>
          </a:p>
          <a:p>
            <a:endParaRPr lang="en-GB" dirty="0"/>
          </a:p>
        </p:txBody>
      </p:sp>
      <p:pic>
        <p:nvPicPr>
          <p:cNvPr id="1026" name="Picture 2" descr="platelet rich plasma prp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59" y="141660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1800" cap="none" smtClean="0">
                <a:latin typeface="Calibri" panose="020F0502020204030204" pitchFamily="34" charset="0"/>
              </a:rPr>
              <a:t>The patients </a:t>
            </a:r>
            <a:r>
              <a:rPr lang="tr-TR" sz="1800" cap="none" err="1" smtClean="0">
                <a:latin typeface="Calibri" panose="020F0502020204030204" pitchFamily="34" charset="0"/>
              </a:rPr>
              <a:t>were</a:t>
            </a:r>
            <a:r>
              <a:rPr lang="tr-TR" sz="1800" cap="none" smtClean="0">
                <a:latin typeface="Calibri" panose="020F0502020204030204" pitchFamily="34" charset="0"/>
              </a:rPr>
              <a:t> examined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every</a:t>
            </a:r>
            <a:r>
              <a:rPr lang="tr-TR" sz="1800" cap="none" dirty="0" smtClean="0">
                <a:latin typeface="Calibri" panose="020F0502020204030204" pitchFamily="34" charset="0"/>
              </a:rPr>
              <a:t> 3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months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for</a:t>
            </a:r>
            <a:r>
              <a:rPr lang="tr-TR" sz="1800" cap="none" dirty="0" smtClean="0">
                <a:latin typeface="Calibri" panose="020F0502020204030204" pitchFamily="34" charset="0"/>
              </a:rPr>
              <a:t> at least 10 months after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third injection</a:t>
            </a:r>
            <a:r>
              <a:rPr lang="tr-TR" sz="1800" cap="none" dirty="0" smtClean="0">
                <a:latin typeface="Calibri" panose="020F0502020204030204" pitchFamily="34" charset="0"/>
              </a:rPr>
              <a:t>; thus,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total duration </a:t>
            </a:r>
            <a:r>
              <a:rPr lang="tr-TR" sz="1800" cap="none" dirty="0" smtClean="0">
                <a:latin typeface="Calibri" panose="020F0502020204030204" pitchFamily="34" charset="0"/>
              </a:rPr>
              <a:t>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study for </a:t>
            </a:r>
            <a:r>
              <a:rPr lang="tr-TR" sz="1800" cap="none" err="1" smtClean="0">
                <a:latin typeface="Calibri" panose="020F0502020204030204" pitchFamily="34" charset="0"/>
              </a:rPr>
              <a:t>each</a:t>
            </a:r>
            <a:r>
              <a:rPr lang="tr-TR" sz="1800" cap="none" smtClean="0">
                <a:latin typeface="Calibri" panose="020F0502020204030204" pitchFamily="34" charset="0"/>
              </a:rPr>
              <a:t> patient </a:t>
            </a:r>
            <a:r>
              <a:rPr lang="tr-TR" sz="1800" cap="none" dirty="0" smtClean="0">
                <a:latin typeface="Calibri" panose="020F0502020204030204" pitchFamily="34" charset="0"/>
              </a:rPr>
              <a:t>was 1 year.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smtClean="0">
                <a:latin typeface="Calibri" panose="020F0502020204030204" pitchFamily="34" charset="0"/>
              </a:rPr>
              <a:t>The examinations </a:t>
            </a:r>
            <a:r>
              <a:rPr lang="tr-TR" sz="1800" cap="none" dirty="0" smtClean="0">
                <a:latin typeface="Calibri" panose="020F0502020204030204" pitchFamily="34" charset="0"/>
              </a:rPr>
              <a:t>and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tests of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patients including </a:t>
            </a:r>
            <a:r>
              <a:rPr lang="tr-TR" sz="1800" cap="none" dirty="0" smtClean="0">
                <a:latin typeface="Calibri" panose="020F0502020204030204" pitchFamily="34" charset="0"/>
              </a:rPr>
              <a:t>OCT and VF </a:t>
            </a:r>
            <a:r>
              <a:rPr lang="tr-TR" sz="1800" cap="none" err="1" smtClean="0">
                <a:latin typeface="Calibri" panose="020F0502020204030204" pitchFamily="34" charset="0"/>
              </a:rPr>
              <a:t>were</a:t>
            </a:r>
            <a:r>
              <a:rPr lang="tr-TR" sz="1800" cap="none" smtClean="0">
                <a:latin typeface="Calibri" panose="020F0502020204030204" pitchFamily="34" charset="0"/>
              </a:rPr>
              <a:t> obtained </a:t>
            </a:r>
            <a:r>
              <a:rPr lang="tr-TR" sz="1800" cap="none" dirty="0" smtClean="0">
                <a:latin typeface="Calibri" panose="020F0502020204030204" pitchFamily="34" charset="0"/>
              </a:rPr>
              <a:t>before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injection</a:t>
            </a:r>
            <a:r>
              <a:rPr lang="tr-TR" sz="1800" cap="none" dirty="0" smtClean="0">
                <a:latin typeface="Calibri" panose="020F0502020204030204" pitchFamily="34" charset="0"/>
              </a:rPr>
              <a:t>, 1 month after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third injection </a:t>
            </a:r>
            <a:r>
              <a:rPr lang="tr-TR" sz="1800" cap="none" dirty="0" smtClean="0">
                <a:latin typeface="Calibri" panose="020F0502020204030204" pitchFamily="34" charset="0"/>
              </a:rPr>
              <a:t>and at </a:t>
            </a:r>
            <a:r>
              <a:rPr lang="tr-TR" sz="1800" cap="none" err="1" smtClean="0">
                <a:latin typeface="Calibri" panose="020F0502020204030204" pitchFamily="34" charset="0"/>
              </a:rPr>
              <a:t>every</a:t>
            </a:r>
            <a:r>
              <a:rPr lang="tr-TR" sz="1800" cap="none" smtClean="0">
                <a:latin typeface="Calibri" panose="020F0502020204030204" pitchFamily="34" charset="0"/>
              </a:rPr>
              <a:t> visit until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end of </a:t>
            </a:r>
            <a:r>
              <a:rPr lang="tr-TR" sz="1800" cap="none" err="1" smtClean="0">
                <a:latin typeface="Calibri" panose="020F0502020204030204" pitchFamily="34" charset="0"/>
              </a:rPr>
              <a:t>the</a:t>
            </a:r>
            <a:r>
              <a:rPr lang="tr-TR" sz="1800" cap="none" smtClean="0">
                <a:latin typeface="Calibri" panose="020F0502020204030204" pitchFamily="34" charset="0"/>
              </a:rPr>
              <a:t> first </a:t>
            </a:r>
            <a:r>
              <a:rPr lang="tr-TR" sz="1800" cap="none" dirty="0" smtClean="0">
                <a:latin typeface="Calibri" panose="020F0502020204030204" pitchFamily="34" charset="0"/>
              </a:rPr>
              <a:t>year.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smtClean="0">
                <a:latin typeface="Calibri" panose="020F0502020204030204" pitchFamily="34" charset="0"/>
              </a:rPr>
              <a:t>Additional </a:t>
            </a:r>
            <a:r>
              <a:rPr lang="tr-TR" sz="1800" cap="none" err="1" smtClean="0">
                <a:latin typeface="Calibri" panose="020F0502020204030204" pitchFamily="34" charset="0"/>
              </a:rPr>
              <a:t>aPRP</a:t>
            </a:r>
            <a:r>
              <a:rPr lang="tr-TR" sz="1800" cap="none" smtClean="0">
                <a:latin typeface="Calibri" panose="020F0502020204030204" pitchFamily="34" charset="0"/>
              </a:rPr>
              <a:t> injections </a:t>
            </a:r>
            <a:r>
              <a:rPr lang="tr-TR" sz="1800" cap="none" dirty="0" smtClean="0">
                <a:latin typeface="Calibri" panose="020F0502020204030204" pitchFamily="34" charset="0"/>
              </a:rPr>
              <a:t>were </a:t>
            </a:r>
            <a:r>
              <a:rPr lang="tr-TR" sz="1800" cap="none" smtClean="0">
                <a:latin typeface="Calibri" panose="020F0502020204030204" pitchFamily="34" charset="0"/>
              </a:rPr>
              <a:t>done if a detoriation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VF </a:t>
            </a:r>
            <a:r>
              <a:rPr lang="tr-TR" sz="1800" cap="none" err="1" smtClean="0">
                <a:latin typeface="Calibri" panose="020F0502020204030204" pitchFamily="34" charset="0"/>
              </a:rPr>
              <a:t>and</a:t>
            </a:r>
            <a:r>
              <a:rPr lang="tr-TR" sz="1800" cap="none" smtClean="0">
                <a:latin typeface="Calibri" panose="020F0502020204030204" pitchFamily="34" charset="0"/>
              </a:rPr>
              <a:t> visual functions </a:t>
            </a:r>
            <a:r>
              <a:rPr lang="tr-TR" sz="1800" cap="none" dirty="0" smtClean="0">
                <a:latin typeface="Calibri" panose="020F0502020204030204" pitchFamily="34" charset="0"/>
              </a:rPr>
              <a:t>was detected.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The mean BCVA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smtClean="0">
                <a:latin typeface="Calibri" panose="020F0502020204030204" pitchFamily="34" charset="0"/>
              </a:rPr>
              <a:t>154 studied </a:t>
            </a:r>
            <a:r>
              <a:rPr lang="tr-TR" sz="1800" cap="none" dirty="0" smtClean="0">
                <a:latin typeface="Calibri" panose="020F0502020204030204" pitchFamily="34" charset="0"/>
              </a:rPr>
              <a:t>eyes before treatment was 0.22±0.18 </a:t>
            </a:r>
            <a:r>
              <a:rPr lang="tr-TR" sz="1800" cap="none" err="1" smtClean="0">
                <a:latin typeface="Calibri" panose="020F0502020204030204" pitchFamily="34" charset="0"/>
              </a:rPr>
              <a:t>snellen</a:t>
            </a:r>
            <a:r>
              <a:rPr lang="tr-TR" sz="1800" cap="none" smtClean="0">
                <a:latin typeface="Calibri" panose="020F0502020204030204" pitchFamily="34" charset="0"/>
              </a:rPr>
              <a:t> lines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err="1" smtClean="0">
                <a:latin typeface="Calibri" panose="020F0502020204030204" pitchFamily="34" charset="0"/>
              </a:rPr>
              <a:t>It</a:t>
            </a:r>
            <a:r>
              <a:rPr lang="tr-TR" sz="1800" cap="none" smtClean="0">
                <a:latin typeface="Calibri" panose="020F0502020204030204" pitchFamily="34" charset="0"/>
              </a:rPr>
              <a:t> improved </a:t>
            </a:r>
            <a:r>
              <a:rPr lang="tr-TR" sz="1800" cap="none" dirty="0" smtClean="0">
                <a:latin typeface="Calibri" panose="020F0502020204030204" pitchFamily="34" charset="0"/>
              </a:rPr>
              <a:t>to </a:t>
            </a:r>
            <a:r>
              <a:rPr lang="tr-TR" sz="1800" cap="none" smtClean="0">
                <a:latin typeface="Calibri" panose="020F0502020204030204" pitchFamily="34" charset="0"/>
              </a:rPr>
              <a:t>0.31±0.19 following </a:t>
            </a:r>
            <a:r>
              <a:rPr lang="tr-TR" sz="1800" cap="none" dirty="0" smtClean="0">
                <a:latin typeface="Calibri" panose="020F0502020204030204" pitchFamily="34" charset="0"/>
              </a:rPr>
              <a:t>three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monthly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err="1" smtClean="0">
                <a:latin typeface="Calibri" panose="020F0502020204030204" pitchFamily="34" charset="0"/>
              </a:rPr>
              <a:t>aPRP</a:t>
            </a:r>
            <a:r>
              <a:rPr lang="tr-TR" sz="1800" cap="none" smtClean="0">
                <a:latin typeface="Calibri" panose="020F0502020204030204" pitchFamily="34" charset="0"/>
              </a:rPr>
              <a:t> applications which </a:t>
            </a:r>
            <a:r>
              <a:rPr lang="tr-TR" sz="1800" cap="none" err="1" smtClean="0">
                <a:latin typeface="Calibri" panose="020F0502020204030204" pitchFamily="34" charset="0"/>
              </a:rPr>
              <a:t>was</a:t>
            </a:r>
            <a:r>
              <a:rPr lang="tr-TR" sz="1800" cap="none" smtClean="0">
                <a:latin typeface="Calibri" panose="020F0502020204030204" pitchFamily="34" charset="0"/>
              </a:rPr>
              <a:t> statistically significant </a:t>
            </a:r>
            <a:r>
              <a:rPr lang="tr-TR" sz="1800" cap="none" dirty="0" smtClean="0">
                <a:latin typeface="Calibri" panose="020F0502020204030204" pitchFamily="34" charset="0"/>
              </a:rPr>
              <a:t>(p&lt;0.05).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At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end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err="1" smtClean="0">
                <a:latin typeface="Calibri" panose="020F0502020204030204" pitchFamily="34" charset="0"/>
              </a:rPr>
              <a:t>follow-up</a:t>
            </a:r>
            <a:r>
              <a:rPr lang="tr-TR" sz="1800" cap="none" smtClean="0">
                <a:latin typeface="Calibri" panose="020F0502020204030204" pitchFamily="34" charset="0"/>
              </a:rPr>
              <a:t> period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mean BCVA decreased to 0.27±0.22,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result was </a:t>
            </a:r>
            <a:r>
              <a:rPr lang="tr-TR" sz="1800" cap="none" smtClean="0">
                <a:latin typeface="Calibri" panose="020F0502020204030204" pitchFamily="34" charset="0"/>
              </a:rPr>
              <a:t>not statistically significant </a:t>
            </a:r>
            <a:r>
              <a:rPr lang="tr-TR" sz="1800" cap="none" dirty="0" smtClean="0">
                <a:latin typeface="Calibri" panose="020F0502020204030204" pitchFamily="34" charset="0"/>
              </a:rPr>
              <a:t>when compared </a:t>
            </a:r>
            <a:r>
              <a:rPr lang="tr-TR" sz="1800" cap="none" err="1" smtClean="0">
                <a:latin typeface="Calibri" panose="020F0502020204030204" pitchFamily="34" charset="0"/>
              </a:rPr>
              <a:t>to</a:t>
            </a:r>
            <a:r>
              <a:rPr lang="tr-TR" sz="1800" cap="none" smtClean="0">
                <a:latin typeface="Calibri" panose="020F0502020204030204" pitchFamily="34" charset="0"/>
              </a:rPr>
              <a:t> baseline</a:t>
            </a:r>
            <a:r>
              <a:rPr lang="tr-TR" sz="1800" cap="none" dirty="0" smtClean="0">
                <a:latin typeface="Calibri" panose="020F0502020204030204" pitchFamily="34" charset="0"/>
              </a:rPr>
              <a:t>.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1800" cap="none" dirty="0" smtClean="0">
                <a:latin typeface="Calibri" panose="020F0502020204030204" pitchFamily="34" charset="0"/>
              </a:rPr>
              <a:t>Visual </a:t>
            </a:r>
            <a:r>
              <a:rPr lang="tr-TR" sz="1800" cap="none" dirty="0" err="1" smtClean="0">
                <a:latin typeface="Calibri" panose="020F0502020204030204" pitchFamily="34" charset="0"/>
              </a:rPr>
              <a:t>field</a:t>
            </a:r>
            <a:r>
              <a:rPr lang="tr-TR" sz="1800" cap="none" dirty="0" smtClean="0">
                <a:latin typeface="Calibri" panose="020F0502020204030204" pitchFamily="34" charset="0"/>
              </a:rPr>
              <a:t> values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were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obtained</a:t>
            </a:r>
            <a:r>
              <a:rPr lang="tr-TR" sz="1800" cap="none" dirty="0" smtClean="0">
                <a:latin typeface="Calibri" panose="020F0502020204030204" pitchFamily="34" charset="0"/>
              </a:rPr>
              <a:t> in all eyes.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Statistically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significant</a:t>
            </a:r>
            <a:r>
              <a:rPr lang="tr-TR" sz="1800" cap="none" dirty="0" smtClean="0">
                <a:latin typeface="Calibri" panose="020F0502020204030204" pitchFamily="34" charset="0"/>
              </a:rPr>
              <a:t> VF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improvement</a:t>
            </a:r>
            <a:r>
              <a:rPr lang="tr-TR" sz="1800" cap="none" dirty="0" smtClean="0">
                <a:latin typeface="Calibri" panose="020F0502020204030204" pitchFamily="34" charset="0"/>
              </a:rPr>
              <a:t> was detected after 3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monthly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injections</a:t>
            </a:r>
            <a:r>
              <a:rPr lang="tr-TR" sz="1800" cap="none" dirty="0" smtClean="0">
                <a:latin typeface="Calibri" panose="020F0502020204030204" pitchFamily="34" charset="0"/>
              </a:rPr>
              <a:t> when compared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to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pre-injection</a:t>
            </a:r>
            <a:r>
              <a:rPr lang="tr-TR" sz="1800" cap="none" dirty="0" smtClean="0">
                <a:latin typeface="Calibri" panose="020F0502020204030204" pitchFamily="34" charset="0"/>
              </a:rPr>
              <a:t> values and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improvement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continued</a:t>
            </a:r>
            <a:r>
              <a:rPr lang="tr-TR" sz="1800" cap="none" dirty="0" smtClean="0">
                <a:latin typeface="Calibri" panose="020F0502020204030204" pitchFamily="34" charset="0"/>
              </a:rPr>
              <a:t> in most of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patients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during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study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period</a:t>
            </a:r>
            <a:r>
              <a:rPr lang="tr-TR" sz="1800" cap="none" dirty="0" smtClean="0">
                <a:latin typeface="Calibri" panose="020F0502020204030204" pitchFamily="34" charset="0"/>
              </a:rPr>
              <a:t>  (p&lt;0.05)</a:t>
            </a:r>
            <a:r>
              <a:rPr lang="en-GB" sz="1800" cap="none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1800" cap="none" dirty="0" smtClean="0">
              <a:latin typeface="Calibri" panose="020F0502020204030204" pitchFamily="34" charset="0"/>
            </a:endParaRPr>
          </a:p>
          <a:p>
            <a:r>
              <a:rPr lang="tr-TR" sz="1800" cap="none" dirty="0" smtClean="0">
                <a:latin typeface="Calibri" panose="020F0502020204030204" pitchFamily="34" charset="0"/>
              </a:rPr>
              <a:t>When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compared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with</a:t>
            </a:r>
            <a:r>
              <a:rPr lang="tr-TR" sz="1800" cap="none" dirty="0" smtClean="0">
                <a:latin typeface="Calibri" panose="020F0502020204030204" pitchFamily="34" charset="0"/>
              </a:rPr>
              <a:t> pretreatment values we found </a:t>
            </a:r>
            <a:r>
              <a:rPr lang="tr-TR" sz="1800" cap="none" dirty="0" err="1" smtClean="0">
                <a:latin typeface="Calibri" panose="020F0502020204030204" pitchFamily="34" charset="0"/>
              </a:rPr>
              <a:t>no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statistically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significant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difference</a:t>
            </a:r>
            <a:r>
              <a:rPr lang="tr-TR" sz="1800" cap="none" dirty="0" smtClean="0">
                <a:latin typeface="Calibri" panose="020F0502020204030204" pitchFamily="34" charset="0"/>
              </a:rPr>
              <a:t> in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b </a:t>
            </a:r>
            <a:r>
              <a:rPr lang="tr-TR" sz="1800" cap="none" dirty="0" err="1" smtClean="0">
                <a:latin typeface="Calibri" panose="020F0502020204030204" pitchFamily="34" charset="0"/>
              </a:rPr>
              <a:t>wave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amplitudes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and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latencies</a:t>
            </a:r>
            <a:r>
              <a:rPr lang="tr-TR" sz="1800" cap="none" dirty="0" smtClean="0">
                <a:latin typeface="Calibri" panose="020F0502020204030204" pitchFamily="34" charset="0"/>
              </a:rPr>
              <a:t> of rod response, </a:t>
            </a:r>
            <a:r>
              <a:rPr lang="tr-TR" sz="1800" cap="none" dirty="0" err="1" smtClean="0">
                <a:latin typeface="Calibri" panose="020F0502020204030204" pitchFamily="34" charset="0"/>
              </a:rPr>
              <a:t>maximal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combined</a:t>
            </a:r>
            <a:r>
              <a:rPr lang="tr-TR" sz="1800" cap="none" dirty="0" smtClean="0">
                <a:latin typeface="Calibri" panose="020F0502020204030204" pitchFamily="34" charset="0"/>
              </a:rPr>
              <a:t> response and cone response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after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Aprp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 err="1" smtClean="0">
                <a:latin typeface="Calibri" panose="020F0502020204030204" pitchFamily="34" charset="0"/>
              </a:rPr>
              <a:t>injections</a:t>
            </a:r>
            <a:r>
              <a:rPr lang="tr-TR" sz="1800" cap="none" dirty="0" smtClean="0">
                <a:latin typeface="Calibri" panose="020F0502020204030204" pitchFamily="34" charset="0"/>
              </a:rPr>
              <a:t> and at </a:t>
            </a: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final </a:t>
            </a:r>
            <a:r>
              <a:rPr lang="tr-TR" sz="1800" cap="none" dirty="0" err="1" smtClean="0">
                <a:latin typeface="Calibri" panose="020F0502020204030204" pitchFamily="34" charset="0"/>
              </a:rPr>
              <a:t>examination</a:t>
            </a:r>
            <a:r>
              <a:rPr lang="tr-TR" sz="1800" cap="none" dirty="0" smtClean="0">
                <a:latin typeface="Calibri" panose="020F0502020204030204" pitchFamily="34" charset="0"/>
              </a:rPr>
              <a:t> (p &gt; 0.05).  </a:t>
            </a:r>
            <a:endParaRPr lang="en-GB" sz="1800" cap="none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101</TotalTime>
  <Words>1294</Words>
  <Application>Microsoft Office PowerPoint</Application>
  <PresentationFormat>Geniş ekran</PresentationFormat>
  <Paragraphs>75</Paragraphs>
  <Slides>16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Droplet</vt:lpstr>
      <vt:lpstr>The therapeutIc effect of subtenon InjectIon of autologous platelet-rIch plasma In retInItIs pIgmentosa</vt:lpstr>
      <vt:lpstr>AIM</vt:lpstr>
      <vt:lpstr>PowerPoint Sunusu</vt:lpstr>
      <vt:lpstr>PowerPoint Sunusu</vt:lpstr>
      <vt:lpstr>METHOD</vt:lpstr>
      <vt:lpstr>Preparation of Autologous PRP </vt:lpstr>
      <vt:lpstr>PowerPoint Sunusu</vt:lpstr>
      <vt:lpstr>RESULTS</vt:lpstr>
      <vt:lpstr>PowerPoint Sunusu</vt:lpstr>
      <vt:lpstr>PowerPoint Sunusu</vt:lpstr>
      <vt:lpstr>Fig.2 A-I: Vısual fıeld changes after aPRP ınjectıons. Fıgure A,D,G: Before aPRP applıcatıon,  Fıgure B,E,H: After 3rd aPRP applıcatıon, fıgure C,F,I: 3 months after 3rd aPRP applıcatıon. These patıents receıved addıtıonal ınjections because of the detorıatıon ın the VF test </vt:lpstr>
      <vt:lpstr> DISCUSSION</vt:lpstr>
      <vt:lpstr>PowerPoint Sunusu</vt:lpstr>
      <vt:lpstr>PowerPoint Sunusu</vt:lpstr>
      <vt:lpstr>conclusıon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therapeutIc effect of subtenon InjectIon of autologous platelet-rIch plasma In retInItIs pIgmentosa</dc:title>
  <dc:creator>Volkan Kahraman</dc:creator>
  <cp:lastModifiedBy>Windows User</cp:lastModifiedBy>
  <cp:revision>13</cp:revision>
  <dcterms:created xsi:type="dcterms:W3CDTF">2019-08-21T10:47:59Z</dcterms:created>
  <dcterms:modified xsi:type="dcterms:W3CDTF">2019-08-25T17:03:21Z</dcterms:modified>
</cp:coreProperties>
</file>