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sldIdLst>
    <p:sldId id="326" r:id="rId2"/>
    <p:sldId id="653" r:id="rId3"/>
    <p:sldId id="654" r:id="rId4"/>
    <p:sldId id="655" r:id="rId5"/>
    <p:sldId id="479" r:id="rId6"/>
    <p:sldId id="657" r:id="rId7"/>
    <p:sldId id="611" r:id="rId8"/>
    <p:sldId id="637" r:id="rId9"/>
    <p:sldId id="561" r:id="rId10"/>
    <p:sldId id="649" r:id="rId11"/>
    <p:sldId id="650" r:id="rId12"/>
    <p:sldId id="617" r:id="rId13"/>
    <p:sldId id="669" r:id="rId14"/>
    <p:sldId id="551" r:id="rId15"/>
    <p:sldId id="651" r:id="rId16"/>
    <p:sldId id="658" r:id="rId17"/>
    <p:sldId id="670" r:id="rId18"/>
    <p:sldId id="660" r:id="rId19"/>
    <p:sldId id="661" r:id="rId20"/>
    <p:sldId id="662" r:id="rId21"/>
    <p:sldId id="673" r:id="rId22"/>
    <p:sldId id="663" r:id="rId23"/>
    <p:sldId id="671" r:id="rId24"/>
    <p:sldId id="664" r:id="rId25"/>
    <p:sldId id="665" r:id="rId26"/>
    <p:sldId id="667" r:id="rId27"/>
    <p:sldId id="668" r:id="rId28"/>
    <p:sldId id="652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0E0E0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1720" autoAdjust="0"/>
  </p:normalViewPr>
  <p:slideViewPr>
    <p:cSldViewPr>
      <p:cViewPr>
        <p:scale>
          <a:sx n="60" d="100"/>
          <a:sy n="60" d="100"/>
        </p:scale>
        <p:origin x="-1464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3BBA-178F-4A62-BDB8-F252697A6976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FD01-1F8B-4C76-A61D-6C6823EC94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350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2999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62695" y="5705517"/>
            <a:ext cx="8981305" cy="848733"/>
            <a:chOff x="-309563" y="4316413"/>
            <a:chExt cx="9415463" cy="1211262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5576663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120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" y="-11435"/>
            <a:ext cx="9111954" cy="171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" y="283965"/>
            <a:ext cx="151784" cy="65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252728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/>
          <a:lstStyle/>
          <a:p>
            <a:pPr lvl="0"/>
            <a:r>
              <a:rPr lang="tr-TR" smtClean="0"/>
              <a:t>Asıl </a:t>
            </a:r>
            <a:r>
              <a:rPr lang="tr-TR" dirty="0" smtClean="0"/>
              <a:t>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63205" y="5707553"/>
            <a:ext cx="3786690" cy="365125"/>
          </a:xfrm>
        </p:spPr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171" y="5707553"/>
            <a:ext cx="3786691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90621" y="5707552"/>
            <a:ext cx="1161826" cy="365125"/>
          </a:xfrm>
        </p:spPr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9085" y="1950285"/>
            <a:ext cx="8229600" cy="125272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75913" y="5068319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-1" y="5466458"/>
            <a:ext cx="8899289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-76201" y="5301207"/>
            <a:ext cx="8965859" cy="60096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87BB59-7D52-48DE-8B61-1487D2D98B93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K&#214;K%20H&#220;CRE\K&#246;k%20h&#252;cre%20sunumlar&#305;\Kayseri%20Kuru%20Tip%20YBMD%20K&#246;k%20H&#252;cre\My%20Video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MCetin\A-MCETIN 2012-2013\GENKÖK DOC  2013-2014\genkök FİLM RESIM\genkök fotoğraflar\IMG_0424++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21"/>
            <a:ext cx="9144000" cy="682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683568" y="1196752"/>
            <a:ext cx="8100392" cy="2664296"/>
          </a:xfrm>
          <a:prstGeom prst="rect">
            <a:avLst/>
          </a:prstGeom>
          <a:solidFill>
            <a:srgbClr val="E0E0E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Optik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nöropatili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olgularda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suprakoroidal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mezenkimal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kök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hücre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implantasyonu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endParaRPr lang="tr-T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635896" y="5877272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11" name="10 Dikdörtgen"/>
          <p:cNvSpPr/>
          <p:nvPr/>
        </p:nvSpPr>
        <p:spPr>
          <a:xfrm>
            <a:off x="3779912" y="4509120"/>
            <a:ext cx="5364088" cy="2132856"/>
          </a:xfrm>
          <a:prstGeom prst="rect">
            <a:avLst/>
          </a:prstGeom>
          <a:solidFill>
            <a:srgbClr val="E0E0E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Prof.Dr</a:t>
            </a:r>
            <a:r>
              <a:rPr lang="tr-TR" sz="2400" dirty="0" smtClean="0">
                <a:solidFill>
                  <a:schemeClr val="tx1"/>
                </a:solidFill>
              </a:rPr>
              <a:t>. Ayşe Öner, FEBO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Acıbadem </a:t>
            </a:r>
            <a:r>
              <a:rPr lang="tr-TR" sz="2400" dirty="0" smtClean="0">
                <a:solidFill>
                  <a:schemeClr val="tx1"/>
                </a:solidFill>
              </a:rPr>
              <a:t>Kayseri Hastanesi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Mezenkimal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(MKH) </a:t>
            </a:r>
            <a:r>
              <a:rPr lang="en-US" dirty="0" err="1" smtClean="0"/>
              <a:t>nöroprotektif</a:t>
            </a:r>
            <a:r>
              <a:rPr lang="en-US" dirty="0" smtClean="0"/>
              <a:t> </a:t>
            </a:r>
            <a:r>
              <a:rPr lang="en-US" dirty="0" err="1" smtClean="0"/>
              <a:t>etkisinin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nöropatilerde</a:t>
            </a:r>
            <a:r>
              <a:rPr lang="en-US" dirty="0" smtClean="0"/>
              <a:t> </a:t>
            </a:r>
            <a:r>
              <a:rPr lang="en-US" dirty="0" err="1" smtClean="0"/>
              <a:t>görsel</a:t>
            </a:r>
            <a:r>
              <a:rPr lang="en-US" dirty="0" smtClean="0"/>
              <a:t> </a:t>
            </a:r>
            <a:r>
              <a:rPr lang="en-US" dirty="0" err="1" smtClean="0"/>
              <a:t>fonksiyonlarda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sağladığı</a:t>
            </a:r>
            <a:r>
              <a:rPr lang="en-US" dirty="0" smtClean="0"/>
              <a:t> </a:t>
            </a:r>
            <a:r>
              <a:rPr lang="en-US" dirty="0" err="1" smtClean="0"/>
              <a:t>deneysel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gösterilmiştir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serisinde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nöropatili</a:t>
            </a:r>
            <a:r>
              <a:rPr lang="en-US" dirty="0" smtClean="0"/>
              <a:t> </a:t>
            </a:r>
            <a:r>
              <a:rPr lang="en-US" dirty="0" err="1" smtClean="0"/>
              <a:t>olgularda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MKH </a:t>
            </a:r>
            <a:r>
              <a:rPr lang="en-US" dirty="0" err="1" smtClean="0"/>
              <a:t>implantasyonunun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sunulmuştur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2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 </a:t>
            </a:r>
            <a:r>
              <a:rPr lang="en-US" dirty="0" err="1" smtClean="0"/>
              <a:t>prospektif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merkezli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½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kapsamında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nöropatili</a:t>
            </a:r>
            <a:r>
              <a:rPr lang="en-US" dirty="0" smtClean="0"/>
              <a:t> 5 </a:t>
            </a:r>
            <a:r>
              <a:rPr lang="en-US" dirty="0" err="1" smtClean="0"/>
              <a:t>olguya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</a:t>
            </a:r>
            <a:r>
              <a:rPr lang="en-US" dirty="0" err="1" smtClean="0"/>
              <a:t>umblikal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</a:t>
            </a:r>
            <a:r>
              <a:rPr lang="en-US" dirty="0" err="1" smtClean="0"/>
              <a:t>kaynaklı</a:t>
            </a:r>
            <a:r>
              <a:rPr lang="en-US" dirty="0" smtClean="0"/>
              <a:t> MKH </a:t>
            </a:r>
            <a:r>
              <a:rPr lang="en-US" dirty="0" err="1" smtClean="0"/>
              <a:t>implantasyonu</a:t>
            </a:r>
            <a:r>
              <a:rPr lang="en-US" dirty="0" smtClean="0"/>
              <a:t> </a:t>
            </a:r>
            <a:r>
              <a:rPr lang="en-US" dirty="0" err="1" smtClean="0"/>
              <a:t>uygulanmıştır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kurumun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kurulundan</a:t>
            </a:r>
            <a:r>
              <a:rPr lang="en-US" dirty="0" smtClean="0"/>
              <a:t> (No:2017/480 ) </a:t>
            </a:r>
            <a:r>
              <a:rPr lang="en-US" dirty="0" err="1" smtClean="0"/>
              <a:t>ayrıca</a:t>
            </a:r>
            <a:r>
              <a:rPr lang="en-US" dirty="0" smtClean="0"/>
              <a:t> T.C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Bakanlığı</a:t>
            </a:r>
            <a:r>
              <a:rPr lang="en-US" dirty="0" smtClean="0"/>
              <a:t> </a:t>
            </a:r>
            <a:r>
              <a:rPr lang="en-US" dirty="0" err="1" smtClean="0"/>
              <a:t>bünyesinde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Organ </a:t>
            </a:r>
            <a:r>
              <a:rPr lang="en-US" dirty="0" err="1" smtClean="0"/>
              <a:t>Doku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Diyaliz</a:t>
            </a:r>
            <a:r>
              <a:rPr lang="en-US" dirty="0" smtClean="0"/>
              <a:t> </a:t>
            </a:r>
            <a:r>
              <a:rPr lang="en-US" dirty="0" err="1" smtClean="0"/>
              <a:t>Hizmetleri</a:t>
            </a:r>
            <a:r>
              <a:rPr lang="en-US" dirty="0" smtClean="0"/>
              <a:t> </a:t>
            </a:r>
            <a:r>
              <a:rPr lang="en-US" dirty="0" err="1" smtClean="0"/>
              <a:t>Daire</a:t>
            </a:r>
            <a:r>
              <a:rPr lang="en-US" dirty="0" smtClean="0"/>
              <a:t> </a:t>
            </a:r>
            <a:r>
              <a:rPr lang="en-US" dirty="0" err="1" smtClean="0"/>
              <a:t>Başkanlığı’ndan</a:t>
            </a:r>
            <a:r>
              <a:rPr lang="en-US" dirty="0" smtClean="0"/>
              <a:t> </a:t>
            </a:r>
            <a:r>
              <a:rPr lang="tr-TR" dirty="0" smtClean="0"/>
              <a:t>   </a:t>
            </a:r>
            <a:r>
              <a:rPr lang="en-US" dirty="0" smtClean="0"/>
              <a:t> (No: 56733164/203) </a:t>
            </a:r>
            <a:r>
              <a:rPr lang="en-US" dirty="0" err="1" smtClean="0"/>
              <a:t>onay</a:t>
            </a:r>
            <a:r>
              <a:rPr lang="en-US" dirty="0" smtClean="0"/>
              <a:t> </a:t>
            </a:r>
            <a:r>
              <a:rPr lang="en-US" dirty="0" err="1" smtClean="0"/>
              <a:t>alınmıştır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gözüne</a:t>
            </a:r>
            <a:r>
              <a:rPr lang="en-US" dirty="0" smtClean="0"/>
              <a:t> </a:t>
            </a:r>
            <a:r>
              <a:rPr lang="en-US" dirty="0" err="1" smtClean="0"/>
              <a:t>Limoli</a:t>
            </a:r>
            <a:r>
              <a:rPr lang="en-US" dirty="0" smtClean="0"/>
              <a:t> Retinal </a:t>
            </a:r>
            <a:r>
              <a:rPr lang="en-US" dirty="0" err="1" smtClean="0"/>
              <a:t>Restorasyon</a:t>
            </a:r>
            <a:r>
              <a:rPr lang="en-US" dirty="0" smtClean="0"/>
              <a:t> </a:t>
            </a:r>
            <a:r>
              <a:rPr lang="en-US" dirty="0" err="1" smtClean="0"/>
              <a:t>tekniği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MKH </a:t>
            </a:r>
            <a:r>
              <a:rPr lang="en-US" dirty="0" err="1" smtClean="0"/>
              <a:t>implantasyonu</a:t>
            </a:r>
            <a:r>
              <a:rPr lang="en-US" dirty="0" smtClean="0"/>
              <a:t> </a:t>
            </a:r>
            <a:r>
              <a:rPr lang="en-US" dirty="0" err="1" smtClean="0"/>
              <a:t>uygulanmıştır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tr-TR" dirty="0" smtClean="0"/>
              <a:t>Hastalar ve </a:t>
            </a:r>
            <a:r>
              <a:rPr lang="tr-TR" dirty="0" err="1" smtClean="0"/>
              <a:t>Metod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My Vide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148970" y="1196752"/>
            <a:ext cx="16641850" cy="936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Olgular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1. </a:t>
            </a:r>
            <a:r>
              <a:rPr lang="en-US" dirty="0" err="1" smtClean="0"/>
              <a:t>gün</a:t>
            </a:r>
            <a:r>
              <a:rPr lang="en-US" dirty="0" smtClean="0"/>
              <a:t>, 1. ay 3. </a:t>
            </a:r>
            <a:r>
              <a:rPr lang="en-US" dirty="0" err="1" smtClean="0"/>
              <a:t>ve</a:t>
            </a:r>
            <a:r>
              <a:rPr lang="en-US" dirty="0" smtClean="0"/>
              <a:t> 6. </a:t>
            </a:r>
            <a:r>
              <a:rPr lang="en-US" dirty="0" err="1" smtClean="0"/>
              <a:t>aylarda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 smtClean="0"/>
              <a:t>. </a:t>
            </a:r>
            <a:r>
              <a:rPr lang="en-US" dirty="0" err="1" smtClean="0"/>
              <a:t>Takiplerde</a:t>
            </a:r>
            <a:r>
              <a:rPr lang="en-US" dirty="0" smtClean="0"/>
              <a:t> EİDGK, </a:t>
            </a:r>
            <a:r>
              <a:rPr lang="en-US" dirty="0" err="1" smtClean="0"/>
              <a:t>ön</a:t>
            </a:r>
            <a:r>
              <a:rPr lang="en-US" dirty="0" smtClean="0"/>
              <a:t> segment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r>
              <a:rPr lang="en-US" dirty="0" smtClean="0"/>
              <a:t>, </a:t>
            </a:r>
            <a:r>
              <a:rPr lang="en-US" dirty="0" err="1" smtClean="0"/>
              <a:t>opti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kohorens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en-US" dirty="0" smtClean="0"/>
              <a:t> (OKT)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(PGA) </a:t>
            </a:r>
            <a:r>
              <a:rPr lang="en-US" dirty="0" err="1" smtClean="0"/>
              <a:t>yapılmıştır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öncesinde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6 </a:t>
            </a:r>
            <a:r>
              <a:rPr lang="en-US" dirty="0" err="1" smtClean="0"/>
              <a:t>aylık</a:t>
            </a:r>
            <a:r>
              <a:rPr lang="en-US" dirty="0" smtClean="0"/>
              <a:t> </a:t>
            </a:r>
            <a:r>
              <a:rPr lang="en-US" dirty="0" err="1" smtClean="0"/>
              <a:t>takiplerin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floresein</a:t>
            </a:r>
            <a:r>
              <a:rPr lang="en-US" dirty="0" smtClean="0"/>
              <a:t> </a:t>
            </a:r>
            <a:r>
              <a:rPr lang="en-US" dirty="0" err="1" smtClean="0"/>
              <a:t>anjiografi</a:t>
            </a:r>
            <a:r>
              <a:rPr lang="en-US" dirty="0" smtClean="0"/>
              <a:t> (FFA)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multifokal</a:t>
            </a:r>
            <a:r>
              <a:rPr lang="en-US" dirty="0" smtClean="0"/>
              <a:t> </a:t>
            </a:r>
            <a:r>
              <a:rPr lang="en-US" dirty="0" err="1" smtClean="0"/>
              <a:t>elektroretinografi</a:t>
            </a:r>
            <a:r>
              <a:rPr lang="en-US" dirty="0" smtClean="0"/>
              <a:t> (mf ERG) </a:t>
            </a:r>
            <a:r>
              <a:rPr lang="en-US" dirty="0" err="1" smtClean="0"/>
              <a:t>testleri</a:t>
            </a:r>
            <a:r>
              <a:rPr lang="en-US" dirty="0" smtClean="0"/>
              <a:t> </a:t>
            </a:r>
            <a:r>
              <a:rPr lang="en-US" dirty="0" err="1" smtClean="0"/>
              <a:t>uygulanmıştır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52728"/>
          </a:xfrm>
        </p:spPr>
        <p:txBody>
          <a:bodyPr/>
          <a:lstStyle/>
          <a:p>
            <a:r>
              <a:rPr lang="tr-TR" dirty="0" smtClean="0"/>
              <a:t>Takipler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844824"/>
            <a:ext cx="7704856" cy="4248472"/>
          </a:xfrm>
        </p:spPr>
        <p:txBody>
          <a:bodyPr>
            <a:normAutofit/>
          </a:bodyPr>
          <a:lstStyle/>
          <a:p>
            <a:r>
              <a:rPr lang="tr-TR" dirty="0" smtClean="0"/>
              <a:t>5 olgunun  6 aylık takipleri tamamlanmıştır.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Hiçbir olguda sistemik komplikasyon olmadı. </a:t>
            </a:r>
          </a:p>
          <a:p>
            <a:endParaRPr lang="tr-TR" dirty="0" smtClean="0"/>
          </a:p>
          <a:p>
            <a:r>
              <a:rPr lang="tr-TR" dirty="0" smtClean="0"/>
              <a:t>Hiçbir olguda </a:t>
            </a:r>
            <a:r>
              <a:rPr lang="tr-TR" dirty="0" err="1" smtClean="0"/>
              <a:t>okuler</a:t>
            </a:r>
            <a:r>
              <a:rPr lang="tr-TR" dirty="0" smtClean="0"/>
              <a:t> komplikasyon olmamıştır.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SUPRAKOROİDAL KÖK HÜCRE UYGULAMASI GÜVENLİ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275856" y="476672"/>
            <a:ext cx="2874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>
                <a:solidFill>
                  <a:schemeClr val="bg1"/>
                </a:solidFill>
              </a:rPr>
              <a:t>BULGULAR</a:t>
            </a:r>
            <a:endParaRPr lang="tr-T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tümünde</a:t>
            </a:r>
            <a:r>
              <a:rPr lang="en-US" dirty="0" smtClean="0"/>
              <a:t> EİDGK </a:t>
            </a:r>
            <a:r>
              <a:rPr lang="en-US" dirty="0" err="1" smtClean="0"/>
              <a:t>ve</a:t>
            </a:r>
            <a:r>
              <a:rPr lang="en-US" dirty="0" smtClean="0"/>
              <a:t> PGA </a:t>
            </a:r>
            <a:r>
              <a:rPr lang="en-US" dirty="0" err="1" smtClean="0"/>
              <a:t>testlerinde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Hiçbir</a:t>
            </a:r>
            <a:r>
              <a:rPr lang="en-US" dirty="0" smtClean="0"/>
              <a:t> </a:t>
            </a:r>
            <a:r>
              <a:rPr lang="en-US" dirty="0" err="1" smtClean="0"/>
              <a:t>olguda</a:t>
            </a:r>
            <a:r>
              <a:rPr lang="en-US" dirty="0" smtClean="0"/>
              <a:t> FFA </a:t>
            </a:r>
            <a:r>
              <a:rPr lang="en-US" dirty="0" err="1" smtClean="0"/>
              <a:t>testinde</a:t>
            </a:r>
            <a:r>
              <a:rPr lang="en-US" dirty="0" smtClean="0"/>
              <a:t> </a:t>
            </a:r>
            <a:r>
              <a:rPr lang="en-US" dirty="0" err="1" smtClean="0"/>
              <a:t>patolojiye</a:t>
            </a:r>
            <a:r>
              <a:rPr lang="en-US" dirty="0" smtClean="0"/>
              <a:t> </a:t>
            </a:r>
            <a:r>
              <a:rPr lang="en-US" dirty="0" err="1" smtClean="0"/>
              <a:t>rastlanmamıştır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tümünde</a:t>
            </a:r>
            <a:r>
              <a:rPr lang="en-US" dirty="0" smtClean="0"/>
              <a:t> 6.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Mf ERG </a:t>
            </a:r>
            <a:r>
              <a:rPr lang="en-US" dirty="0" err="1" smtClean="0"/>
              <a:t>yanıtlarında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252728"/>
          </a:xfrm>
        </p:spPr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52 y DM nedeniyle takip edilen olgu</a:t>
            </a:r>
          </a:p>
          <a:p>
            <a:endParaRPr lang="tr-TR" dirty="0" smtClean="0"/>
          </a:p>
          <a:p>
            <a:r>
              <a:rPr lang="tr-TR" dirty="0" smtClean="0"/>
              <a:t>Optik </a:t>
            </a:r>
            <a:r>
              <a:rPr lang="tr-TR" dirty="0" err="1" smtClean="0"/>
              <a:t>atrofiye</a:t>
            </a:r>
            <a:r>
              <a:rPr lang="tr-TR" dirty="0" smtClean="0"/>
              <a:t> bağlı </a:t>
            </a:r>
            <a:r>
              <a:rPr lang="tr-TR" dirty="0" err="1" smtClean="0"/>
              <a:t>progresif</a:t>
            </a:r>
            <a:r>
              <a:rPr lang="tr-TR" dirty="0" smtClean="0"/>
              <a:t> görme kaybı var</a:t>
            </a:r>
          </a:p>
          <a:p>
            <a:endParaRPr lang="tr-TR" dirty="0" smtClean="0"/>
          </a:p>
          <a:p>
            <a:r>
              <a:rPr lang="tr-TR" dirty="0" smtClean="0"/>
              <a:t>Sistemik ve nörolojik muayenesi normal, MR normal </a:t>
            </a:r>
          </a:p>
          <a:p>
            <a:endParaRPr lang="tr-TR" dirty="0" smtClean="0"/>
          </a:p>
          <a:p>
            <a:r>
              <a:rPr lang="tr-TR" dirty="0" smtClean="0"/>
              <a:t>Sol gözde tedavi öncesi GK: 1 </a:t>
            </a:r>
            <a:r>
              <a:rPr lang="tr-TR" dirty="0" err="1" smtClean="0"/>
              <a:t>meh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Tedavi sonrası  GK: 1 </a:t>
            </a:r>
            <a:r>
              <a:rPr lang="tr-TR" dirty="0" err="1" smtClean="0"/>
              <a:t>mps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 dirty="0" smtClean="0"/>
              <a:t>Olgu 1: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2304256" cy="20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301" y="1268760"/>
            <a:ext cx="239745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6940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7"/>
            <a:ext cx="3672111" cy="154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2555776" y="476672"/>
            <a:ext cx="432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OLGU: OPTİK ATROFİ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63888" y="1556792"/>
            <a:ext cx="198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60 y erkek oldu</a:t>
            </a:r>
          </a:p>
          <a:p>
            <a:r>
              <a:rPr lang="tr-TR" dirty="0" err="1" smtClean="0"/>
              <a:t>Diabete</a:t>
            </a:r>
            <a:r>
              <a:rPr lang="tr-TR" dirty="0" smtClean="0"/>
              <a:t> bağlı  OA</a:t>
            </a:r>
          </a:p>
          <a:p>
            <a:r>
              <a:rPr lang="tr-TR" dirty="0" smtClean="0"/>
              <a:t>30cmeh’den 1 </a:t>
            </a:r>
            <a:r>
              <a:rPr lang="tr-TR" dirty="0" err="1" smtClean="0"/>
              <a:t>mps</a:t>
            </a:r>
            <a:endParaRPr lang="tr-TR" dirty="0"/>
          </a:p>
        </p:txBody>
      </p:sp>
      <p:pic>
        <p:nvPicPr>
          <p:cNvPr id="5122" name="Picture 2" descr="C:\Users\Asus\Desktop\TOD, 2018 KONGRE SUNUMLARI\vrc Bİ\KOK HUCRE FFA\DOKMECI_METIN_01-01-1966__(00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1872208" cy="1416454"/>
          </a:xfrm>
          <a:prstGeom prst="rect">
            <a:avLst/>
          </a:prstGeom>
          <a:noFill/>
        </p:spPr>
      </p:pic>
      <p:pic>
        <p:nvPicPr>
          <p:cNvPr id="9" name="Picture 2" descr="C:\Users\Asus\Desktop\TOD, 2018 KONGRE SUNUMLARI\vrc Bİ\KOK HUCRE FFA\DOKMECI_METIN_01-01-1966__(00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301208"/>
            <a:ext cx="1872208" cy="1416454"/>
          </a:xfrm>
          <a:prstGeom prst="rect">
            <a:avLst/>
          </a:prstGeom>
          <a:noFill/>
        </p:spPr>
      </p:pic>
      <p:pic>
        <p:nvPicPr>
          <p:cNvPr id="5123" name="Picture 3" descr="C:\Users\Asus\Desktop\TOD, 2018 KONGRE SUNUMLARI\vrc Bİ\KÖK HÜCRE KONUSMA\DOKMECI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97152"/>
            <a:ext cx="4226320" cy="1031622"/>
          </a:xfrm>
          <a:prstGeom prst="rect">
            <a:avLst/>
          </a:prstGeom>
          <a:noFill/>
        </p:spPr>
      </p:pic>
      <p:pic>
        <p:nvPicPr>
          <p:cNvPr id="5124" name="Picture 4" descr="C:\Users\Asus\Desktop\TOD, 2018 KONGRE SUNUMLARI\vrc Bİ\KÖK HÜCRE KONUSMA\DOKMECI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38547"/>
            <a:ext cx="4248472" cy="103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34 yaşında bayan hasta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Metil alkol </a:t>
            </a:r>
            <a:r>
              <a:rPr lang="tr-TR" dirty="0" err="1" smtClean="0"/>
              <a:t>intoksikasyonuna</a:t>
            </a:r>
            <a:r>
              <a:rPr lang="tr-TR" dirty="0" smtClean="0"/>
              <a:t> bağlı </a:t>
            </a:r>
            <a:r>
              <a:rPr lang="tr-TR" dirty="0" err="1" smtClean="0"/>
              <a:t>bilateral</a:t>
            </a:r>
            <a:r>
              <a:rPr lang="tr-TR" dirty="0" smtClean="0"/>
              <a:t> optik </a:t>
            </a:r>
            <a:r>
              <a:rPr lang="tr-TR" dirty="0" err="1" smtClean="0"/>
              <a:t>atrofi</a:t>
            </a:r>
            <a:r>
              <a:rPr lang="tr-TR" dirty="0" smtClean="0"/>
              <a:t> gelişmiş.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öncesi GK: Sadece ışık pozitif.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sonrası GK: 1 </a:t>
            </a:r>
            <a:r>
              <a:rPr lang="tr-TR" dirty="0" err="1" smtClean="0"/>
              <a:t>meh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tr-TR" dirty="0" smtClean="0"/>
              <a:t>Olgu 2: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Diabetik</a:t>
            </a:r>
            <a:r>
              <a:rPr lang="tr-TR" dirty="0" smtClean="0"/>
              <a:t> </a:t>
            </a:r>
            <a:r>
              <a:rPr lang="tr-TR" dirty="0" err="1" smtClean="0"/>
              <a:t>retinopati</a:t>
            </a:r>
            <a:r>
              <a:rPr lang="tr-TR" dirty="0" smtClean="0"/>
              <a:t> nedeniyle rutin kontrolde olan hasta </a:t>
            </a:r>
          </a:p>
          <a:p>
            <a:r>
              <a:rPr lang="tr-TR" dirty="0" smtClean="0"/>
              <a:t>Takiplerde görmesi </a:t>
            </a:r>
            <a:r>
              <a:rPr lang="tr-TR" dirty="0" err="1" smtClean="0"/>
              <a:t>HİG’de</a:t>
            </a:r>
            <a:r>
              <a:rPr lang="tr-TR" dirty="0" smtClean="0"/>
              <a:t> 0.8</a:t>
            </a:r>
          </a:p>
          <a:p>
            <a:r>
              <a:rPr lang="tr-TR" dirty="0" smtClean="0"/>
              <a:t>Alkol tüketimi sonrası görme 2 </a:t>
            </a:r>
            <a:r>
              <a:rPr lang="tr-TR" dirty="0" err="1" smtClean="0"/>
              <a:t>meh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Metanol</a:t>
            </a:r>
            <a:r>
              <a:rPr lang="tr-TR" dirty="0" smtClean="0"/>
              <a:t> </a:t>
            </a:r>
            <a:r>
              <a:rPr lang="tr-TR" dirty="0" err="1" smtClean="0"/>
              <a:t>intoksikasyonu</a:t>
            </a:r>
            <a:r>
              <a:rPr lang="tr-TR" dirty="0" smtClean="0"/>
              <a:t> tanısı düşünülüyor.</a:t>
            </a:r>
          </a:p>
          <a:p>
            <a:r>
              <a:rPr lang="tr-TR" dirty="0" smtClean="0"/>
              <a:t>MR ve nörolojik muayene normal</a:t>
            </a:r>
          </a:p>
          <a:p>
            <a:r>
              <a:rPr lang="tr-TR" dirty="0" smtClean="0"/>
              <a:t>Takiplerde optik </a:t>
            </a:r>
            <a:r>
              <a:rPr lang="tr-TR" dirty="0" err="1" smtClean="0"/>
              <a:t>atrofi</a:t>
            </a:r>
            <a:r>
              <a:rPr lang="tr-TR" dirty="0" smtClean="0"/>
              <a:t> gelişiyor.</a:t>
            </a:r>
          </a:p>
          <a:p>
            <a:r>
              <a:rPr lang="tr-TR" dirty="0" smtClean="0"/>
              <a:t>Tedavi öncesi GK: 1 </a:t>
            </a:r>
            <a:r>
              <a:rPr lang="tr-TR" dirty="0" err="1" smtClean="0"/>
              <a:t>meh</a:t>
            </a:r>
            <a:endParaRPr lang="tr-TR" dirty="0" smtClean="0"/>
          </a:p>
          <a:p>
            <a:r>
              <a:rPr lang="tr-TR" dirty="0" smtClean="0"/>
              <a:t>Tedavi sonrası : 2 </a:t>
            </a:r>
            <a:r>
              <a:rPr lang="tr-TR" dirty="0" err="1" smtClean="0"/>
              <a:t>mps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/>
          <a:lstStyle/>
          <a:p>
            <a:r>
              <a:rPr lang="tr-TR" dirty="0" smtClean="0"/>
              <a:t>Olgu 3: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tr-TR" dirty="0" err="1" smtClean="0"/>
              <a:t>ptik</a:t>
            </a:r>
            <a:r>
              <a:rPr lang="tr-TR" dirty="0" smtClean="0"/>
              <a:t> sinir </a:t>
            </a:r>
            <a:r>
              <a:rPr lang="tr-TR" dirty="0" err="1" smtClean="0"/>
              <a:t>retinal</a:t>
            </a:r>
            <a:r>
              <a:rPr lang="tr-TR" dirty="0" smtClean="0"/>
              <a:t> </a:t>
            </a:r>
            <a:r>
              <a:rPr lang="tr-TR" dirty="0" err="1" smtClean="0"/>
              <a:t>ganglion</a:t>
            </a:r>
            <a:r>
              <a:rPr lang="tr-TR" dirty="0" smtClean="0"/>
              <a:t> hücrelerinin (RGH) uzantısından oluşan görme fonksiyonunu ve ışık reaksiyonunu yöneten 2. kafa çiftimizdir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Asus\Desktop\KÖK HÜCRE KONGRESİ 2019 SUNUMLAR\untitled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259713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36 y bayan hasta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Psödotmr</a:t>
            </a:r>
            <a:r>
              <a:rPr lang="tr-TR" dirty="0" smtClean="0"/>
              <a:t> tanısıyla  takip edilmiş (2013) optik </a:t>
            </a:r>
            <a:r>
              <a:rPr lang="tr-TR" dirty="0" err="1" smtClean="0"/>
              <a:t>atrofi</a:t>
            </a:r>
            <a:r>
              <a:rPr lang="tr-TR" dirty="0" smtClean="0"/>
              <a:t> gelişmiş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öncesi  görme 1 </a:t>
            </a:r>
            <a:r>
              <a:rPr lang="tr-TR" dirty="0" err="1" smtClean="0"/>
              <a:t>mps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Tedavi sonrası 2 </a:t>
            </a:r>
            <a:r>
              <a:rPr lang="tr-TR" dirty="0" err="1" smtClean="0"/>
              <a:t>mps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252728"/>
          </a:xfrm>
        </p:spPr>
        <p:txBody>
          <a:bodyPr/>
          <a:lstStyle/>
          <a:p>
            <a:r>
              <a:rPr lang="tr-TR" dirty="0" smtClean="0"/>
              <a:t>Olgu 4: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2150521" cy="20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988034" cy="18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499992" cy="18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771800" y="404664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OLGU:Optik </a:t>
            </a:r>
            <a:r>
              <a:rPr lang="tr-TR" sz="3200" dirty="0" err="1" smtClean="0">
                <a:solidFill>
                  <a:schemeClr val="bg1"/>
                </a:solidFill>
              </a:rPr>
              <a:t>atrofi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sus\Desktop\TOD, 2018 KONGRE SUNUMLARI\vrc Bİ\KOK HUCRE FFA\AYYILDIZ_TULAY_01-01-1967__(000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872208" cy="1416454"/>
          </a:xfrm>
          <a:prstGeom prst="rect">
            <a:avLst/>
          </a:prstGeom>
          <a:noFill/>
        </p:spPr>
      </p:pic>
      <p:pic>
        <p:nvPicPr>
          <p:cNvPr id="8" name="Picture 2" descr="C:\Users\Asus\Desktop\TOD, 2018 KONGRE SUNUMLARI\vrc Bİ\KOK HUCRE FFA\AYYILDIZ_TULAY_01-01-1967__(000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229200"/>
            <a:ext cx="1872208" cy="1416454"/>
          </a:xfrm>
          <a:prstGeom prst="rect">
            <a:avLst/>
          </a:prstGeom>
          <a:noFill/>
        </p:spPr>
      </p:pic>
      <p:pic>
        <p:nvPicPr>
          <p:cNvPr id="4099" name="Picture 3" descr="C:\Users\Asus\Desktop\TOD, 2018 KONGRE SUNUMLARI\vrc Bİ\KÖK HÜCRE KONUSMA\AYYILDIZT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97152"/>
            <a:ext cx="4536504" cy="1107336"/>
          </a:xfrm>
          <a:prstGeom prst="rect">
            <a:avLst/>
          </a:prstGeom>
          <a:noFill/>
        </p:spPr>
      </p:pic>
      <p:pic>
        <p:nvPicPr>
          <p:cNvPr id="4100" name="Picture 4" descr="C:\Users\Asus\Desktop\TOD, 2018 KONGRE SUNUMLARI\vrc Bİ\KÖK HÜCRE KONUSMA\AYYILDIZT SOL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891279"/>
            <a:ext cx="4536504" cy="11073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836712"/>
            <a:ext cx="2088509" cy="209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3563888" y="1916832"/>
            <a:ext cx="275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57 y kadın olgu</a:t>
            </a:r>
          </a:p>
          <a:p>
            <a:r>
              <a:rPr lang="tr-TR" dirty="0" smtClean="0"/>
              <a:t>GK: 1 </a:t>
            </a:r>
            <a:r>
              <a:rPr lang="tr-TR" dirty="0" err="1" smtClean="0"/>
              <a:t>meh’den</a:t>
            </a:r>
            <a:r>
              <a:rPr lang="tr-TR" dirty="0" smtClean="0"/>
              <a:t> 2 </a:t>
            </a:r>
            <a:r>
              <a:rPr lang="tr-TR" dirty="0" err="1" smtClean="0"/>
              <a:t>mps’ye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176464"/>
          </a:xfrm>
        </p:spPr>
        <p:txBody>
          <a:bodyPr>
            <a:normAutofit/>
          </a:bodyPr>
          <a:lstStyle/>
          <a:p>
            <a:r>
              <a:rPr lang="tr-TR" dirty="0" smtClean="0"/>
              <a:t>Travmaya bağlı görme azalması</a:t>
            </a:r>
          </a:p>
          <a:p>
            <a:endParaRPr lang="tr-TR" dirty="0" smtClean="0"/>
          </a:p>
          <a:p>
            <a:r>
              <a:rPr lang="tr-TR" dirty="0" err="1" smtClean="0"/>
              <a:t>Bilateral</a:t>
            </a:r>
            <a:r>
              <a:rPr lang="tr-TR" dirty="0" smtClean="0"/>
              <a:t> optik </a:t>
            </a:r>
            <a:r>
              <a:rPr lang="tr-TR" dirty="0" err="1" smtClean="0"/>
              <a:t>atrofi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Sağda görme ışık negatif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Solda 0.3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sonrası 0.8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2728"/>
          </a:xfrm>
        </p:spPr>
        <p:txBody>
          <a:bodyPr/>
          <a:lstStyle/>
          <a:p>
            <a:r>
              <a:rPr lang="tr-TR" dirty="0" smtClean="0"/>
              <a:t>Olgu 5: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379" y="1052736"/>
            <a:ext cx="25392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25533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798" y="4221089"/>
            <a:ext cx="25191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2592287" cy="217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539552" y="3645024"/>
            <a:ext cx="832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45 y erkek olgu, kafa travması sonrası optik </a:t>
            </a:r>
            <a:r>
              <a:rPr lang="tr-TR" dirty="0" err="1" smtClean="0"/>
              <a:t>atrofi</a:t>
            </a:r>
            <a:r>
              <a:rPr lang="tr-TR" dirty="0" smtClean="0"/>
              <a:t> sağ : p(-) Sol 0.3’ten 0.8’e yükseldi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320480"/>
          </a:xfrm>
        </p:spPr>
        <p:txBody>
          <a:bodyPr>
            <a:normAutofit fontScale="55000" lnSpcReduction="20000"/>
          </a:bodyPr>
          <a:lstStyle/>
          <a:p>
            <a:r>
              <a:rPr lang="tr-TR" sz="5100" dirty="0" smtClean="0"/>
              <a:t>Kök hücrelerin </a:t>
            </a:r>
            <a:r>
              <a:rPr lang="tr-TR" sz="5100" dirty="0" err="1" smtClean="0"/>
              <a:t>nöroprotektif</a:t>
            </a:r>
            <a:r>
              <a:rPr lang="tr-TR" sz="5100" dirty="0" smtClean="0"/>
              <a:t> etkisi deneysel çalışmalarda gösterilmiştir. </a:t>
            </a:r>
          </a:p>
          <a:p>
            <a:r>
              <a:rPr lang="tr-TR" sz="5100" dirty="0" smtClean="0"/>
              <a:t>Bu hücrelerin </a:t>
            </a:r>
            <a:r>
              <a:rPr lang="tr-TR" sz="5100" dirty="0" err="1" smtClean="0"/>
              <a:t>nörotrofik</a:t>
            </a:r>
            <a:r>
              <a:rPr lang="tr-TR" sz="5100" dirty="0" smtClean="0"/>
              <a:t> ve </a:t>
            </a:r>
            <a:r>
              <a:rPr lang="tr-TR" sz="5100" dirty="0" err="1" smtClean="0"/>
              <a:t>anjiotrofik</a:t>
            </a:r>
            <a:r>
              <a:rPr lang="tr-TR" sz="5100" dirty="0" smtClean="0"/>
              <a:t> büyüme faktörleri salgıladığı bilinmektedir.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 err="1" smtClean="0"/>
              <a:t>Jiang</a:t>
            </a:r>
            <a:r>
              <a:rPr lang="tr-TR" dirty="0" smtClean="0"/>
              <a:t> C, </a:t>
            </a:r>
            <a:r>
              <a:rPr lang="tr-TR" dirty="0" err="1" smtClean="0"/>
              <a:t>Moore</a:t>
            </a:r>
            <a:r>
              <a:rPr lang="tr-TR" dirty="0" smtClean="0"/>
              <a:t> MJ, </a:t>
            </a:r>
            <a:r>
              <a:rPr lang="tr-TR" dirty="0" err="1" smtClean="0"/>
              <a:t>Zhang</a:t>
            </a:r>
            <a:r>
              <a:rPr lang="tr-TR" dirty="0" smtClean="0"/>
              <a:t> X, </a:t>
            </a:r>
            <a:r>
              <a:rPr lang="tr-TR" dirty="0" err="1" smtClean="0"/>
              <a:t>Klassen</a:t>
            </a:r>
            <a:r>
              <a:rPr lang="tr-TR" dirty="0" smtClean="0"/>
              <a:t> H, </a:t>
            </a:r>
            <a:r>
              <a:rPr lang="tr-TR" dirty="0" err="1" smtClean="0"/>
              <a:t>Langer</a:t>
            </a:r>
            <a:r>
              <a:rPr lang="tr-TR" dirty="0" smtClean="0"/>
              <a:t> R, </a:t>
            </a:r>
            <a:r>
              <a:rPr lang="tr-TR" dirty="0" err="1" smtClean="0"/>
              <a:t>Young</a:t>
            </a:r>
            <a:r>
              <a:rPr lang="tr-TR" dirty="0" smtClean="0"/>
              <a:t> M. (2007) </a:t>
            </a:r>
            <a:r>
              <a:rPr lang="tr-TR" dirty="0" err="1" smtClean="0"/>
              <a:t>Intravitreal</a:t>
            </a:r>
            <a:r>
              <a:rPr lang="tr-TR" dirty="0" smtClean="0"/>
              <a:t> </a:t>
            </a:r>
            <a:r>
              <a:rPr lang="tr-TR" dirty="0" err="1" smtClean="0"/>
              <a:t>injections</a:t>
            </a:r>
            <a:r>
              <a:rPr lang="tr-TR" dirty="0" smtClean="0"/>
              <a:t> of GDNF-</a:t>
            </a:r>
            <a:r>
              <a:rPr lang="tr-TR" dirty="0" err="1" smtClean="0"/>
              <a:t>loaded</a:t>
            </a:r>
            <a:r>
              <a:rPr lang="tr-TR" dirty="0" smtClean="0"/>
              <a:t> </a:t>
            </a:r>
            <a:r>
              <a:rPr lang="tr-TR" dirty="0" err="1" smtClean="0"/>
              <a:t>biodegradable</a:t>
            </a:r>
            <a:r>
              <a:rPr lang="tr-TR" dirty="0" smtClean="0"/>
              <a:t> </a:t>
            </a:r>
            <a:r>
              <a:rPr lang="tr-TR" dirty="0" err="1" smtClean="0"/>
              <a:t>microspheres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neuroprotective</a:t>
            </a:r>
            <a:r>
              <a:rPr lang="tr-TR" dirty="0" smtClean="0"/>
              <a:t> in a </a:t>
            </a:r>
            <a:r>
              <a:rPr lang="tr-TR" dirty="0" err="1" smtClean="0"/>
              <a:t>rat</a:t>
            </a:r>
            <a:r>
              <a:rPr lang="tr-TR" dirty="0" smtClean="0"/>
              <a:t> model of </a:t>
            </a:r>
            <a:r>
              <a:rPr lang="tr-TR" dirty="0" err="1" smtClean="0"/>
              <a:t>glaucoma</a:t>
            </a:r>
            <a:r>
              <a:rPr lang="tr-TR" dirty="0" smtClean="0"/>
              <a:t>.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Vis</a:t>
            </a:r>
            <a:r>
              <a:rPr lang="tr-TR" dirty="0" smtClean="0"/>
              <a:t>. 13:1783-92.</a:t>
            </a:r>
          </a:p>
          <a:p>
            <a:r>
              <a:rPr lang="tr-TR" dirty="0" smtClean="0"/>
              <a:t>-Hu ZL, </a:t>
            </a:r>
            <a:r>
              <a:rPr lang="tr-TR" dirty="0" err="1" smtClean="0"/>
              <a:t>Li</a:t>
            </a:r>
            <a:r>
              <a:rPr lang="tr-TR" dirty="0" smtClean="0"/>
              <a:t> N, </a:t>
            </a:r>
            <a:r>
              <a:rPr lang="tr-TR" dirty="0" err="1" smtClean="0"/>
              <a:t>Wei</a:t>
            </a:r>
            <a:r>
              <a:rPr lang="tr-TR" dirty="0" smtClean="0"/>
              <a:t> X, </a:t>
            </a:r>
            <a:r>
              <a:rPr lang="tr-TR" dirty="0" err="1" smtClean="0"/>
              <a:t>Tang</a:t>
            </a:r>
            <a:r>
              <a:rPr lang="tr-TR" dirty="0" smtClean="0"/>
              <a:t> L, </a:t>
            </a:r>
            <a:r>
              <a:rPr lang="tr-TR" dirty="0" err="1" smtClean="0"/>
              <a:t>Wang</a:t>
            </a:r>
            <a:r>
              <a:rPr lang="tr-TR" dirty="0" smtClean="0"/>
              <a:t> TH, </a:t>
            </a:r>
            <a:r>
              <a:rPr lang="tr-TR" dirty="0" err="1" smtClean="0"/>
              <a:t>Chen</a:t>
            </a:r>
            <a:r>
              <a:rPr lang="tr-TR" dirty="0" smtClean="0"/>
              <a:t> XM. (2017)  </a:t>
            </a:r>
            <a:r>
              <a:rPr lang="tr-TR" dirty="0" err="1" smtClean="0"/>
              <a:t>Neuroprotective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BDNF </a:t>
            </a:r>
            <a:r>
              <a:rPr lang="tr-TR" dirty="0" err="1" smtClean="0"/>
              <a:t>and</a:t>
            </a:r>
            <a:r>
              <a:rPr lang="tr-TR" dirty="0" smtClean="0"/>
              <a:t> GDNF in </a:t>
            </a:r>
            <a:r>
              <a:rPr lang="tr-TR" dirty="0" err="1" smtClean="0"/>
              <a:t>intravitreally</a:t>
            </a:r>
            <a:r>
              <a:rPr lang="tr-TR" dirty="0" smtClean="0"/>
              <a:t> </a:t>
            </a:r>
            <a:r>
              <a:rPr lang="tr-TR" dirty="0" err="1" smtClean="0"/>
              <a:t>transplanted</a:t>
            </a:r>
            <a:r>
              <a:rPr lang="tr-TR" dirty="0" smtClean="0"/>
              <a:t> </a:t>
            </a:r>
            <a:r>
              <a:rPr lang="tr-TR" dirty="0" err="1" smtClean="0"/>
              <a:t>mesenchymal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optic</a:t>
            </a:r>
            <a:r>
              <a:rPr lang="tr-TR" dirty="0" smtClean="0"/>
              <a:t> </a:t>
            </a:r>
            <a:r>
              <a:rPr lang="tr-TR" dirty="0" err="1" smtClean="0"/>
              <a:t>nerve</a:t>
            </a:r>
            <a:r>
              <a:rPr lang="tr-TR" dirty="0" smtClean="0"/>
              <a:t> </a:t>
            </a:r>
            <a:r>
              <a:rPr lang="tr-TR" dirty="0" err="1" smtClean="0"/>
              <a:t>crush</a:t>
            </a:r>
            <a:r>
              <a:rPr lang="tr-TR" dirty="0" smtClean="0"/>
              <a:t> in </a:t>
            </a:r>
            <a:r>
              <a:rPr lang="tr-TR" dirty="0" err="1" smtClean="0"/>
              <a:t>mice</a:t>
            </a:r>
            <a:r>
              <a:rPr lang="tr-TR" dirty="0" smtClean="0"/>
              <a:t>. </a:t>
            </a:r>
            <a:r>
              <a:rPr lang="tr-TR" dirty="0" err="1" smtClean="0"/>
              <a:t>Int</a:t>
            </a:r>
            <a:r>
              <a:rPr lang="tr-TR" dirty="0" smtClean="0"/>
              <a:t> J </a:t>
            </a:r>
            <a:r>
              <a:rPr lang="tr-TR" dirty="0" err="1" smtClean="0"/>
              <a:t>Ophthalmol</a:t>
            </a:r>
            <a:r>
              <a:rPr lang="tr-TR" dirty="0" smtClean="0"/>
              <a:t>.10:35-42.</a:t>
            </a:r>
          </a:p>
          <a:p>
            <a:r>
              <a:rPr lang="tr-TR" dirty="0" smtClean="0"/>
              <a:t>-</a:t>
            </a:r>
            <a:r>
              <a:rPr lang="en-US" dirty="0" smtClean="0"/>
              <a:t>Li X, Zhao S, Wang L (2018) </a:t>
            </a:r>
            <a:r>
              <a:rPr lang="tr-TR" dirty="0" err="1" smtClean="0"/>
              <a:t>Therapeutic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of </a:t>
            </a:r>
            <a:r>
              <a:rPr lang="tr-TR" dirty="0" err="1" smtClean="0"/>
              <a:t>adipose</a:t>
            </a:r>
            <a:r>
              <a:rPr lang="tr-TR" dirty="0" smtClean="0"/>
              <a:t>‑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transplantation</a:t>
            </a:r>
            <a:r>
              <a:rPr lang="tr-TR" dirty="0" smtClean="0"/>
              <a:t> on </a:t>
            </a:r>
            <a:r>
              <a:rPr lang="tr-TR" dirty="0" err="1" smtClean="0"/>
              <a:t>optic</a:t>
            </a:r>
            <a:r>
              <a:rPr lang="tr-TR" dirty="0" smtClean="0"/>
              <a:t> </a:t>
            </a:r>
            <a:r>
              <a:rPr lang="tr-TR" dirty="0" err="1" smtClean="0"/>
              <a:t>nerve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 in </a:t>
            </a:r>
            <a:r>
              <a:rPr lang="tr-TR" dirty="0" err="1" smtClean="0"/>
              <a:t>rats</a:t>
            </a:r>
            <a:r>
              <a:rPr lang="tr-TR" dirty="0" smtClean="0"/>
              <a:t>.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Rep</a:t>
            </a:r>
            <a:r>
              <a:rPr lang="tr-TR" dirty="0" smtClean="0"/>
              <a:t>. 17:2529-2534. </a:t>
            </a:r>
            <a:r>
              <a:rPr lang="tr-TR" dirty="0" err="1" smtClean="0"/>
              <a:t>doi</a:t>
            </a:r>
            <a:r>
              <a:rPr lang="tr-TR" dirty="0" smtClean="0"/>
              <a:t>: 10.3892/</a:t>
            </a:r>
            <a:r>
              <a:rPr lang="tr-TR" dirty="0" err="1" smtClean="0"/>
              <a:t>mmr</a:t>
            </a:r>
            <a:r>
              <a:rPr lang="tr-TR" dirty="0" smtClean="0"/>
              <a:t>.2017.8103. </a:t>
            </a:r>
          </a:p>
          <a:p>
            <a:r>
              <a:rPr lang="tr-TR" dirty="0" smtClean="0"/>
              <a:t>-</a:t>
            </a:r>
            <a:r>
              <a:rPr lang="en-US" dirty="0" smtClean="0"/>
              <a:t>Wang LJ, Liu LP, </a:t>
            </a:r>
            <a:r>
              <a:rPr lang="en-US" dirty="0" err="1" smtClean="0"/>
              <a:t>Gu</a:t>
            </a:r>
            <a:r>
              <a:rPr lang="en-US" dirty="0" smtClean="0"/>
              <a:t> XL, Wang M,  Liu LM (2018)   Implantation of adipose-derived stem cells cures the optic nerve injury on rats through inhibiting the expression of inflammation factors in the TLR4 signaling pathway. European Review for Medical and Pharmacological Sciences  22: 1196-1202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 Ophthalmology Treatment Study (SCOTS)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 büyük kök hücre klinik çalışması</a:t>
            </a:r>
          </a:p>
          <a:p>
            <a:endParaRPr lang="tr-TR" dirty="0" smtClean="0"/>
          </a:p>
          <a:p>
            <a:r>
              <a:rPr lang="en-US" dirty="0" smtClean="0"/>
              <a:t>National Institutes of Health</a:t>
            </a:r>
            <a:r>
              <a:rPr lang="tr-TR" dirty="0" smtClean="0"/>
              <a:t> </a:t>
            </a:r>
            <a:r>
              <a:rPr lang="en-US" dirty="0" smtClean="0"/>
              <a:t>(www. </a:t>
            </a:r>
            <a:r>
              <a:rPr lang="en-US" dirty="0" err="1" smtClean="0"/>
              <a:t>clinicaltrials</a:t>
            </a:r>
            <a:r>
              <a:rPr lang="en-US" dirty="0" smtClean="0"/>
              <a:t>. </a:t>
            </a:r>
            <a:r>
              <a:rPr lang="en-US" dirty="0" err="1" smtClean="0"/>
              <a:t>gov</a:t>
            </a:r>
            <a:r>
              <a:rPr lang="en-US" dirty="0" smtClean="0"/>
              <a:t> Identifier NCT: 01920867).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/>
          <a:lstStyle/>
          <a:p>
            <a:r>
              <a:rPr lang="tr-TR" dirty="0" smtClean="0"/>
              <a:t>SCOTS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67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440601" cy="32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355976" y="623731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 olgu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8792" cy="19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728719" cy="34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MKH’ler</a:t>
            </a:r>
            <a:r>
              <a:rPr lang="tr-TR" dirty="0" smtClean="0"/>
              <a:t> salgıladığı faktörlerle </a:t>
            </a:r>
            <a:r>
              <a:rPr lang="tr-TR" dirty="0" err="1" smtClean="0"/>
              <a:t>okuler</a:t>
            </a:r>
            <a:r>
              <a:rPr lang="tr-TR" dirty="0" smtClean="0"/>
              <a:t> kan akımını arttırabilir.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Salgılanan </a:t>
            </a:r>
            <a:r>
              <a:rPr lang="tr-TR" dirty="0" err="1" smtClean="0"/>
              <a:t>nörotrofik</a:t>
            </a:r>
            <a:r>
              <a:rPr lang="tr-TR" dirty="0" smtClean="0"/>
              <a:t> faktörler </a:t>
            </a:r>
            <a:r>
              <a:rPr lang="tr-TR" dirty="0" err="1" smtClean="0"/>
              <a:t>nöral</a:t>
            </a:r>
            <a:r>
              <a:rPr lang="tr-TR" dirty="0" smtClean="0"/>
              <a:t> retinayı ve optik siniri   onarabilir.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nöropatili</a:t>
            </a:r>
            <a:r>
              <a:rPr lang="en-US" dirty="0" smtClean="0"/>
              <a:t> </a:t>
            </a:r>
            <a:r>
              <a:rPr lang="en-US" dirty="0" err="1" smtClean="0"/>
              <a:t>olgularda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MKH </a:t>
            </a:r>
            <a:r>
              <a:rPr lang="en-US" dirty="0" err="1" smtClean="0"/>
              <a:t>uygulaması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seçeneği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konuda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 smtClean="0"/>
              <a:t>çalışmalara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 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7690048" cy="1252728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628800"/>
            <a:ext cx="7408333" cy="3954752"/>
          </a:xfrm>
        </p:spPr>
        <p:txBody>
          <a:bodyPr/>
          <a:lstStyle/>
          <a:p>
            <a:r>
              <a:rPr lang="tr-TR" dirty="0" smtClean="0"/>
              <a:t>Bası</a:t>
            </a:r>
          </a:p>
          <a:p>
            <a:r>
              <a:rPr lang="tr-TR" dirty="0" err="1" smtClean="0"/>
              <a:t>İskemi</a:t>
            </a:r>
            <a:endParaRPr lang="tr-TR" dirty="0" smtClean="0"/>
          </a:p>
          <a:p>
            <a:r>
              <a:rPr lang="tr-TR" dirty="0" err="1" smtClean="0"/>
              <a:t>İnflamasyon</a:t>
            </a:r>
            <a:endParaRPr lang="tr-TR" dirty="0" smtClean="0"/>
          </a:p>
          <a:p>
            <a:r>
              <a:rPr lang="tr-TR" dirty="0" smtClean="0"/>
              <a:t>Travma</a:t>
            </a:r>
          </a:p>
          <a:p>
            <a:r>
              <a:rPr lang="tr-TR" dirty="0" err="1" smtClean="0"/>
              <a:t>Herediter</a:t>
            </a:r>
            <a:r>
              <a:rPr lang="tr-TR" dirty="0" smtClean="0"/>
              <a:t> hastalıklar (</a:t>
            </a:r>
            <a:r>
              <a:rPr lang="tr-TR" dirty="0" err="1" smtClean="0"/>
              <a:t>Leber</a:t>
            </a:r>
            <a:r>
              <a:rPr lang="tr-TR" dirty="0" smtClean="0"/>
              <a:t> HON)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2728"/>
          </a:xfrm>
        </p:spPr>
        <p:txBody>
          <a:bodyPr/>
          <a:lstStyle/>
          <a:p>
            <a:r>
              <a:rPr lang="tr-TR" dirty="0" smtClean="0"/>
              <a:t>Optik </a:t>
            </a:r>
            <a:r>
              <a:rPr lang="tr-TR" dirty="0" err="1" smtClean="0"/>
              <a:t>Atrofi</a:t>
            </a:r>
            <a:r>
              <a:rPr lang="tr-TR" dirty="0" smtClean="0"/>
              <a:t> Nedenleri</a:t>
            </a:r>
            <a:endParaRPr lang="tr-TR" dirty="0"/>
          </a:p>
        </p:txBody>
      </p:sp>
      <p:pic>
        <p:nvPicPr>
          <p:cNvPr id="4" name="Picture 4" descr="C:\Users\Asus\Desktop\KÖK HÜCRE KONGRESİ 2019 SUNUMLAR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93096"/>
            <a:ext cx="4536504" cy="191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Nörotrofik</a:t>
            </a:r>
            <a:r>
              <a:rPr lang="tr-TR" dirty="0" smtClean="0"/>
              <a:t> faktörlerin (NTF) azalması RGH ölümüne yol açar.</a:t>
            </a:r>
          </a:p>
          <a:p>
            <a:endParaRPr lang="tr-TR" dirty="0" smtClean="0"/>
          </a:p>
          <a:p>
            <a:r>
              <a:rPr lang="tr-TR" dirty="0" smtClean="0"/>
              <a:t>Deneysel  glokom modellerinde </a:t>
            </a:r>
            <a:r>
              <a:rPr lang="tr-TR" dirty="0" err="1" smtClean="0"/>
              <a:t>intravitreal</a:t>
            </a:r>
            <a:r>
              <a:rPr lang="tr-TR" dirty="0" smtClean="0"/>
              <a:t> NTF  kullanımı </a:t>
            </a:r>
            <a:r>
              <a:rPr lang="tr-TR" dirty="0" err="1" smtClean="0"/>
              <a:t>RGH’lerinin</a:t>
            </a:r>
            <a:r>
              <a:rPr lang="tr-TR" dirty="0" smtClean="0"/>
              <a:t> yaşam süresini uzatır. 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sz="1500" dirty="0" smtClean="0"/>
              <a:t>Jiang C, Moore MJ, Zhang X, </a:t>
            </a:r>
            <a:r>
              <a:rPr lang="en-US" sz="1500" dirty="0" err="1" smtClean="0"/>
              <a:t>Klassen</a:t>
            </a:r>
            <a:r>
              <a:rPr lang="en-US" sz="1500" dirty="0" smtClean="0"/>
              <a:t> H, Langer R, Young M. (2007) </a:t>
            </a:r>
            <a:r>
              <a:rPr lang="en-US" sz="1500" dirty="0" err="1" smtClean="0"/>
              <a:t>Intravitreal</a:t>
            </a:r>
            <a:r>
              <a:rPr lang="en-US" sz="1500" dirty="0" smtClean="0"/>
              <a:t> injections of GDNF-loaded biodegradable microspheres are </a:t>
            </a:r>
            <a:r>
              <a:rPr lang="en-US" sz="1500" dirty="0" err="1" smtClean="0"/>
              <a:t>neuroprotective</a:t>
            </a:r>
            <a:r>
              <a:rPr lang="en-US" sz="1500" dirty="0" smtClean="0"/>
              <a:t> in a rat model of glaucoma. Mol Vis. 13:1783-92.</a:t>
            </a:r>
            <a:endParaRPr lang="tr-TR" sz="1500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  Kök Hücre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Hücrenin özelleşmemiş en temel ve saf halidir.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Vücuttaki pek çok hücre tipine </a:t>
            </a:r>
            <a:r>
              <a:rPr lang="tr-TR" dirty="0" err="1" smtClean="0"/>
              <a:t>differensiye</a:t>
            </a:r>
            <a:r>
              <a:rPr lang="tr-TR" dirty="0" smtClean="0"/>
              <a:t> olabilir.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Hasarlı hücre ve dokuları onarabilir.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tr-TR" dirty="0" smtClean="0"/>
              <a:t>KÖK HÜCRE NEDİR?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Deneysel optik sinir travma modellerinde A</a:t>
            </a:r>
            <a:r>
              <a:rPr lang="en-US" dirty="0" smtClean="0"/>
              <a:t>D</a:t>
            </a:r>
            <a:r>
              <a:rPr lang="tr-TR" dirty="0" smtClean="0"/>
              <a:t>MKH  </a:t>
            </a:r>
            <a:r>
              <a:rPr lang="tr-TR" dirty="0" err="1" smtClean="0"/>
              <a:t>implantasyonunun</a:t>
            </a:r>
            <a:r>
              <a:rPr lang="tr-TR" dirty="0" smtClean="0"/>
              <a:t>  görme fonksiyonunu arttırdığı saptanmıştır.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tr-TR" dirty="0" smtClean="0"/>
          </a:p>
          <a:p>
            <a:r>
              <a:rPr lang="en-US" sz="1600" dirty="0" smtClean="0"/>
              <a:t>Li X, Zhao S, Wang L (2018) </a:t>
            </a:r>
            <a:r>
              <a:rPr lang="tr-TR" sz="1600" dirty="0" err="1" smtClean="0"/>
              <a:t>Therapeutic</a:t>
            </a:r>
            <a:r>
              <a:rPr lang="tr-TR" sz="1600" dirty="0" smtClean="0"/>
              <a:t> </a:t>
            </a:r>
            <a:r>
              <a:rPr lang="tr-TR" sz="1600" dirty="0" err="1" smtClean="0"/>
              <a:t>effect</a:t>
            </a:r>
            <a:r>
              <a:rPr lang="tr-TR" sz="1600" dirty="0" smtClean="0"/>
              <a:t> of </a:t>
            </a:r>
            <a:r>
              <a:rPr lang="tr-TR" sz="1600" dirty="0" err="1" smtClean="0"/>
              <a:t>adipose</a:t>
            </a:r>
            <a:r>
              <a:rPr lang="tr-TR" sz="1600" dirty="0" smtClean="0"/>
              <a:t>‑</a:t>
            </a:r>
            <a:r>
              <a:rPr lang="tr-TR" sz="1600" dirty="0" err="1" smtClean="0"/>
              <a:t>derived</a:t>
            </a:r>
            <a:r>
              <a:rPr lang="tr-TR" sz="1600" dirty="0" smtClean="0"/>
              <a:t> </a:t>
            </a:r>
            <a:r>
              <a:rPr lang="tr-TR" sz="1600" dirty="0" err="1" smtClean="0"/>
              <a:t>stem</a:t>
            </a:r>
            <a:r>
              <a:rPr lang="tr-TR" sz="1600" dirty="0" smtClean="0"/>
              <a:t> </a:t>
            </a:r>
            <a:r>
              <a:rPr lang="tr-TR" sz="1600" dirty="0" err="1" smtClean="0"/>
              <a:t>cell</a:t>
            </a:r>
            <a:r>
              <a:rPr lang="tr-TR" sz="1600" dirty="0" smtClean="0"/>
              <a:t> </a:t>
            </a:r>
            <a:r>
              <a:rPr lang="tr-TR" sz="1600" dirty="0" err="1" smtClean="0"/>
              <a:t>transplantation</a:t>
            </a:r>
            <a:r>
              <a:rPr lang="tr-TR" sz="1600" dirty="0" smtClean="0"/>
              <a:t> on </a:t>
            </a:r>
            <a:r>
              <a:rPr lang="tr-TR" sz="1600" dirty="0" err="1" smtClean="0"/>
              <a:t>optic</a:t>
            </a:r>
            <a:r>
              <a:rPr lang="tr-TR" sz="1600" dirty="0" smtClean="0"/>
              <a:t> </a:t>
            </a:r>
            <a:r>
              <a:rPr lang="tr-TR" sz="1600" dirty="0" err="1" smtClean="0"/>
              <a:t>nerve</a:t>
            </a:r>
            <a:r>
              <a:rPr lang="tr-TR" sz="1600" dirty="0" smtClean="0"/>
              <a:t> </a:t>
            </a:r>
            <a:r>
              <a:rPr lang="tr-TR" sz="1600" dirty="0" err="1" smtClean="0"/>
              <a:t>injury</a:t>
            </a:r>
            <a:r>
              <a:rPr lang="tr-TR" sz="1600" dirty="0" smtClean="0"/>
              <a:t> in </a:t>
            </a:r>
            <a:r>
              <a:rPr lang="tr-TR" sz="1600" dirty="0" err="1" smtClean="0"/>
              <a:t>rats</a:t>
            </a:r>
            <a:r>
              <a:rPr lang="tr-TR" sz="1600" dirty="0" smtClean="0"/>
              <a:t>.</a:t>
            </a:r>
            <a:r>
              <a:rPr lang="en-US" sz="1600" dirty="0" smtClean="0"/>
              <a:t>.</a:t>
            </a:r>
            <a:r>
              <a:rPr lang="tr-TR" sz="1600" dirty="0" smtClean="0"/>
              <a:t> </a:t>
            </a:r>
            <a:r>
              <a:rPr lang="tr-TR" sz="1600" dirty="0" err="1" smtClean="0"/>
              <a:t>Mol</a:t>
            </a:r>
            <a:r>
              <a:rPr lang="tr-TR" sz="1600" dirty="0" smtClean="0"/>
              <a:t> </a:t>
            </a:r>
            <a:r>
              <a:rPr lang="tr-TR" sz="1600" dirty="0" err="1" smtClean="0"/>
              <a:t>Med</a:t>
            </a:r>
            <a:r>
              <a:rPr lang="tr-TR" sz="1600" dirty="0" smtClean="0"/>
              <a:t> </a:t>
            </a:r>
            <a:r>
              <a:rPr lang="tr-TR" sz="1600" dirty="0" err="1" smtClean="0"/>
              <a:t>Rep</a:t>
            </a:r>
            <a:r>
              <a:rPr lang="tr-TR" sz="1600" dirty="0" smtClean="0"/>
              <a:t>. 17:2529-2534. </a:t>
            </a:r>
            <a:r>
              <a:rPr lang="tr-TR" sz="1600" dirty="0" err="1" smtClean="0"/>
              <a:t>doi</a:t>
            </a:r>
            <a:r>
              <a:rPr lang="tr-TR" sz="1600" dirty="0" smtClean="0"/>
              <a:t>: 10.3892/</a:t>
            </a:r>
            <a:r>
              <a:rPr lang="tr-TR" sz="1600" dirty="0" err="1" smtClean="0"/>
              <a:t>mmr</a:t>
            </a:r>
            <a:r>
              <a:rPr lang="tr-TR" sz="1600" dirty="0" smtClean="0"/>
              <a:t>.2017.8103. </a:t>
            </a:r>
          </a:p>
          <a:p>
            <a:pPr>
              <a:buNone/>
            </a:pPr>
            <a:endParaRPr lang="tr-TR" sz="1600" dirty="0" smtClean="0"/>
          </a:p>
          <a:p>
            <a:r>
              <a:rPr lang="en-US" sz="1600" dirty="0" smtClean="0"/>
              <a:t>Wang LJ, Liu LP, </a:t>
            </a:r>
            <a:r>
              <a:rPr lang="en-US" sz="1600" dirty="0" err="1" smtClean="0"/>
              <a:t>Gu</a:t>
            </a:r>
            <a:r>
              <a:rPr lang="en-US" sz="1600" dirty="0" smtClean="0"/>
              <a:t> XL, Wang M,  Liu LM (2018)   Implantation of adipose-derived stem cells cures the optic nerve injury on rats through inhibiting the expression of inflammation factors in the TLR4 signaling pathway. European Review for Medical and Pharmacological Sciences  22: 1196-1202</a:t>
            </a:r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5272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55576" y="2132856"/>
            <a:ext cx="8136904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en-US" b="1" dirty="0" smtClean="0"/>
              <a:t> (1) </a:t>
            </a:r>
            <a:r>
              <a:rPr lang="tr-TR" b="1" dirty="0" smtClean="0"/>
              <a:t>Hücre </a:t>
            </a:r>
            <a:r>
              <a:rPr lang="tr-TR" b="1" dirty="0" err="1" smtClean="0"/>
              <a:t>Replasmanı</a:t>
            </a:r>
            <a:r>
              <a:rPr lang="tr-TR" b="1" dirty="0" smtClean="0"/>
              <a:t>:  </a:t>
            </a:r>
            <a:r>
              <a:rPr lang="tr-TR" dirty="0" smtClean="0"/>
              <a:t>Sağlıklı kök hücreler dejenere </a:t>
            </a:r>
          </a:p>
          <a:p>
            <a:pPr>
              <a:buNone/>
            </a:pPr>
            <a:r>
              <a:rPr lang="tr-TR" dirty="0" smtClean="0"/>
              <a:t>      hücrelerin yerini alabilir (</a:t>
            </a:r>
            <a:r>
              <a:rPr lang="tr-TR" dirty="0" err="1" smtClean="0"/>
              <a:t>Differensiasyon</a:t>
            </a:r>
            <a:r>
              <a:rPr lang="tr-TR" dirty="0" smtClean="0"/>
              <a:t>).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/>
              <a:t>     (2) </a:t>
            </a:r>
            <a:r>
              <a:rPr lang="tr-TR" b="1" dirty="0" err="1" smtClean="0"/>
              <a:t>İmmmunomodulatör</a:t>
            </a:r>
            <a:r>
              <a:rPr lang="tr-TR" b="1" dirty="0" smtClean="0"/>
              <a:t> etki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1357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KÖK HÜCRE TEDAVİSİNİN MEKANİZMASI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tr-TR" sz="2900" dirty="0" smtClean="0"/>
          </a:p>
          <a:p>
            <a:r>
              <a:rPr lang="en-US" sz="2900" b="1" dirty="0" smtClean="0"/>
              <a:t>(2) </a:t>
            </a:r>
            <a:r>
              <a:rPr lang="tr-TR" sz="2900" b="1" dirty="0" err="1" smtClean="0"/>
              <a:t>Nutrisyonel</a:t>
            </a:r>
            <a:r>
              <a:rPr lang="tr-TR" sz="2900" b="1" dirty="0" smtClean="0"/>
              <a:t> Destek: </a:t>
            </a:r>
            <a:r>
              <a:rPr lang="tr-TR" sz="2900" dirty="0" smtClean="0"/>
              <a:t>Sağlıklı kök hücreler salgıladıkları faktörlerle etraftaki  hücrelerin yaşamlarını desteklerler (</a:t>
            </a:r>
            <a:r>
              <a:rPr lang="tr-TR" sz="2900" dirty="0" err="1" smtClean="0"/>
              <a:t>Parakrin</a:t>
            </a:r>
            <a:r>
              <a:rPr lang="tr-TR" sz="2900" dirty="0" smtClean="0"/>
              <a:t>, </a:t>
            </a:r>
            <a:r>
              <a:rPr lang="tr-TR" sz="2900" dirty="0" err="1" smtClean="0"/>
              <a:t>Trofik</a:t>
            </a:r>
            <a:r>
              <a:rPr lang="tr-TR" sz="2900" dirty="0" smtClean="0"/>
              <a:t> etki) </a:t>
            </a:r>
          </a:p>
          <a:p>
            <a:pPr>
              <a:buNone/>
            </a:pPr>
            <a:endParaRPr lang="tr-TR" sz="2900" dirty="0" smtClean="0"/>
          </a:p>
          <a:p>
            <a:r>
              <a:rPr lang="tr-TR" sz="2900" dirty="0" err="1" smtClean="0"/>
              <a:t>Proangiogenik</a:t>
            </a:r>
            <a:r>
              <a:rPr lang="tr-TR" sz="2900" dirty="0" smtClean="0"/>
              <a:t> faktörler: </a:t>
            </a:r>
            <a:r>
              <a:rPr lang="tr-TR" sz="2900" dirty="0" err="1" smtClean="0"/>
              <a:t>Angiogenin</a:t>
            </a:r>
            <a:r>
              <a:rPr lang="tr-TR" sz="2900" dirty="0" smtClean="0"/>
              <a:t>, PLGF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Angiogenik</a:t>
            </a:r>
            <a:r>
              <a:rPr lang="tr-TR" sz="2900" dirty="0" smtClean="0"/>
              <a:t> </a:t>
            </a:r>
            <a:r>
              <a:rPr lang="tr-TR" sz="2900" dirty="0" err="1" smtClean="0"/>
              <a:t>kemokinler</a:t>
            </a:r>
            <a:r>
              <a:rPr lang="tr-TR" sz="2900" dirty="0" smtClean="0"/>
              <a:t>: CXCL1, CXCL,CXCL5,CXCL6 ve CXCL8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Angiogenik</a:t>
            </a:r>
            <a:r>
              <a:rPr lang="tr-TR" sz="2900" dirty="0" smtClean="0"/>
              <a:t>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faktörler: HGF, </a:t>
            </a:r>
            <a:r>
              <a:rPr lang="tr-TR" sz="2900" dirty="0" err="1" smtClean="0"/>
              <a:t>bFGF</a:t>
            </a:r>
            <a:r>
              <a:rPr lang="tr-TR" sz="2900" dirty="0" smtClean="0"/>
              <a:t>, VEGF-D, PDGF-AA, TGF-𝛽2, G-CSF, TGF-𝛽2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Nörotrofik</a:t>
            </a:r>
            <a:r>
              <a:rPr lang="tr-TR" sz="2900" dirty="0" smtClean="0"/>
              <a:t> faktörler: </a:t>
            </a:r>
            <a:r>
              <a:rPr lang="tr-TR" sz="2900" dirty="0" err="1" smtClean="0"/>
              <a:t>bFGF</a:t>
            </a:r>
            <a:r>
              <a:rPr lang="tr-TR" sz="2900" dirty="0" smtClean="0"/>
              <a:t>, </a:t>
            </a:r>
            <a:r>
              <a:rPr lang="tr-TR" sz="2900" dirty="0" err="1" smtClean="0"/>
              <a:t>nerve</a:t>
            </a:r>
            <a:r>
              <a:rPr lang="tr-TR" sz="2900" dirty="0" smtClean="0"/>
              <a:t>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</a:t>
            </a:r>
            <a:r>
              <a:rPr lang="tr-TR" sz="2900" dirty="0" err="1" smtClean="0"/>
              <a:t>factor</a:t>
            </a:r>
            <a:r>
              <a:rPr lang="tr-TR" sz="2900" dirty="0" smtClean="0"/>
              <a:t> (NGF), </a:t>
            </a:r>
            <a:r>
              <a:rPr lang="tr-TR" sz="2900" dirty="0" err="1" smtClean="0"/>
              <a:t>neurotrophin</a:t>
            </a:r>
            <a:r>
              <a:rPr lang="tr-TR" sz="2900" dirty="0" smtClean="0"/>
              <a:t> 3 (NT3), </a:t>
            </a:r>
            <a:r>
              <a:rPr lang="tr-TR" sz="2900" dirty="0" err="1" smtClean="0"/>
              <a:t>neurotrophin</a:t>
            </a:r>
            <a:r>
              <a:rPr lang="tr-TR" sz="2900" dirty="0" smtClean="0"/>
              <a:t> 4 (NT4), </a:t>
            </a:r>
            <a:r>
              <a:rPr lang="tr-TR" sz="2900" dirty="0" err="1" smtClean="0"/>
              <a:t>glial</a:t>
            </a:r>
            <a:r>
              <a:rPr lang="tr-TR" sz="2900" dirty="0" smtClean="0"/>
              <a:t>-</a:t>
            </a:r>
            <a:r>
              <a:rPr lang="tr-TR" sz="2900" dirty="0" err="1" smtClean="0"/>
              <a:t>derived</a:t>
            </a:r>
            <a:r>
              <a:rPr lang="tr-TR" sz="2900" dirty="0" smtClean="0"/>
              <a:t> </a:t>
            </a:r>
            <a:r>
              <a:rPr lang="tr-TR" sz="2900" dirty="0" err="1" smtClean="0"/>
              <a:t>neurotrophic</a:t>
            </a:r>
            <a:r>
              <a:rPr lang="tr-TR" sz="2900" dirty="0" smtClean="0"/>
              <a:t> </a:t>
            </a:r>
            <a:r>
              <a:rPr lang="tr-TR" sz="2900" dirty="0" err="1" smtClean="0"/>
              <a:t>factor</a:t>
            </a:r>
            <a:r>
              <a:rPr lang="tr-TR" sz="2900" dirty="0" smtClean="0"/>
              <a:t> (GDNF) 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Hematopoietik</a:t>
            </a:r>
            <a:r>
              <a:rPr lang="tr-TR" sz="2900" dirty="0" smtClean="0"/>
              <a:t> 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faktörler: G-CSF, GM-CSF, LIF, IL-1𝛼, IL-6, IL-8, </a:t>
            </a:r>
            <a:r>
              <a:rPr lang="tr-TR" sz="2900" dirty="0" err="1" smtClean="0"/>
              <a:t>and</a:t>
            </a:r>
            <a:r>
              <a:rPr lang="tr-TR" sz="2900" dirty="0" smtClean="0"/>
              <a:t> IL-11. </a:t>
            </a:r>
          </a:p>
          <a:p>
            <a:pPr>
              <a:buNone/>
            </a:pPr>
            <a:endParaRPr lang="tr-TR" sz="2900" dirty="0" smtClean="0"/>
          </a:p>
          <a:p>
            <a:endParaRPr lang="tr-TR" sz="2900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1357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KÖK HÜCRE TEDAVİSİNİN MEKANİZMASI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844824"/>
            <a:ext cx="7632848" cy="3738728"/>
          </a:xfrm>
        </p:spPr>
        <p:txBody>
          <a:bodyPr>
            <a:normAutofit/>
          </a:bodyPr>
          <a:lstStyle/>
          <a:p>
            <a:r>
              <a:rPr lang="tr-TR" dirty="0" smtClean="0"/>
              <a:t>Çok küçük dozlar yeterli olur.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Cerrahi yaklaşım kolaydır.</a:t>
            </a:r>
          </a:p>
          <a:p>
            <a:endParaRPr lang="tr-TR" dirty="0" smtClean="0"/>
          </a:p>
          <a:p>
            <a:r>
              <a:rPr lang="tr-TR" dirty="0" smtClean="0"/>
              <a:t>Nakledilen hücrelerin etkisi kolayca izlenir.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Ekstraoküler</a:t>
            </a:r>
            <a:r>
              <a:rPr lang="tr-TR" dirty="0" smtClean="0"/>
              <a:t> yayılım söz konusu değildir.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/>
          <a:lstStyle/>
          <a:p>
            <a:r>
              <a:rPr lang="tr-TR" dirty="0" smtClean="0"/>
              <a:t>Gözde Kök Hücre Kullanımı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8634</TotalTime>
  <Words>1116</Words>
  <Application>Microsoft Office PowerPoint</Application>
  <PresentationFormat>Ekran Gösterisi (4:3)</PresentationFormat>
  <Paragraphs>168</Paragraphs>
  <Slides>28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Dalga Biçimi</vt:lpstr>
      <vt:lpstr>Slayt 1</vt:lpstr>
      <vt:lpstr>Slayt 2</vt:lpstr>
      <vt:lpstr>Optik Atrofi Nedenleri</vt:lpstr>
      <vt:lpstr>Slayt 4</vt:lpstr>
      <vt:lpstr>KÖK HÜCRE NEDİR?</vt:lpstr>
      <vt:lpstr>Slayt 6</vt:lpstr>
      <vt:lpstr>KÖK HÜCRE TEDAVİSİNİN MEKANİZMASI</vt:lpstr>
      <vt:lpstr>KÖK HÜCRE TEDAVİSİNİN MEKANİZMASI</vt:lpstr>
      <vt:lpstr>Gözde Kök Hücre Kullanımı</vt:lpstr>
      <vt:lpstr>AMAÇ</vt:lpstr>
      <vt:lpstr>Hastalar ve Metod</vt:lpstr>
      <vt:lpstr>Slayt 12</vt:lpstr>
      <vt:lpstr>Takipler</vt:lpstr>
      <vt:lpstr>Slayt 14</vt:lpstr>
      <vt:lpstr>BULGULAR</vt:lpstr>
      <vt:lpstr>Olgu 1: </vt:lpstr>
      <vt:lpstr>Slayt 17</vt:lpstr>
      <vt:lpstr>Olgu 2: </vt:lpstr>
      <vt:lpstr>Olgu 3: </vt:lpstr>
      <vt:lpstr>Olgu 4: </vt:lpstr>
      <vt:lpstr>Slayt 21</vt:lpstr>
      <vt:lpstr>Olgu 5: </vt:lpstr>
      <vt:lpstr>Slayt 23</vt:lpstr>
      <vt:lpstr>Tartışma</vt:lpstr>
      <vt:lpstr>SCOTS</vt:lpstr>
      <vt:lpstr>Slayt 26</vt:lpstr>
      <vt:lpstr>Slayt 27</vt:lpstr>
      <vt:lpstr>Sonuç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MEZENKİMAL KÖK HÜCRE (MKH) İZOLASYONU VE ÜRETİMİ</dc:title>
  <dc:creator>Dinç</dc:creator>
  <cp:lastModifiedBy>Asus</cp:lastModifiedBy>
  <cp:revision>515</cp:revision>
  <dcterms:created xsi:type="dcterms:W3CDTF">2013-01-08T08:14:26Z</dcterms:created>
  <dcterms:modified xsi:type="dcterms:W3CDTF">2019-12-04T18:07:23Z</dcterms:modified>
</cp:coreProperties>
</file>