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6" r:id="rId8"/>
    <p:sldId id="264" r:id="rId9"/>
    <p:sldId id="265" r:id="rId10"/>
    <p:sldId id="267" r:id="rId11"/>
    <p:sldId id="268" r:id="rId12"/>
    <p:sldId id="261" r:id="rId13"/>
    <p:sldId id="262" r:id="rId14"/>
    <p:sldId id="263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CB1BF-411F-43B3-8604-23D26F0D3C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2ED6-2861-49EE-92ED-F95F1BEFBC0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2ED6-2861-49EE-92ED-F95F1BEFBC0C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4.01.2022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1371600"/>
            <a:ext cx="9001000" cy="3425552"/>
          </a:xfrm>
        </p:spPr>
        <p:txBody>
          <a:bodyPr>
            <a:normAutofit/>
          </a:bodyPr>
          <a:lstStyle/>
          <a:p>
            <a:pPr algn="l"/>
            <a:r>
              <a:rPr lang="tr-TR" sz="3100" b="1" dirty="0"/>
              <a:t>Erken ve orta evre </a:t>
            </a:r>
            <a:r>
              <a:rPr lang="tr-TR" sz="3100" b="1" dirty="0" err="1"/>
              <a:t>retinitis</a:t>
            </a:r>
            <a:r>
              <a:rPr lang="tr-TR" sz="3100" b="1" dirty="0"/>
              <a:t> </a:t>
            </a:r>
            <a:r>
              <a:rPr lang="tr-TR" sz="3100" b="1" dirty="0" err="1"/>
              <a:t>pigmentosalı</a:t>
            </a:r>
            <a:r>
              <a:rPr lang="tr-TR" sz="3100" b="1" dirty="0"/>
              <a:t> olgularda </a:t>
            </a:r>
            <a:br>
              <a:rPr lang="tr-TR" sz="3100" b="1" dirty="0"/>
            </a:br>
            <a:r>
              <a:rPr lang="tr-TR" sz="3100" b="1" dirty="0" err="1"/>
              <a:t>Transkorneal</a:t>
            </a:r>
            <a:r>
              <a:rPr lang="tr-TR" sz="3100" b="1" dirty="0"/>
              <a:t>  Elektriksel </a:t>
            </a:r>
            <a:r>
              <a:rPr lang="tr-TR" sz="3100" b="1" dirty="0" err="1"/>
              <a:t>Stimulasyon</a:t>
            </a:r>
            <a:r>
              <a:rPr lang="tr-TR" sz="3100" b="1" dirty="0"/>
              <a:t> </a:t>
            </a:r>
            <a:br>
              <a:rPr lang="tr-TR" sz="3100" b="1" dirty="0"/>
            </a:br>
            <a:r>
              <a:rPr lang="tr-TR" sz="3100" b="1" dirty="0"/>
              <a:t>(TES-</a:t>
            </a:r>
            <a:r>
              <a:rPr lang="tr-TR" sz="3100" b="1" dirty="0" err="1"/>
              <a:t>Okuvizyon</a:t>
            </a:r>
            <a:r>
              <a:rPr lang="tr-TR" sz="3100" b="1" dirty="0"/>
              <a:t>) tedavisinin kısa dönem takip sonuçlarının değerlendirilmesi </a:t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6400800" cy="1752600"/>
          </a:xfrm>
        </p:spPr>
        <p:txBody>
          <a:bodyPr/>
          <a:lstStyle/>
          <a:p>
            <a:r>
              <a:rPr lang="tr-TR" sz="2400" dirty="0"/>
              <a:t>Prof Dr Ayşe Öner, FEBO</a:t>
            </a:r>
          </a:p>
          <a:p>
            <a:r>
              <a:rPr lang="tr-TR" sz="2400" dirty="0"/>
              <a:t>Erciyes Üniversitesi Tıp Fakültesi </a:t>
            </a:r>
          </a:p>
          <a:p>
            <a:r>
              <a:rPr lang="tr-TR" sz="2400" dirty="0"/>
              <a:t>Göz Hastalıkları AD-KAYSERİ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94521"/>
            <a:ext cx="2880320" cy="23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415" y="4149080"/>
            <a:ext cx="29461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2877679" cy="235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556985"/>
            <a:ext cx="2873099" cy="237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995936" y="2636912"/>
            <a:ext cx="830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</a:t>
            </a:r>
          </a:p>
          <a:p>
            <a:r>
              <a:rPr lang="tr-TR" dirty="0"/>
              <a:t>öncesi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995936" y="5229200"/>
            <a:ext cx="89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</a:t>
            </a:r>
          </a:p>
          <a:p>
            <a:r>
              <a:rPr lang="tr-TR" dirty="0"/>
              <a:t>sonrası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2736304" cy="189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37112"/>
            <a:ext cx="2520280" cy="18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234230"/>
            <a:ext cx="2736304" cy="18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2691" y="2204864"/>
            <a:ext cx="25936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707904" y="2996952"/>
            <a:ext cx="830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</a:t>
            </a:r>
          </a:p>
          <a:p>
            <a:r>
              <a:rPr lang="tr-TR" dirty="0"/>
              <a:t>öncesi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779912" y="5085184"/>
            <a:ext cx="89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</a:t>
            </a:r>
          </a:p>
          <a:p>
            <a:r>
              <a:rPr lang="tr-TR" dirty="0"/>
              <a:t>sonrası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TARTIŞMA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sz="1600" dirty="0"/>
          </a:p>
          <a:p>
            <a:r>
              <a:rPr lang="tr-TR" dirty="0"/>
              <a:t>Yapılan deneysel hayvan çalışmalarında TES  yönteminin</a:t>
            </a:r>
          </a:p>
          <a:p>
            <a:pPr>
              <a:buNone/>
            </a:pPr>
            <a:r>
              <a:rPr lang="tr-TR" dirty="0"/>
              <a:t>    </a:t>
            </a:r>
          </a:p>
          <a:p>
            <a:pPr>
              <a:buNone/>
            </a:pPr>
            <a:r>
              <a:rPr lang="tr-TR" dirty="0"/>
              <a:t>    </a:t>
            </a:r>
            <a:r>
              <a:rPr lang="tr-TR" dirty="0" err="1"/>
              <a:t>fotoreseptör</a:t>
            </a:r>
            <a:r>
              <a:rPr lang="tr-TR" dirty="0"/>
              <a:t> dejenerasyonunu durdurduğu ve </a:t>
            </a:r>
            <a:r>
              <a:rPr lang="tr-TR" dirty="0" err="1"/>
              <a:t>retinal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/>
              <a:t>    </a:t>
            </a:r>
          </a:p>
          <a:p>
            <a:pPr>
              <a:buNone/>
            </a:pPr>
            <a:r>
              <a:rPr lang="tr-TR" dirty="0"/>
              <a:t>     </a:t>
            </a:r>
            <a:r>
              <a:rPr lang="tr-TR" dirty="0" err="1"/>
              <a:t>fonkiyonları</a:t>
            </a:r>
            <a:r>
              <a:rPr lang="tr-TR" dirty="0"/>
              <a:t> koruduğu saptanmıştır. </a:t>
            </a:r>
          </a:p>
          <a:p>
            <a:endParaRPr lang="tr-TR" sz="1600" dirty="0"/>
          </a:p>
          <a:p>
            <a:pPr>
              <a:buNone/>
            </a:pPr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r>
              <a:rPr lang="tr-TR" sz="1400" dirty="0" err="1"/>
              <a:t>MorimotoT</a:t>
            </a:r>
            <a:r>
              <a:rPr lang="tr-TR" sz="1400" dirty="0"/>
              <a:t>, </a:t>
            </a:r>
            <a:r>
              <a:rPr lang="tr-TR" sz="1400" dirty="0" err="1"/>
              <a:t>FujikadoT</a:t>
            </a:r>
            <a:r>
              <a:rPr lang="tr-TR" sz="1400" dirty="0"/>
              <a:t>, </a:t>
            </a:r>
            <a:r>
              <a:rPr lang="tr-TR" sz="1400" dirty="0" err="1"/>
              <a:t>ChoiJS</a:t>
            </a:r>
            <a:r>
              <a:rPr lang="tr-TR" sz="1400" dirty="0"/>
              <a:t>, </a:t>
            </a:r>
            <a:r>
              <a:rPr lang="tr-TR" sz="1400" dirty="0" err="1"/>
              <a:t>KandaH</a:t>
            </a:r>
            <a:r>
              <a:rPr lang="tr-TR" sz="1400" dirty="0"/>
              <a:t>, </a:t>
            </a:r>
            <a:r>
              <a:rPr lang="tr-TR" sz="1400" dirty="0" err="1"/>
              <a:t>MiyoshiT</a:t>
            </a:r>
            <a:r>
              <a:rPr lang="tr-TR" sz="1400" dirty="0"/>
              <a:t>, </a:t>
            </a:r>
            <a:r>
              <a:rPr lang="tr-TR" sz="1400" dirty="0" err="1"/>
              <a:t>FukudaY</a:t>
            </a:r>
            <a:r>
              <a:rPr lang="tr-TR" sz="1400" dirty="0"/>
              <a:t>,  </a:t>
            </a:r>
            <a:r>
              <a:rPr lang="tr-TR" sz="1400" dirty="0" err="1"/>
              <a:t>Tano</a:t>
            </a:r>
            <a:r>
              <a:rPr lang="tr-TR" sz="1400" dirty="0"/>
              <a:t> Y. </a:t>
            </a:r>
            <a:r>
              <a:rPr lang="tr-TR" sz="1400" dirty="0" err="1"/>
              <a:t>Transcorneal</a:t>
            </a:r>
            <a:r>
              <a:rPr lang="tr-TR" sz="1400" dirty="0"/>
              <a:t> </a:t>
            </a:r>
            <a:r>
              <a:rPr lang="tr-TR" sz="1400" dirty="0" err="1"/>
              <a:t>electrical</a:t>
            </a:r>
            <a:r>
              <a:rPr lang="tr-TR" sz="1400" dirty="0"/>
              <a:t> </a:t>
            </a:r>
            <a:r>
              <a:rPr lang="tr-TR" sz="1400" dirty="0" err="1"/>
              <a:t>stimulation</a:t>
            </a:r>
            <a:r>
              <a:rPr lang="tr-TR" sz="1400" dirty="0"/>
              <a:t> </a:t>
            </a:r>
            <a:r>
              <a:rPr lang="tr-TR" sz="1400" dirty="0" err="1"/>
              <a:t>promotes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survival</a:t>
            </a:r>
            <a:r>
              <a:rPr lang="tr-TR" sz="1400" dirty="0"/>
              <a:t> of </a:t>
            </a:r>
            <a:r>
              <a:rPr lang="tr-TR" sz="1400" dirty="0" err="1"/>
              <a:t>photoreceptors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preserves</a:t>
            </a:r>
            <a:r>
              <a:rPr lang="tr-TR" sz="1400" dirty="0"/>
              <a:t> </a:t>
            </a:r>
            <a:r>
              <a:rPr lang="tr-TR" sz="1400" dirty="0" err="1"/>
              <a:t>retinal</a:t>
            </a:r>
            <a:r>
              <a:rPr lang="tr-TR" sz="1400" dirty="0"/>
              <a:t> </a:t>
            </a:r>
            <a:r>
              <a:rPr lang="tr-TR" sz="1400" dirty="0" err="1"/>
              <a:t>function</a:t>
            </a:r>
            <a:r>
              <a:rPr lang="tr-TR" sz="1400" dirty="0"/>
              <a:t> in </a:t>
            </a:r>
            <a:r>
              <a:rPr lang="tr-TR" sz="1400" dirty="0" err="1"/>
              <a:t>royal</a:t>
            </a:r>
            <a:r>
              <a:rPr lang="tr-TR" sz="1400" dirty="0"/>
              <a:t> </a:t>
            </a:r>
            <a:r>
              <a:rPr lang="tr-TR" sz="1400" dirty="0" err="1"/>
              <a:t>college</a:t>
            </a:r>
            <a:r>
              <a:rPr lang="tr-TR" sz="1400" dirty="0"/>
              <a:t> of </a:t>
            </a:r>
            <a:r>
              <a:rPr lang="tr-TR" sz="1400" dirty="0" err="1"/>
              <a:t>surgeons</a:t>
            </a:r>
            <a:r>
              <a:rPr lang="tr-TR" sz="1400" dirty="0"/>
              <a:t> </a:t>
            </a:r>
            <a:r>
              <a:rPr lang="tr-TR" sz="1400" dirty="0" err="1"/>
              <a:t>rats</a:t>
            </a:r>
            <a:r>
              <a:rPr lang="tr-TR" sz="1400" dirty="0"/>
              <a:t>. 2007;48(10):4725-4732.</a:t>
            </a:r>
          </a:p>
          <a:p>
            <a:r>
              <a:rPr lang="tr-TR" sz="1400" dirty="0" err="1"/>
              <a:t>NiYQ</a:t>
            </a:r>
            <a:r>
              <a:rPr lang="tr-TR" sz="1400" dirty="0"/>
              <a:t>, </a:t>
            </a:r>
            <a:r>
              <a:rPr lang="tr-TR" sz="1400" dirty="0" err="1"/>
              <a:t>GanDK</a:t>
            </a:r>
            <a:r>
              <a:rPr lang="tr-TR" sz="1400" dirty="0"/>
              <a:t>, </a:t>
            </a:r>
            <a:r>
              <a:rPr lang="tr-TR" sz="1400" dirty="0" err="1"/>
              <a:t>XuHD</a:t>
            </a:r>
            <a:r>
              <a:rPr lang="tr-TR" sz="1400" dirty="0"/>
              <a:t>, </a:t>
            </a:r>
            <a:r>
              <a:rPr lang="tr-TR" sz="1400" dirty="0" err="1"/>
              <a:t>XuGZ</a:t>
            </a:r>
            <a:r>
              <a:rPr lang="tr-TR" sz="1400" dirty="0"/>
              <a:t>, </a:t>
            </a:r>
            <a:r>
              <a:rPr lang="tr-TR" sz="1400" dirty="0" err="1"/>
              <a:t>DaCD</a:t>
            </a:r>
            <a:r>
              <a:rPr lang="tr-TR" sz="1400" dirty="0"/>
              <a:t>. </a:t>
            </a:r>
            <a:r>
              <a:rPr lang="tr-TR" sz="1400" dirty="0" err="1"/>
              <a:t>Neuroprotective</a:t>
            </a:r>
            <a:r>
              <a:rPr lang="tr-TR" sz="1400" dirty="0"/>
              <a:t> </a:t>
            </a:r>
            <a:r>
              <a:rPr lang="tr-TR" sz="1400" dirty="0" err="1"/>
              <a:t>effect</a:t>
            </a:r>
            <a:r>
              <a:rPr lang="tr-TR" sz="1400" dirty="0"/>
              <a:t> of </a:t>
            </a:r>
            <a:r>
              <a:rPr lang="tr-TR" sz="1400" dirty="0" err="1"/>
              <a:t>transcorneal</a:t>
            </a:r>
            <a:r>
              <a:rPr lang="tr-TR" sz="1400" dirty="0"/>
              <a:t> </a:t>
            </a:r>
            <a:r>
              <a:rPr lang="tr-TR" sz="1400" dirty="0" err="1"/>
              <a:t>electrical</a:t>
            </a:r>
            <a:r>
              <a:rPr lang="tr-TR" sz="1400" dirty="0"/>
              <a:t> </a:t>
            </a:r>
            <a:r>
              <a:rPr lang="tr-TR" sz="1400" dirty="0" err="1"/>
              <a:t>stimulation</a:t>
            </a:r>
            <a:r>
              <a:rPr lang="tr-TR" sz="1400" dirty="0"/>
              <a:t> on </a:t>
            </a:r>
            <a:r>
              <a:rPr lang="tr-TR" sz="1400" dirty="0" err="1"/>
              <a:t>light</a:t>
            </a:r>
            <a:r>
              <a:rPr lang="tr-TR" sz="1400" dirty="0"/>
              <a:t>-</a:t>
            </a:r>
            <a:r>
              <a:rPr lang="tr-TR" sz="1400" dirty="0" err="1"/>
              <a:t>induced</a:t>
            </a:r>
            <a:r>
              <a:rPr lang="tr-TR" sz="1400" dirty="0"/>
              <a:t> </a:t>
            </a:r>
            <a:r>
              <a:rPr lang="tr-TR" sz="1400" dirty="0" err="1"/>
              <a:t>photoreceptor</a:t>
            </a:r>
            <a:r>
              <a:rPr lang="tr-TR" sz="1400" dirty="0"/>
              <a:t> </a:t>
            </a:r>
            <a:r>
              <a:rPr lang="tr-TR" sz="1400" dirty="0" err="1"/>
              <a:t>degeneration</a:t>
            </a:r>
            <a:r>
              <a:rPr lang="tr-TR" sz="1400" dirty="0"/>
              <a:t>. 2009;219(2):439-452. </a:t>
            </a:r>
          </a:p>
          <a:p>
            <a:r>
              <a:rPr lang="tr-TR" sz="1400" dirty="0" err="1"/>
              <a:t>WangX</a:t>
            </a:r>
            <a:r>
              <a:rPr lang="tr-TR" sz="1400" dirty="0"/>
              <a:t>, </a:t>
            </a:r>
            <a:r>
              <a:rPr lang="tr-TR" sz="1400" dirty="0" err="1"/>
              <a:t>MoX</a:t>
            </a:r>
            <a:r>
              <a:rPr lang="tr-TR" sz="1400" dirty="0"/>
              <a:t>, </a:t>
            </a:r>
            <a:r>
              <a:rPr lang="tr-TR" sz="1400" dirty="0" err="1"/>
              <a:t>LiD</a:t>
            </a:r>
            <a:r>
              <a:rPr lang="tr-TR" sz="1400" dirty="0"/>
              <a:t>, </a:t>
            </a:r>
            <a:r>
              <a:rPr lang="tr-TR" sz="1400" dirty="0" err="1"/>
              <a:t>WangY</a:t>
            </a:r>
            <a:r>
              <a:rPr lang="tr-TR" sz="1400" dirty="0"/>
              <a:t>, </a:t>
            </a:r>
            <a:r>
              <a:rPr lang="tr-TR" sz="1400" dirty="0" err="1"/>
              <a:t>FangY</a:t>
            </a:r>
            <a:r>
              <a:rPr lang="tr-TR" sz="1400" dirty="0"/>
              <a:t>, </a:t>
            </a:r>
            <a:r>
              <a:rPr lang="tr-TR" sz="1400" dirty="0" err="1"/>
              <a:t>RongX</a:t>
            </a:r>
            <a:r>
              <a:rPr lang="tr-TR" sz="1400" dirty="0"/>
              <a:t>, </a:t>
            </a:r>
            <a:r>
              <a:rPr lang="tr-TR" sz="1400" dirty="0" err="1"/>
              <a:t>MiaoH</a:t>
            </a:r>
            <a:r>
              <a:rPr lang="tr-TR" sz="1400" dirty="0"/>
              <a:t> ,</a:t>
            </a:r>
            <a:r>
              <a:rPr lang="tr-TR" sz="1400" dirty="0" err="1"/>
              <a:t>ShouT</a:t>
            </a:r>
            <a:r>
              <a:rPr lang="tr-TR" sz="1400" dirty="0"/>
              <a:t>. </a:t>
            </a:r>
            <a:r>
              <a:rPr lang="tr-TR" sz="1400" dirty="0" err="1"/>
              <a:t>Neuroprotective</a:t>
            </a:r>
            <a:r>
              <a:rPr lang="tr-TR" sz="1400" dirty="0"/>
              <a:t> </a:t>
            </a:r>
            <a:r>
              <a:rPr lang="tr-TR" sz="1400" dirty="0" err="1"/>
              <a:t>effect</a:t>
            </a:r>
            <a:r>
              <a:rPr lang="tr-TR" sz="1400" dirty="0"/>
              <a:t> of </a:t>
            </a:r>
            <a:r>
              <a:rPr lang="tr-TR" sz="1400" dirty="0" err="1"/>
              <a:t>transcorneal</a:t>
            </a:r>
            <a:r>
              <a:rPr lang="tr-TR" sz="1400" dirty="0"/>
              <a:t> </a:t>
            </a:r>
            <a:r>
              <a:rPr lang="tr-TR" sz="1400" dirty="0" err="1"/>
              <a:t>electrical</a:t>
            </a:r>
            <a:r>
              <a:rPr lang="tr-TR" sz="1400" dirty="0"/>
              <a:t> </a:t>
            </a:r>
            <a:r>
              <a:rPr lang="tr-TR" sz="1400" dirty="0" err="1"/>
              <a:t>stimulation</a:t>
            </a:r>
            <a:r>
              <a:rPr lang="tr-TR" sz="1400" dirty="0"/>
              <a:t> on </a:t>
            </a:r>
            <a:r>
              <a:rPr lang="tr-TR" sz="1400" dirty="0" err="1"/>
              <a:t>ischemic</a:t>
            </a:r>
            <a:r>
              <a:rPr lang="tr-TR" sz="1400" dirty="0"/>
              <a:t> </a:t>
            </a:r>
            <a:r>
              <a:rPr lang="tr-TR" sz="1400" dirty="0" err="1"/>
              <a:t>damage</a:t>
            </a:r>
            <a:r>
              <a:rPr lang="tr-TR" sz="1400" dirty="0"/>
              <a:t> in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rat</a:t>
            </a:r>
            <a:r>
              <a:rPr lang="tr-TR" sz="1400" dirty="0"/>
              <a:t> retina. 2011;93(5):753-760. </a:t>
            </a:r>
          </a:p>
          <a:p>
            <a:r>
              <a:rPr lang="tr-TR" sz="1400" dirty="0" err="1"/>
              <a:t>MorimotoT</a:t>
            </a:r>
            <a:r>
              <a:rPr lang="tr-TR" sz="1400" dirty="0"/>
              <a:t>, </a:t>
            </a:r>
            <a:r>
              <a:rPr lang="tr-TR" sz="1400" dirty="0" err="1"/>
              <a:t>MiyoshiT</a:t>
            </a:r>
            <a:r>
              <a:rPr lang="tr-TR" sz="1400" dirty="0"/>
              <a:t>, </a:t>
            </a:r>
            <a:r>
              <a:rPr lang="tr-TR" sz="1400" dirty="0" err="1"/>
              <a:t>FujikadoT</a:t>
            </a:r>
            <a:r>
              <a:rPr lang="tr-TR" sz="1400" dirty="0"/>
              <a:t>, </a:t>
            </a:r>
            <a:r>
              <a:rPr lang="tr-TR" sz="1400" dirty="0" err="1"/>
              <a:t>TanoY</a:t>
            </a:r>
            <a:r>
              <a:rPr lang="tr-TR" sz="1400" dirty="0"/>
              <a:t>, </a:t>
            </a:r>
            <a:r>
              <a:rPr lang="tr-TR" sz="1400" dirty="0" err="1"/>
              <a:t>FukudaY</a:t>
            </a:r>
            <a:r>
              <a:rPr lang="tr-TR" sz="1400" dirty="0"/>
              <a:t>. </a:t>
            </a:r>
            <a:r>
              <a:rPr lang="tr-TR" sz="1400" dirty="0" err="1"/>
              <a:t>Electrical</a:t>
            </a:r>
            <a:r>
              <a:rPr lang="tr-TR" sz="1400" dirty="0"/>
              <a:t> </a:t>
            </a:r>
            <a:r>
              <a:rPr lang="tr-TR" sz="1400" dirty="0" err="1"/>
              <a:t>stimulation</a:t>
            </a:r>
            <a:r>
              <a:rPr lang="tr-TR" sz="1400" dirty="0"/>
              <a:t> </a:t>
            </a:r>
            <a:r>
              <a:rPr lang="tr-TR" sz="1400" dirty="0" err="1"/>
              <a:t>enhances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survival</a:t>
            </a:r>
            <a:r>
              <a:rPr lang="tr-TR" sz="1400" dirty="0"/>
              <a:t> of </a:t>
            </a:r>
            <a:r>
              <a:rPr lang="tr-TR" sz="1400" dirty="0" err="1"/>
              <a:t>axotomized</a:t>
            </a:r>
            <a:r>
              <a:rPr lang="tr-TR" sz="1400" dirty="0"/>
              <a:t> </a:t>
            </a:r>
            <a:r>
              <a:rPr lang="tr-TR" sz="1400" dirty="0" err="1"/>
              <a:t>retinal</a:t>
            </a:r>
            <a:r>
              <a:rPr lang="tr-TR" sz="1400" dirty="0"/>
              <a:t> </a:t>
            </a:r>
            <a:r>
              <a:rPr lang="tr-TR" sz="1400" dirty="0" err="1"/>
              <a:t>ganglion</a:t>
            </a:r>
            <a:r>
              <a:rPr lang="tr-TR" sz="1400" dirty="0"/>
              <a:t> </a:t>
            </a:r>
            <a:r>
              <a:rPr lang="tr-TR" sz="1400" dirty="0" err="1"/>
              <a:t>cells</a:t>
            </a:r>
            <a:r>
              <a:rPr lang="tr-TR" sz="1400" dirty="0"/>
              <a:t> in </a:t>
            </a:r>
            <a:r>
              <a:rPr lang="tr-TR" sz="1400" dirty="0" err="1"/>
              <a:t>vivo</a:t>
            </a:r>
            <a:r>
              <a:rPr lang="tr-TR" sz="1400" dirty="0"/>
              <a:t>. 2002;13(2):227-230.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TARTIŞMA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2900" dirty="0"/>
              <a:t>RP’li olgularda yapılan çalışmalarda görme alanını koruduğu ve </a:t>
            </a:r>
            <a:r>
              <a:rPr lang="tr-TR" sz="2900" dirty="0" err="1"/>
              <a:t>fotopik</a:t>
            </a:r>
            <a:r>
              <a:rPr lang="tr-TR" sz="2900" dirty="0"/>
              <a:t> </a:t>
            </a:r>
            <a:r>
              <a:rPr lang="tr-TR" sz="2900" dirty="0" err="1"/>
              <a:t>ERG’de</a:t>
            </a:r>
            <a:r>
              <a:rPr lang="tr-TR" sz="2900" dirty="0"/>
              <a:t> iyileşmeye neden  olduğu saptanmıştır. </a:t>
            </a:r>
          </a:p>
          <a:p>
            <a:pPr>
              <a:buNone/>
            </a:pPr>
            <a:endParaRPr lang="tr-TR" sz="2900" dirty="0"/>
          </a:p>
          <a:p>
            <a:r>
              <a:rPr lang="tr-TR" sz="2900" dirty="0"/>
              <a:t>SRAO ve BRAO olgularında görme alanı ve </a:t>
            </a:r>
            <a:r>
              <a:rPr lang="tr-TR" sz="2900" dirty="0" err="1"/>
              <a:t>Mf</a:t>
            </a:r>
            <a:r>
              <a:rPr lang="tr-TR" sz="2900" dirty="0"/>
              <a:t> ERG de iyileşmeye neden olmuştur. </a:t>
            </a:r>
          </a:p>
          <a:p>
            <a:pPr>
              <a:buNone/>
            </a:pPr>
            <a:endParaRPr lang="tr-TR" sz="2900" dirty="0"/>
          </a:p>
          <a:p>
            <a:r>
              <a:rPr lang="tr-TR" sz="2900" dirty="0"/>
              <a:t>Glokom olgularında  görme alanında iyileşmeye neden olduğu saptanmıştır. </a:t>
            </a:r>
          </a:p>
          <a:p>
            <a:pPr>
              <a:buNone/>
            </a:pPr>
            <a:endParaRPr lang="tr-TR" sz="2900" dirty="0"/>
          </a:p>
          <a:p>
            <a:r>
              <a:rPr lang="tr-TR" sz="2900" dirty="0" err="1"/>
              <a:t>Best</a:t>
            </a:r>
            <a:r>
              <a:rPr lang="tr-TR" sz="2900" dirty="0"/>
              <a:t> </a:t>
            </a:r>
            <a:r>
              <a:rPr lang="tr-TR" sz="2900" dirty="0" err="1"/>
              <a:t>VMD’de</a:t>
            </a:r>
            <a:r>
              <a:rPr lang="tr-TR" sz="2900" dirty="0"/>
              <a:t> bir olguda kullanılmış ve </a:t>
            </a:r>
            <a:r>
              <a:rPr lang="tr-TR" sz="2900" dirty="0" err="1"/>
              <a:t>GK’ni</a:t>
            </a:r>
            <a:r>
              <a:rPr lang="tr-TR" sz="2900" dirty="0"/>
              <a:t> arttırmıştır. </a:t>
            </a:r>
          </a:p>
          <a:p>
            <a:pPr>
              <a:buNone/>
            </a:pPr>
            <a:endParaRPr lang="tr-TR" sz="1600" dirty="0"/>
          </a:p>
          <a:p>
            <a:endParaRPr lang="tr-TR" sz="1600" dirty="0"/>
          </a:p>
          <a:p>
            <a:r>
              <a:rPr lang="tr-TR" sz="1600" dirty="0" err="1"/>
              <a:t>SchatzA</a:t>
            </a:r>
            <a:r>
              <a:rPr lang="tr-TR" sz="1600" dirty="0"/>
              <a:t>, </a:t>
            </a:r>
            <a:r>
              <a:rPr lang="tr-TR" sz="1600" dirty="0" err="1"/>
              <a:t>RöckT</a:t>
            </a:r>
            <a:r>
              <a:rPr lang="tr-TR" sz="1600" dirty="0"/>
              <a:t>, </a:t>
            </a:r>
            <a:r>
              <a:rPr lang="tr-TR" sz="1600" dirty="0" err="1"/>
              <a:t>NaychevaL</a:t>
            </a:r>
            <a:r>
              <a:rPr lang="tr-TR" sz="1600" dirty="0"/>
              <a:t>, </a:t>
            </a:r>
            <a:r>
              <a:rPr lang="tr-TR" sz="1600" dirty="0" err="1"/>
              <a:t>WillmannG</a:t>
            </a:r>
            <a:r>
              <a:rPr lang="tr-TR" sz="1600" dirty="0"/>
              <a:t>, </a:t>
            </a:r>
            <a:r>
              <a:rPr lang="tr-TR" sz="1600" dirty="0" err="1"/>
              <a:t>WilhelmB</a:t>
            </a:r>
            <a:r>
              <a:rPr lang="tr-TR" sz="1600" dirty="0"/>
              <a:t>, </a:t>
            </a:r>
            <a:r>
              <a:rPr lang="tr-TR" sz="1600" dirty="0" err="1"/>
              <a:t>PetersT</a:t>
            </a:r>
            <a:r>
              <a:rPr lang="tr-TR" sz="1600" dirty="0"/>
              <a:t>,  </a:t>
            </a:r>
            <a:r>
              <a:rPr lang="tr-TR" sz="1600" dirty="0" err="1"/>
              <a:t>Bartz</a:t>
            </a:r>
            <a:r>
              <a:rPr lang="tr-TR" sz="1600" dirty="0"/>
              <a:t>-</a:t>
            </a:r>
            <a:r>
              <a:rPr lang="tr-TR" sz="1600" dirty="0" err="1"/>
              <a:t>SchmidtKU</a:t>
            </a:r>
            <a:r>
              <a:rPr lang="tr-TR" sz="1600" dirty="0"/>
              <a:t>, </a:t>
            </a:r>
            <a:r>
              <a:rPr lang="tr-TR" sz="1600" dirty="0" err="1"/>
              <a:t>ZrennerE</a:t>
            </a:r>
            <a:r>
              <a:rPr lang="tr-TR" sz="1600" dirty="0"/>
              <a:t>, </a:t>
            </a:r>
            <a:r>
              <a:rPr lang="tr-TR" sz="1600" dirty="0" err="1"/>
              <a:t>MessiasA</a:t>
            </a:r>
            <a:r>
              <a:rPr lang="tr-TR" sz="1600" dirty="0"/>
              <a:t>, </a:t>
            </a:r>
            <a:r>
              <a:rPr lang="tr-TR" sz="1600" dirty="0" err="1"/>
              <a:t>GekelerF</a:t>
            </a:r>
            <a:r>
              <a:rPr lang="tr-TR" sz="1600" dirty="0"/>
              <a:t>. </a:t>
            </a:r>
            <a:r>
              <a:rPr lang="tr-TR" sz="1600" dirty="0" err="1"/>
              <a:t>Transcorneal</a:t>
            </a:r>
            <a:r>
              <a:rPr lang="tr-TR" sz="1600" dirty="0"/>
              <a:t> </a:t>
            </a:r>
            <a:r>
              <a:rPr lang="tr-TR" sz="1600" dirty="0" err="1"/>
              <a:t>electrical</a:t>
            </a:r>
            <a:r>
              <a:rPr lang="tr-TR" sz="1600" dirty="0"/>
              <a:t> </a:t>
            </a:r>
            <a:r>
              <a:rPr lang="tr-TR" sz="1600" dirty="0" err="1"/>
              <a:t>stimulation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patients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retinitis</a:t>
            </a:r>
            <a:r>
              <a:rPr lang="tr-TR" sz="1600" dirty="0"/>
              <a:t> </a:t>
            </a:r>
            <a:r>
              <a:rPr lang="tr-TR" sz="1600" dirty="0" err="1"/>
              <a:t>pigmentosa</a:t>
            </a:r>
            <a:r>
              <a:rPr lang="tr-TR" sz="1600" dirty="0"/>
              <a:t>: </a:t>
            </a:r>
            <a:r>
              <a:rPr lang="tr-TR" sz="1600" dirty="0" err="1"/>
              <a:t>aprospective</a:t>
            </a:r>
            <a:r>
              <a:rPr lang="tr-TR" sz="1600" dirty="0"/>
              <a:t>, </a:t>
            </a:r>
            <a:r>
              <a:rPr lang="tr-TR" sz="1600" dirty="0" err="1"/>
              <a:t>randomized</a:t>
            </a:r>
            <a:r>
              <a:rPr lang="tr-TR" sz="1600" dirty="0"/>
              <a:t>,</a:t>
            </a:r>
            <a:r>
              <a:rPr lang="tr-TR" sz="1600" dirty="0" err="1"/>
              <a:t>sham</a:t>
            </a:r>
            <a:r>
              <a:rPr lang="tr-TR" sz="1600" dirty="0"/>
              <a:t>-</a:t>
            </a:r>
            <a:r>
              <a:rPr lang="tr-TR" sz="1600" dirty="0" err="1"/>
              <a:t>controlled</a:t>
            </a:r>
            <a:r>
              <a:rPr lang="tr-TR" sz="1600" dirty="0"/>
              <a:t> </a:t>
            </a:r>
            <a:r>
              <a:rPr lang="tr-TR" sz="1600" dirty="0" err="1"/>
              <a:t>exploratory</a:t>
            </a:r>
            <a:r>
              <a:rPr lang="tr-TR" sz="1600" dirty="0"/>
              <a:t> </a:t>
            </a:r>
            <a:r>
              <a:rPr lang="tr-TR" sz="1600" dirty="0" err="1"/>
              <a:t>study</a:t>
            </a:r>
            <a:r>
              <a:rPr lang="tr-TR" sz="1600" dirty="0"/>
              <a:t>. </a:t>
            </a:r>
            <a:r>
              <a:rPr lang="tr-TR" sz="1600" dirty="0" err="1"/>
              <a:t>ıovs</a:t>
            </a:r>
            <a:r>
              <a:rPr lang="tr-TR" sz="1600" dirty="0"/>
              <a:t> 2011;52(7):4485-4496. </a:t>
            </a:r>
          </a:p>
          <a:p>
            <a:r>
              <a:rPr lang="tr-TR" sz="1600" dirty="0" err="1"/>
              <a:t>OzekiN</a:t>
            </a:r>
            <a:r>
              <a:rPr lang="tr-TR" sz="1600" dirty="0"/>
              <a:t>,</a:t>
            </a:r>
            <a:r>
              <a:rPr lang="tr-TR" sz="1600" dirty="0" err="1"/>
              <a:t>ShinodaK</a:t>
            </a:r>
            <a:r>
              <a:rPr lang="tr-TR" sz="1600" dirty="0"/>
              <a:t>,</a:t>
            </a:r>
            <a:r>
              <a:rPr lang="tr-TR" sz="1600" dirty="0" err="1"/>
              <a:t>OhdeH</a:t>
            </a:r>
            <a:r>
              <a:rPr lang="tr-TR" sz="1600" dirty="0"/>
              <a:t>,</a:t>
            </a:r>
            <a:r>
              <a:rPr lang="tr-TR" sz="1600" dirty="0" err="1"/>
              <a:t>IshidaS</a:t>
            </a:r>
            <a:r>
              <a:rPr lang="tr-TR" sz="1600" dirty="0"/>
              <a:t>,</a:t>
            </a:r>
            <a:r>
              <a:rPr lang="tr-TR" sz="1600" dirty="0" err="1"/>
              <a:t>TsubotaK</a:t>
            </a:r>
            <a:r>
              <a:rPr lang="tr-TR" sz="1600" dirty="0"/>
              <a:t>.</a:t>
            </a:r>
            <a:r>
              <a:rPr lang="tr-TR" sz="1600" dirty="0" err="1"/>
              <a:t>Improvementof</a:t>
            </a:r>
            <a:r>
              <a:rPr lang="tr-TR" sz="1600" dirty="0"/>
              <a:t> </a:t>
            </a:r>
            <a:r>
              <a:rPr lang="tr-TR" sz="1600" dirty="0" err="1"/>
              <a:t>visual</a:t>
            </a:r>
            <a:r>
              <a:rPr lang="tr-TR" sz="1600" dirty="0"/>
              <a:t> </a:t>
            </a:r>
            <a:r>
              <a:rPr lang="tr-TR" sz="1600" dirty="0" err="1"/>
              <a:t>acuity</a:t>
            </a:r>
            <a:r>
              <a:rPr lang="tr-TR" sz="1600" dirty="0"/>
              <a:t> </a:t>
            </a:r>
            <a:r>
              <a:rPr lang="tr-TR" sz="1600" dirty="0" err="1"/>
              <a:t>after</a:t>
            </a:r>
            <a:r>
              <a:rPr lang="tr-TR" sz="1600" dirty="0"/>
              <a:t> </a:t>
            </a:r>
            <a:r>
              <a:rPr lang="tr-TR" sz="1600" dirty="0" err="1"/>
              <a:t>transcorneal</a:t>
            </a:r>
            <a:r>
              <a:rPr lang="tr-TR" sz="1600" dirty="0"/>
              <a:t> </a:t>
            </a:r>
            <a:r>
              <a:rPr lang="tr-TR" sz="1600" dirty="0" err="1"/>
              <a:t>electrical</a:t>
            </a:r>
            <a:r>
              <a:rPr lang="tr-TR" sz="1600" dirty="0"/>
              <a:t> </a:t>
            </a:r>
            <a:r>
              <a:rPr lang="tr-TR" sz="1600" dirty="0" err="1"/>
              <a:t>stimulation</a:t>
            </a:r>
            <a:r>
              <a:rPr lang="tr-TR" sz="1600" dirty="0"/>
              <a:t> in </a:t>
            </a:r>
            <a:r>
              <a:rPr lang="tr-TR" sz="1600" dirty="0" err="1"/>
              <a:t>case</a:t>
            </a:r>
            <a:r>
              <a:rPr lang="tr-TR" sz="1600" dirty="0"/>
              <a:t> of </a:t>
            </a:r>
            <a:r>
              <a:rPr lang="tr-TR" sz="1600" dirty="0" err="1"/>
              <a:t>Best</a:t>
            </a:r>
            <a:r>
              <a:rPr lang="tr-TR" sz="1600" dirty="0"/>
              <a:t> </a:t>
            </a:r>
            <a:r>
              <a:rPr lang="tr-TR" sz="1600" dirty="0" err="1"/>
              <a:t>vitelliform</a:t>
            </a:r>
            <a:r>
              <a:rPr lang="tr-TR" sz="1600" dirty="0"/>
              <a:t> </a:t>
            </a:r>
            <a:r>
              <a:rPr lang="tr-TR" sz="1600" dirty="0" err="1"/>
              <a:t>macular</a:t>
            </a:r>
            <a:r>
              <a:rPr lang="tr-TR" sz="1600" dirty="0"/>
              <a:t> </a:t>
            </a:r>
            <a:r>
              <a:rPr lang="tr-TR" sz="1600" dirty="0" err="1"/>
              <a:t>dystrophy</a:t>
            </a:r>
            <a:r>
              <a:rPr lang="tr-TR" sz="1600" dirty="0"/>
              <a:t>. 2013; 251(7):1867-1870. </a:t>
            </a:r>
          </a:p>
          <a:p>
            <a:r>
              <a:rPr lang="tr-TR" sz="1600" dirty="0" err="1"/>
              <a:t>InomataK</a:t>
            </a:r>
            <a:r>
              <a:rPr lang="tr-TR" sz="1600" dirty="0"/>
              <a:t>,</a:t>
            </a:r>
            <a:r>
              <a:rPr lang="tr-TR" sz="1600" dirty="0" err="1"/>
              <a:t>ShinodaK</a:t>
            </a:r>
            <a:r>
              <a:rPr lang="tr-TR" sz="1600" dirty="0"/>
              <a:t>,</a:t>
            </a:r>
            <a:r>
              <a:rPr lang="tr-TR" sz="1600" dirty="0" err="1"/>
              <a:t>OhdeH</a:t>
            </a:r>
            <a:r>
              <a:rPr lang="tr-TR" sz="1600" dirty="0"/>
              <a:t>,</a:t>
            </a:r>
            <a:r>
              <a:rPr lang="tr-TR" sz="1600" dirty="0" err="1"/>
              <a:t>TsunodaK</a:t>
            </a:r>
            <a:r>
              <a:rPr lang="tr-TR" sz="1600" dirty="0"/>
              <a:t>,</a:t>
            </a:r>
            <a:r>
              <a:rPr lang="tr-TR" sz="1600" dirty="0" err="1"/>
              <a:t>HanazonoG</a:t>
            </a:r>
            <a:r>
              <a:rPr lang="tr-TR" sz="1600" dirty="0"/>
              <a:t>,</a:t>
            </a:r>
            <a:r>
              <a:rPr lang="tr-TR" sz="1600" dirty="0" err="1"/>
              <a:t>KimuraI</a:t>
            </a:r>
            <a:r>
              <a:rPr lang="tr-TR" sz="1600" dirty="0"/>
              <a:t>, </a:t>
            </a:r>
            <a:r>
              <a:rPr lang="tr-TR" sz="1600" dirty="0" err="1"/>
              <a:t>YuzawaM</a:t>
            </a:r>
            <a:r>
              <a:rPr lang="tr-TR" sz="1600" dirty="0"/>
              <a:t>,</a:t>
            </a:r>
            <a:r>
              <a:rPr lang="tr-TR" sz="1600" dirty="0" err="1"/>
              <a:t>TsubotaK</a:t>
            </a:r>
            <a:r>
              <a:rPr lang="tr-TR" sz="1600" dirty="0"/>
              <a:t>,</a:t>
            </a:r>
            <a:r>
              <a:rPr lang="tr-TR" sz="1600" dirty="0" err="1"/>
              <a:t>MiyakeY</a:t>
            </a:r>
            <a:r>
              <a:rPr lang="tr-TR" sz="1600" dirty="0"/>
              <a:t>.</a:t>
            </a:r>
            <a:r>
              <a:rPr lang="tr-TR" sz="1600" dirty="0" err="1"/>
              <a:t>Transcornealelectricalstimulationof</a:t>
            </a:r>
            <a:r>
              <a:rPr lang="tr-TR" sz="1600" dirty="0"/>
              <a:t> </a:t>
            </a:r>
            <a:r>
              <a:rPr lang="tr-TR" sz="1600" dirty="0" err="1"/>
              <a:t>retinatotreatlongstandingretinalarteryocclusion</a:t>
            </a:r>
            <a:r>
              <a:rPr lang="tr-TR" sz="1600" dirty="0"/>
              <a:t>.</a:t>
            </a:r>
            <a:r>
              <a:rPr lang="tr-TR" sz="1600" dirty="0" err="1"/>
              <a:t>Graefes</a:t>
            </a:r>
            <a:r>
              <a:rPr lang="tr-TR" sz="1600" dirty="0"/>
              <a:t> ACEO 2007;245(12):1773-1780.</a:t>
            </a:r>
          </a:p>
          <a:p>
            <a:r>
              <a:rPr lang="tr-TR" sz="1600" dirty="0"/>
              <a:t>18OonoS,</a:t>
            </a:r>
            <a:r>
              <a:rPr lang="tr-TR" sz="1600" dirty="0" err="1"/>
              <a:t>KurimotoT</a:t>
            </a:r>
            <a:r>
              <a:rPr lang="tr-TR" sz="1600" dirty="0"/>
              <a:t>,</a:t>
            </a:r>
            <a:r>
              <a:rPr lang="tr-TR" sz="1600" dirty="0" err="1"/>
              <a:t>KashimotoR</a:t>
            </a:r>
            <a:r>
              <a:rPr lang="tr-TR" sz="1600" dirty="0"/>
              <a:t>,</a:t>
            </a:r>
            <a:r>
              <a:rPr lang="tr-TR" sz="1600" dirty="0" err="1"/>
              <a:t>TagamiY</a:t>
            </a:r>
            <a:r>
              <a:rPr lang="tr-TR" sz="1600" dirty="0"/>
              <a:t>,</a:t>
            </a:r>
            <a:r>
              <a:rPr lang="tr-TR" sz="1600" dirty="0" err="1"/>
              <a:t>OkamotoN</a:t>
            </a:r>
            <a:r>
              <a:rPr lang="tr-TR" sz="1600" dirty="0"/>
              <a:t>,</a:t>
            </a:r>
            <a:r>
              <a:rPr lang="tr-TR" sz="1600" dirty="0" err="1"/>
              <a:t>MimuraO</a:t>
            </a:r>
            <a:r>
              <a:rPr lang="tr-TR" sz="1600" dirty="0"/>
              <a:t>. Transcornealelectricalstimulationimprovesvisualfunctionineyeswith </a:t>
            </a:r>
            <a:r>
              <a:rPr lang="tr-TR" sz="1600" dirty="0" err="1"/>
              <a:t>branchretinalarteryocclusion</a:t>
            </a:r>
            <a:r>
              <a:rPr lang="tr-TR" sz="1600" dirty="0"/>
              <a:t>. 2011;5:397-402.</a:t>
            </a:r>
          </a:p>
          <a:p>
            <a:r>
              <a:rPr lang="tr-TR" sz="1600" dirty="0" err="1"/>
              <a:t>GekelerF</a:t>
            </a:r>
            <a:r>
              <a:rPr lang="tr-TR" sz="1600" dirty="0"/>
              <a:t>,</a:t>
            </a:r>
            <a:r>
              <a:rPr lang="tr-TR" sz="1600" dirty="0" err="1"/>
              <a:t>MessiasA</a:t>
            </a:r>
            <a:r>
              <a:rPr lang="tr-TR" sz="1600" dirty="0"/>
              <a:t>,</a:t>
            </a:r>
            <a:r>
              <a:rPr lang="tr-TR" sz="1600" dirty="0" err="1"/>
              <a:t>OttingerM</a:t>
            </a:r>
            <a:r>
              <a:rPr lang="tr-TR" sz="1600" dirty="0"/>
              <a:t>,</a:t>
            </a:r>
            <a:r>
              <a:rPr lang="tr-TR" sz="1600" dirty="0" err="1"/>
              <a:t>Bartz</a:t>
            </a:r>
            <a:r>
              <a:rPr lang="tr-TR" sz="1600" dirty="0"/>
              <a:t>-</a:t>
            </a:r>
            <a:r>
              <a:rPr lang="tr-TR" sz="1600" dirty="0" err="1"/>
              <a:t>SchmidtKU</a:t>
            </a:r>
            <a:r>
              <a:rPr lang="tr-TR" sz="1600" dirty="0"/>
              <a:t>,</a:t>
            </a:r>
            <a:r>
              <a:rPr lang="tr-TR" sz="1600" dirty="0" err="1"/>
              <a:t>ZrennerE</a:t>
            </a:r>
            <a:r>
              <a:rPr lang="tr-TR" sz="1600" dirty="0"/>
              <a:t>. </a:t>
            </a:r>
            <a:r>
              <a:rPr lang="tr-TR" sz="1600" dirty="0" err="1"/>
              <a:t>Phosphenes</a:t>
            </a:r>
            <a:r>
              <a:rPr lang="tr-TR" sz="1600" dirty="0"/>
              <a:t> </a:t>
            </a:r>
            <a:r>
              <a:rPr lang="tr-TR" sz="1600" dirty="0" err="1"/>
              <a:t>electrically</a:t>
            </a:r>
            <a:r>
              <a:rPr lang="tr-TR" sz="1600" dirty="0"/>
              <a:t> </a:t>
            </a:r>
            <a:r>
              <a:rPr lang="tr-TR" sz="1600" dirty="0" err="1"/>
              <a:t>evoked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DTL </a:t>
            </a:r>
            <a:r>
              <a:rPr lang="tr-TR" sz="1600" dirty="0" err="1"/>
              <a:t>electrodes</a:t>
            </a:r>
            <a:r>
              <a:rPr lang="tr-TR" sz="1600" dirty="0"/>
              <a:t>:</a:t>
            </a:r>
            <a:r>
              <a:rPr lang="tr-TR" sz="1600" dirty="0" err="1"/>
              <a:t>astudyinpatients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retinitis</a:t>
            </a:r>
            <a:r>
              <a:rPr lang="tr-TR" sz="1600" dirty="0"/>
              <a:t> </a:t>
            </a:r>
            <a:r>
              <a:rPr lang="tr-TR" sz="1600" dirty="0" err="1"/>
              <a:t>pigmentosa</a:t>
            </a:r>
            <a:r>
              <a:rPr lang="tr-TR" sz="1600" dirty="0"/>
              <a:t>,</a:t>
            </a:r>
            <a:r>
              <a:rPr lang="tr-TR" sz="1600" dirty="0" err="1"/>
              <a:t>glaucoma</a:t>
            </a:r>
            <a:r>
              <a:rPr lang="tr-TR" sz="1600" dirty="0"/>
              <a:t>,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homonymous</a:t>
            </a:r>
            <a:r>
              <a:rPr lang="tr-TR" sz="1600" dirty="0"/>
              <a:t> </a:t>
            </a:r>
            <a:r>
              <a:rPr lang="tr-TR" sz="1600" dirty="0" err="1"/>
              <a:t>visual</a:t>
            </a:r>
            <a:r>
              <a:rPr lang="tr-TR" sz="1600" dirty="0"/>
              <a:t> </a:t>
            </a:r>
            <a:r>
              <a:rPr lang="tr-TR" sz="1600" dirty="0" err="1"/>
              <a:t>fieldl</a:t>
            </a:r>
            <a:r>
              <a:rPr lang="tr-TR" sz="1600" dirty="0"/>
              <a:t> </a:t>
            </a:r>
            <a:r>
              <a:rPr lang="tr-TR" sz="1600" dirty="0" err="1"/>
              <a:t>oss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normal </a:t>
            </a:r>
            <a:r>
              <a:rPr lang="tr-TR" sz="1600" dirty="0" err="1"/>
              <a:t>subjects</a:t>
            </a:r>
            <a:r>
              <a:rPr lang="tr-TR" sz="1600" dirty="0"/>
              <a:t>. 2006;47(11):4 966-4974.</a:t>
            </a:r>
          </a:p>
          <a:p>
            <a:r>
              <a:rPr lang="tr-TR" sz="1600" dirty="0"/>
              <a:t>TESOLA  </a:t>
            </a:r>
            <a:r>
              <a:rPr lang="tr-TR" sz="1600" dirty="0" err="1"/>
              <a:t>study</a:t>
            </a:r>
            <a:r>
              <a:rPr lang="tr-TR" sz="1600" dirty="0"/>
              <a:t>. (EURETİNA 2015, WOC,2106)</a:t>
            </a:r>
          </a:p>
          <a:p>
            <a:r>
              <a:rPr lang="tr-TR" sz="1600" dirty="0" err="1"/>
              <a:t>Gekeler</a:t>
            </a:r>
            <a:r>
              <a:rPr lang="tr-TR" sz="1600" dirty="0"/>
              <a:t> F et al. TES </a:t>
            </a:r>
            <a:r>
              <a:rPr lang="tr-TR" sz="1600" dirty="0" err="1"/>
              <a:t>shows</a:t>
            </a:r>
            <a:r>
              <a:rPr lang="tr-TR" sz="1600" dirty="0"/>
              <a:t> </a:t>
            </a:r>
            <a:r>
              <a:rPr lang="tr-TR" sz="1600" dirty="0" err="1"/>
              <a:t>significant</a:t>
            </a:r>
            <a:r>
              <a:rPr lang="tr-TR" sz="1600" dirty="0"/>
              <a:t> </a:t>
            </a:r>
            <a:r>
              <a:rPr lang="tr-TR" sz="1600" dirty="0" err="1"/>
              <a:t>increase</a:t>
            </a:r>
            <a:r>
              <a:rPr lang="tr-TR" sz="1600" dirty="0"/>
              <a:t> in </a:t>
            </a:r>
            <a:r>
              <a:rPr lang="tr-TR" sz="1600" dirty="0" err="1"/>
              <a:t>photopic</a:t>
            </a:r>
            <a:r>
              <a:rPr lang="tr-TR" sz="1600" dirty="0"/>
              <a:t> b </a:t>
            </a:r>
            <a:r>
              <a:rPr lang="tr-TR" sz="1600" dirty="0" err="1"/>
              <a:t>wave</a:t>
            </a:r>
            <a:r>
              <a:rPr lang="tr-TR" sz="1600" dirty="0"/>
              <a:t> </a:t>
            </a:r>
            <a:r>
              <a:rPr lang="tr-TR" sz="1600" dirty="0" err="1"/>
              <a:t>amplitude</a:t>
            </a:r>
            <a:r>
              <a:rPr lang="tr-TR" sz="1600" dirty="0"/>
              <a:t> </a:t>
            </a:r>
            <a:r>
              <a:rPr lang="tr-TR" sz="1600" dirty="0" err="1"/>
              <a:t>after</a:t>
            </a:r>
            <a:r>
              <a:rPr lang="tr-TR" sz="1600" dirty="0"/>
              <a:t> 1 </a:t>
            </a:r>
            <a:r>
              <a:rPr lang="tr-TR" sz="1600" dirty="0" err="1"/>
              <a:t>year</a:t>
            </a:r>
            <a:r>
              <a:rPr lang="tr-TR" sz="1600" dirty="0"/>
              <a:t> in </a:t>
            </a:r>
            <a:r>
              <a:rPr lang="tr-TR" sz="1600" dirty="0" err="1"/>
              <a:t>patients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RP. EURETİNA 2016.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ETKİ MEKANİZMASI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Endojen</a:t>
            </a:r>
            <a:r>
              <a:rPr lang="tr-TR" dirty="0"/>
              <a:t> </a:t>
            </a:r>
            <a:r>
              <a:rPr lang="tr-TR" dirty="0" err="1"/>
              <a:t>nörotrofik</a:t>
            </a:r>
            <a:r>
              <a:rPr lang="tr-TR" dirty="0"/>
              <a:t> ajanların </a:t>
            </a:r>
            <a:r>
              <a:rPr lang="tr-TR" dirty="0" err="1"/>
              <a:t>salınımını</a:t>
            </a:r>
            <a:r>
              <a:rPr lang="tr-TR" dirty="0"/>
              <a:t> arttırmak (IGF-1, BDNF, CNTF, VEGF)</a:t>
            </a:r>
          </a:p>
          <a:p>
            <a:r>
              <a:rPr lang="tr-TR" dirty="0" err="1"/>
              <a:t>Retinal</a:t>
            </a:r>
            <a:r>
              <a:rPr lang="tr-TR" dirty="0"/>
              <a:t> iletimde rol alan faktörleri arttırmak (</a:t>
            </a:r>
            <a:r>
              <a:rPr lang="tr-TR" dirty="0" err="1"/>
              <a:t>Ratlarda</a:t>
            </a:r>
            <a:r>
              <a:rPr lang="tr-TR" dirty="0"/>
              <a:t> 25 farklı proteini arttırdığı saptanmış)</a:t>
            </a:r>
          </a:p>
          <a:p>
            <a:r>
              <a:rPr lang="tr-TR" dirty="0" err="1"/>
              <a:t>Vazodilatasyon</a:t>
            </a:r>
            <a:r>
              <a:rPr lang="tr-TR" dirty="0"/>
              <a:t> yaparak </a:t>
            </a:r>
            <a:r>
              <a:rPr lang="tr-TR" dirty="0" err="1"/>
              <a:t>retinal</a:t>
            </a:r>
            <a:r>
              <a:rPr lang="tr-TR" dirty="0"/>
              <a:t> kan akımını arttırmak</a:t>
            </a:r>
          </a:p>
          <a:p>
            <a:r>
              <a:rPr lang="tr-TR" dirty="0"/>
              <a:t>Anti-</a:t>
            </a:r>
            <a:r>
              <a:rPr lang="tr-TR" dirty="0" err="1"/>
              <a:t>apoptotik</a:t>
            </a:r>
            <a:r>
              <a:rPr lang="tr-TR" dirty="0"/>
              <a:t> etki, anti-</a:t>
            </a:r>
            <a:r>
              <a:rPr lang="tr-TR" dirty="0" err="1"/>
              <a:t>inflamatuar</a:t>
            </a:r>
            <a:r>
              <a:rPr lang="tr-TR" dirty="0"/>
              <a:t> etki </a:t>
            </a:r>
          </a:p>
          <a:p>
            <a:pPr>
              <a:buNone/>
            </a:pPr>
            <a:endParaRPr lang="tr-TR" dirty="0"/>
          </a:p>
          <a:p>
            <a:r>
              <a:rPr lang="tr-TR" sz="1200" dirty="0" err="1"/>
              <a:t>SatoT</a:t>
            </a:r>
            <a:r>
              <a:rPr lang="tr-TR" sz="1200" dirty="0"/>
              <a:t>,  et al. </a:t>
            </a:r>
            <a:r>
              <a:rPr lang="tr-TR" sz="1200" dirty="0" err="1"/>
              <a:t>Effect</a:t>
            </a:r>
            <a:r>
              <a:rPr lang="tr-TR" sz="1200" dirty="0"/>
              <a:t> of </a:t>
            </a:r>
            <a:r>
              <a:rPr lang="tr-TR" sz="1200" dirty="0" err="1"/>
              <a:t>electrical</a:t>
            </a:r>
            <a:r>
              <a:rPr lang="tr-TR" sz="1200" dirty="0"/>
              <a:t> </a:t>
            </a:r>
            <a:r>
              <a:rPr lang="tr-TR" sz="1200" dirty="0" err="1"/>
              <a:t>stimulation</a:t>
            </a:r>
            <a:r>
              <a:rPr lang="tr-TR" sz="1200" dirty="0"/>
              <a:t> on IGF-1 </a:t>
            </a:r>
            <a:r>
              <a:rPr lang="tr-TR" sz="1200" dirty="0" err="1"/>
              <a:t>transcription</a:t>
            </a:r>
            <a:r>
              <a:rPr lang="tr-TR" sz="1200" dirty="0"/>
              <a:t> </a:t>
            </a:r>
            <a:r>
              <a:rPr lang="tr-TR" sz="1200" dirty="0" err="1"/>
              <a:t>by</a:t>
            </a:r>
            <a:r>
              <a:rPr lang="tr-TR" sz="1200" dirty="0"/>
              <a:t> L-</a:t>
            </a:r>
            <a:r>
              <a:rPr lang="tr-TR" sz="1200" dirty="0" err="1"/>
              <a:t>type</a:t>
            </a:r>
            <a:r>
              <a:rPr lang="tr-TR" sz="1200" dirty="0"/>
              <a:t> </a:t>
            </a:r>
            <a:r>
              <a:rPr lang="tr-TR" sz="1200" dirty="0" err="1"/>
              <a:t>calcium</a:t>
            </a:r>
            <a:r>
              <a:rPr lang="tr-TR" sz="1200" dirty="0"/>
              <a:t> </a:t>
            </a:r>
            <a:r>
              <a:rPr lang="tr-TR" sz="1200" dirty="0" err="1"/>
              <a:t>channels</a:t>
            </a:r>
            <a:r>
              <a:rPr lang="tr-TR" sz="1200" dirty="0"/>
              <a:t> in </a:t>
            </a:r>
            <a:r>
              <a:rPr lang="tr-TR" sz="1200" dirty="0" err="1"/>
              <a:t>cultured</a:t>
            </a:r>
            <a:r>
              <a:rPr lang="tr-TR" sz="1200" dirty="0"/>
              <a:t> </a:t>
            </a:r>
            <a:r>
              <a:rPr lang="tr-TR" sz="1200" dirty="0" err="1"/>
              <a:t>retinal</a:t>
            </a:r>
            <a:r>
              <a:rPr lang="tr-TR" sz="1200" dirty="0"/>
              <a:t> </a:t>
            </a:r>
            <a:r>
              <a:rPr lang="tr-TR" sz="1200" dirty="0" err="1"/>
              <a:t>Muller</a:t>
            </a:r>
            <a:r>
              <a:rPr lang="tr-TR" sz="1200" dirty="0"/>
              <a:t> </a:t>
            </a:r>
            <a:r>
              <a:rPr lang="tr-TR" sz="1200" dirty="0" err="1"/>
              <a:t>cells</a:t>
            </a:r>
            <a:r>
              <a:rPr lang="tr-TR" sz="1200" dirty="0"/>
              <a:t>. 2008;52(3): 217-223.</a:t>
            </a:r>
          </a:p>
          <a:p>
            <a:r>
              <a:rPr lang="tr-TR" sz="1200" dirty="0" err="1"/>
              <a:t>ZhouWT</a:t>
            </a:r>
            <a:r>
              <a:rPr lang="tr-TR" sz="1200" dirty="0"/>
              <a:t>, et al. </a:t>
            </a:r>
            <a:r>
              <a:rPr lang="tr-TR" sz="1200" dirty="0" err="1"/>
              <a:t>Electrical</a:t>
            </a:r>
            <a:r>
              <a:rPr lang="tr-TR" sz="1200" dirty="0"/>
              <a:t> </a:t>
            </a:r>
            <a:r>
              <a:rPr lang="tr-TR" sz="1200" dirty="0" err="1"/>
              <a:t>stimulation</a:t>
            </a:r>
            <a:r>
              <a:rPr lang="tr-TR" sz="1200" dirty="0"/>
              <a:t> </a:t>
            </a:r>
            <a:r>
              <a:rPr lang="tr-TR" sz="1200" dirty="0" err="1"/>
              <a:t>ameliorates</a:t>
            </a:r>
            <a:r>
              <a:rPr lang="tr-TR" sz="1200" dirty="0"/>
              <a:t> </a:t>
            </a:r>
            <a:r>
              <a:rPr lang="tr-TR" sz="1200" dirty="0" err="1"/>
              <a:t>light</a:t>
            </a:r>
            <a:r>
              <a:rPr lang="tr-TR" sz="1200" dirty="0"/>
              <a:t>-</a:t>
            </a:r>
            <a:r>
              <a:rPr lang="tr-TR" sz="1200" dirty="0" err="1"/>
              <a:t>induced</a:t>
            </a:r>
            <a:r>
              <a:rPr lang="tr-TR" sz="1200" dirty="0"/>
              <a:t> </a:t>
            </a:r>
            <a:r>
              <a:rPr lang="tr-TR" sz="1200" dirty="0" err="1"/>
              <a:t>photoreceptor</a:t>
            </a:r>
            <a:r>
              <a:rPr lang="tr-TR" sz="1200" dirty="0"/>
              <a:t> </a:t>
            </a:r>
            <a:r>
              <a:rPr lang="tr-TR" sz="1200" dirty="0" err="1"/>
              <a:t>degeneration</a:t>
            </a:r>
            <a:r>
              <a:rPr lang="tr-TR" sz="1200" dirty="0"/>
              <a:t> in </a:t>
            </a:r>
            <a:r>
              <a:rPr lang="tr-TR" sz="1200" dirty="0" err="1"/>
              <a:t>vitro</a:t>
            </a:r>
            <a:r>
              <a:rPr lang="tr-TR" sz="1200" dirty="0"/>
              <a:t> </a:t>
            </a:r>
            <a:r>
              <a:rPr lang="tr-TR" sz="1200" dirty="0" err="1"/>
              <a:t>via</a:t>
            </a:r>
            <a:r>
              <a:rPr lang="tr-TR" sz="1200" dirty="0"/>
              <a:t> </a:t>
            </a:r>
            <a:r>
              <a:rPr lang="tr-TR" sz="1200" dirty="0" err="1"/>
              <a:t>suppressing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proinflammatory</a:t>
            </a:r>
            <a:r>
              <a:rPr lang="tr-TR" sz="1200" dirty="0"/>
              <a:t> </a:t>
            </a:r>
            <a:r>
              <a:rPr lang="tr-TR" sz="1200" dirty="0" err="1"/>
              <a:t>effect</a:t>
            </a:r>
            <a:r>
              <a:rPr lang="tr-TR" sz="1200" dirty="0"/>
              <a:t> of </a:t>
            </a:r>
            <a:r>
              <a:rPr lang="tr-TR" sz="1200" dirty="0" err="1"/>
              <a:t>microglia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enhancing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neurotrophic</a:t>
            </a:r>
            <a:r>
              <a:rPr lang="tr-TR" sz="1200" dirty="0"/>
              <a:t> </a:t>
            </a:r>
            <a:r>
              <a:rPr lang="tr-TR" sz="1200" dirty="0" err="1"/>
              <a:t>potential</a:t>
            </a:r>
            <a:r>
              <a:rPr lang="tr-TR" sz="1200" dirty="0"/>
              <a:t> of </a:t>
            </a:r>
            <a:r>
              <a:rPr lang="tr-TR" sz="1200" dirty="0" err="1"/>
              <a:t>M</a:t>
            </a:r>
            <a:r>
              <a:rPr lang="tr-TR" altLang="ja-JP" sz="1200" dirty="0" err="1"/>
              <a:t>ü</a:t>
            </a:r>
            <a:r>
              <a:rPr lang="tr-TR" sz="1200" dirty="0" err="1"/>
              <a:t>ller</a:t>
            </a:r>
            <a:r>
              <a:rPr lang="tr-TR" sz="1200" dirty="0"/>
              <a:t> </a:t>
            </a:r>
            <a:r>
              <a:rPr lang="tr-TR" sz="1200" dirty="0" err="1"/>
              <a:t>cells</a:t>
            </a:r>
            <a:r>
              <a:rPr lang="tr-TR" sz="1200" dirty="0"/>
              <a:t>. 2012;238(2):192-208</a:t>
            </a:r>
          </a:p>
          <a:p>
            <a:r>
              <a:rPr lang="tr-TR" sz="1200" dirty="0" err="1"/>
              <a:t>NiYQ</a:t>
            </a:r>
            <a:r>
              <a:rPr lang="tr-TR" sz="1200" dirty="0"/>
              <a:t>, et al . </a:t>
            </a:r>
            <a:r>
              <a:rPr lang="tr-TR" sz="1200" dirty="0" err="1"/>
              <a:t>Neuroprotective</a:t>
            </a:r>
            <a:r>
              <a:rPr lang="tr-TR" sz="1200" dirty="0"/>
              <a:t> </a:t>
            </a:r>
            <a:r>
              <a:rPr lang="tr-TR" sz="1200" dirty="0" err="1"/>
              <a:t>effect</a:t>
            </a:r>
            <a:r>
              <a:rPr lang="tr-TR" sz="1200" dirty="0"/>
              <a:t> of </a:t>
            </a:r>
            <a:r>
              <a:rPr lang="tr-TR" sz="1200" dirty="0" err="1"/>
              <a:t>transcorneal</a:t>
            </a:r>
            <a:r>
              <a:rPr lang="tr-TR" sz="1200" dirty="0"/>
              <a:t> </a:t>
            </a:r>
            <a:r>
              <a:rPr lang="tr-TR" sz="1200" dirty="0" err="1"/>
              <a:t>electrical</a:t>
            </a:r>
            <a:r>
              <a:rPr lang="tr-TR" sz="1200" dirty="0"/>
              <a:t> </a:t>
            </a:r>
            <a:r>
              <a:rPr lang="tr-TR" sz="1200" dirty="0" err="1"/>
              <a:t>stimulation</a:t>
            </a:r>
            <a:r>
              <a:rPr lang="tr-TR" sz="1200" dirty="0"/>
              <a:t> on </a:t>
            </a:r>
            <a:r>
              <a:rPr lang="tr-TR" sz="1200" dirty="0" err="1"/>
              <a:t>light</a:t>
            </a:r>
            <a:r>
              <a:rPr lang="tr-TR" sz="1200" dirty="0"/>
              <a:t>-</a:t>
            </a:r>
            <a:r>
              <a:rPr lang="tr-TR" sz="1200" dirty="0" err="1"/>
              <a:t>induced</a:t>
            </a:r>
            <a:r>
              <a:rPr lang="tr-TR" sz="1200" dirty="0"/>
              <a:t> </a:t>
            </a:r>
            <a:r>
              <a:rPr lang="tr-TR" sz="1200" dirty="0" err="1"/>
              <a:t>photoreceptor</a:t>
            </a:r>
            <a:r>
              <a:rPr lang="tr-TR" sz="1200" dirty="0"/>
              <a:t>  </a:t>
            </a:r>
            <a:r>
              <a:rPr lang="tr-TR" sz="1200" dirty="0" err="1"/>
              <a:t>degeneration</a:t>
            </a:r>
            <a:r>
              <a:rPr lang="tr-TR" sz="1200" dirty="0"/>
              <a:t>. 2009;219(2):439-452.</a:t>
            </a:r>
          </a:p>
          <a:p>
            <a:r>
              <a:rPr lang="tr-TR" sz="1200" dirty="0" err="1"/>
              <a:t>Kanamoto</a:t>
            </a:r>
            <a:r>
              <a:rPr lang="tr-TR" sz="1200" dirty="0"/>
              <a:t>, T et al . </a:t>
            </a:r>
            <a:r>
              <a:rPr lang="tr-TR" sz="1200" dirty="0" err="1"/>
              <a:t>Proteomic</a:t>
            </a:r>
            <a:r>
              <a:rPr lang="tr-TR" sz="1200" dirty="0"/>
              <a:t> </a:t>
            </a:r>
            <a:r>
              <a:rPr lang="tr-TR" sz="1200" dirty="0" err="1"/>
              <a:t>Study</a:t>
            </a:r>
            <a:r>
              <a:rPr lang="tr-TR" sz="1200" dirty="0"/>
              <a:t> of </a:t>
            </a:r>
            <a:r>
              <a:rPr lang="tr-TR" sz="1200" dirty="0" err="1"/>
              <a:t>Retinal</a:t>
            </a:r>
            <a:r>
              <a:rPr lang="tr-TR" sz="1200" dirty="0"/>
              <a:t> </a:t>
            </a:r>
            <a:r>
              <a:rPr lang="tr-TR" sz="1200" dirty="0" err="1"/>
              <a:t>Proteins</a:t>
            </a:r>
            <a:r>
              <a:rPr lang="tr-TR" sz="1200" dirty="0"/>
              <a:t> </a:t>
            </a:r>
            <a:r>
              <a:rPr lang="tr-TR" sz="1200" dirty="0" err="1"/>
              <a:t>Associated</a:t>
            </a:r>
            <a:r>
              <a:rPr lang="tr-TR" sz="1200" dirty="0"/>
              <a:t> </a:t>
            </a:r>
            <a:r>
              <a:rPr lang="tr-TR" sz="1200" dirty="0" err="1"/>
              <a:t>with</a:t>
            </a:r>
            <a:r>
              <a:rPr lang="tr-TR" sz="1200" dirty="0"/>
              <a:t> </a:t>
            </a:r>
            <a:r>
              <a:rPr lang="tr-TR" sz="1200" dirty="0" err="1"/>
              <a:t>Transcorneal</a:t>
            </a:r>
            <a:r>
              <a:rPr lang="tr-TR" sz="1200" dirty="0"/>
              <a:t> </a:t>
            </a:r>
            <a:r>
              <a:rPr lang="tr-TR" sz="1200" dirty="0" err="1"/>
              <a:t>Electric</a:t>
            </a:r>
            <a:r>
              <a:rPr lang="tr-TR" sz="1200" dirty="0"/>
              <a:t> </a:t>
            </a:r>
            <a:r>
              <a:rPr lang="tr-TR" sz="1200" dirty="0" err="1"/>
              <a:t>Stimulation</a:t>
            </a:r>
            <a:r>
              <a:rPr lang="tr-TR" sz="1200" dirty="0"/>
              <a:t> in </a:t>
            </a:r>
            <a:r>
              <a:rPr lang="tr-TR" sz="1200" dirty="0" err="1"/>
              <a:t>Rats</a:t>
            </a:r>
            <a:r>
              <a:rPr lang="tr-TR" sz="1200" dirty="0"/>
              <a:t>. JO </a:t>
            </a:r>
            <a:r>
              <a:rPr lang="tr-TR" sz="1200" dirty="0" err="1"/>
              <a:t>Ophthalmology</a:t>
            </a:r>
            <a:r>
              <a:rPr lang="tr-TR" sz="1200" dirty="0"/>
              <a:t>. </a:t>
            </a:r>
            <a:r>
              <a:rPr lang="fr-FR" sz="1200" dirty="0"/>
              <a:t>2015, Article ID 492050, </a:t>
            </a:r>
            <a:endParaRPr lang="tr-TR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27784" y="704088"/>
            <a:ext cx="6059016" cy="1143000"/>
          </a:xfrm>
        </p:spPr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      - Tedavi ile ilgili verilerimiz kısıtlıdır.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     - Tedavi protokolü henüz net değildir.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     - Etki süresinin ne kadar olacağı net değildir.                  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                                                                     TEŞEKKÜRLER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2276872"/>
            <a:ext cx="7571184" cy="4047728"/>
          </a:xfrm>
        </p:spPr>
        <p:txBody>
          <a:bodyPr/>
          <a:lstStyle/>
          <a:p>
            <a:pPr>
              <a:buNone/>
            </a:pPr>
            <a:r>
              <a:rPr lang="tr-TR" dirty="0"/>
              <a:t>Sunumda adı geçen ürünlerle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                herhangi bir finansal ilintim yoktur.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1143000"/>
          </a:xfrm>
        </p:spPr>
        <p:txBody>
          <a:bodyPr/>
          <a:lstStyle/>
          <a:p>
            <a:r>
              <a:rPr lang="tr-TR" b="1" dirty="0"/>
              <a:t>AMAÇ</a:t>
            </a:r>
            <a:r>
              <a:rPr lang="tr-TR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tr-TR" dirty="0"/>
              <a:t>Erken ve orta evre </a:t>
            </a:r>
            <a:r>
              <a:rPr lang="tr-TR" dirty="0" err="1"/>
              <a:t>retinitis</a:t>
            </a:r>
            <a:r>
              <a:rPr lang="tr-TR" dirty="0"/>
              <a:t> </a:t>
            </a:r>
            <a:r>
              <a:rPr lang="tr-TR" dirty="0" err="1"/>
              <a:t>pigmentosalı</a:t>
            </a:r>
            <a:r>
              <a:rPr lang="tr-TR" dirty="0"/>
              <a:t> (RP) olgularda</a:t>
            </a:r>
          </a:p>
          <a:p>
            <a:r>
              <a:rPr lang="tr-TR" dirty="0" err="1"/>
              <a:t>Transkorneal</a:t>
            </a:r>
            <a:r>
              <a:rPr lang="tr-TR" dirty="0"/>
              <a:t> Elektriksel </a:t>
            </a:r>
            <a:r>
              <a:rPr lang="tr-TR" dirty="0" err="1"/>
              <a:t>Stimulasyon</a:t>
            </a:r>
            <a:r>
              <a:rPr lang="tr-TR" dirty="0"/>
              <a:t> (TES-</a:t>
            </a:r>
            <a:r>
              <a:rPr lang="tr-TR" dirty="0" err="1"/>
              <a:t>Okuvizyon</a:t>
            </a:r>
            <a:r>
              <a:rPr lang="tr-TR" dirty="0"/>
              <a:t>)  tedavisinin </a:t>
            </a:r>
          </a:p>
          <a:p>
            <a:r>
              <a:rPr lang="tr-TR" dirty="0"/>
              <a:t>Etkinliğini ve güvenilirliğini değerlendirmek</a:t>
            </a:r>
          </a:p>
          <a:p>
            <a:r>
              <a:rPr lang="tr-TR" dirty="0"/>
              <a:t>Görme keskinliği ve görme alanına, OCT bulgularına etkisini sunmak amaçlanmıştır.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/>
          <a:lstStyle/>
          <a:p>
            <a:r>
              <a:rPr lang="tr-TR" b="1" dirty="0"/>
              <a:t>HASTALAR VE METOD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Tedavide kullanılan cihaz </a:t>
            </a:r>
            <a:r>
              <a:rPr lang="tr-TR" dirty="0" err="1"/>
              <a:t>Okustim</a:t>
            </a:r>
            <a:r>
              <a:rPr lang="tr-TR" baseline="30000" dirty="0"/>
              <a:t>®</a:t>
            </a:r>
            <a:r>
              <a:rPr lang="tr-TR" dirty="0"/>
              <a:t>  CE onaylıdır. </a:t>
            </a:r>
          </a:p>
          <a:p>
            <a:r>
              <a:rPr lang="tr-TR" dirty="0"/>
              <a:t>Tedavi sırasında </a:t>
            </a:r>
            <a:r>
              <a:rPr lang="tr-TR" dirty="0" err="1"/>
              <a:t>elektrodlar</a:t>
            </a:r>
            <a:r>
              <a:rPr lang="tr-TR" dirty="0"/>
              <a:t> yardımıyla </a:t>
            </a:r>
            <a:r>
              <a:rPr lang="tr-TR" dirty="0" err="1"/>
              <a:t>transkorneal</a:t>
            </a:r>
            <a:r>
              <a:rPr lang="tr-TR" dirty="0"/>
              <a:t> olarak düşük dozda elektriksel uyarılar verilmektedir.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2016224" cy="235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RP’li 43 olgu dahil edilmiştir. </a:t>
            </a:r>
          </a:p>
          <a:p>
            <a:r>
              <a:rPr lang="tr-TR" dirty="0"/>
              <a:t>Olgulara 8 hafta boyunca her hafta 30 </a:t>
            </a:r>
            <a:r>
              <a:rPr lang="tr-TR" dirty="0" err="1"/>
              <a:t>dk</a:t>
            </a:r>
            <a:r>
              <a:rPr lang="tr-TR" dirty="0"/>
              <a:t> süreyle TES uygulaması yapılmıştır. </a:t>
            </a:r>
          </a:p>
          <a:p>
            <a:r>
              <a:rPr lang="tr-TR" dirty="0"/>
              <a:t>Tedaviye başlamadan önce ve tedavi sonrasında rutin göz muayenesi ile birlikte, renkli </a:t>
            </a:r>
            <a:r>
              <a:rPr lang="tr-TR" dirty="0" err="1"/>
              <a:t>fundus</a:t>
            </a:r>
            <a:r>
              <a:rPr lang="tr-TR" dirty="0"/>
              <a:t> fotoğrafı, optik </a:t>
            </a:r>
            <a:r>
              <a:rPr lang="tr-TR" dirty="0" err="1"/>
              <a:t>kohorens</a:t>
            </a:r>
            <a:r>
              <a:rPr lang="tr-TR" dirty="0"/>
              <a:t> tomografi (OKT) ve görme alanı testi uygulanmıştır. </a:t>
            </a:r>
          </a:p>
          <a:p>
            <a:r>
              <a:rPr lang="tr-TR" dirty="0"/>
              <a:t>Tedavi bitiminde ve 2 ay sonra rutin göz muayenesi, OKT ve görme alanı testi tekrarlanmıştır.  </a:t>
            </a:r>
          </a:p>
          <a:p>
            <a:r>
              <a:rPr lang="tr-TR" dirty="0"/>
              <a:t>Olgulara tedavi boyunca suni gözyaşı desteği verilmiştir.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1143000"/>
          </a:xfrm>
        </p:spPr>
        <p:txBody>
          <a:bodyPr/>
          <a:lstStyle/>
          <a:p>
            <a:r>
              <a:rPr lang="tr-TR" b="1" dirty="0"/>
              <a:t>BULGULAR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tr-TR" dirty="0"/>
              <a:t>19 kadın 24 erkek toplam 43 olgu</a:t>
            </a:r>
          </a:p>
          <a:p>
            <a:r>
              <a:rPr lang="tr-TR" dirty="0"/>
              <a:t>Ortalama yaşı 34.7±11.2 yıl  (18-42 yıl arası)</a:t>
            </a:r>
          </a:p>
          <a:p>
            <a:r>
              <a:rPr lang="tr-TR" dirty="0"/>
              <a:t>Tedavi sırasında ve sonrasında herhangi bir </a:t>
            </a:r>
            <a:r>
              <a:rPr lang="tr-TR" dirty="0" err="1"/>
              <a:t>okuler</a:t>
            </a:r>
            <a:r>
              <a:rPr lang="tr-TR" dirty="0"/>
              <a:t> yan etkiye rastlanmamıştır.</a:t>
            </a:r>
          </a:p>
          <a:p>
            <a:r>
              <a:rPr lang="tr-TR" dirty="0"/>
              <a:t>Tedavi öncesinde </a:t>
            </a:r>
            <a:r>
              <a:rPr lang="tr-TR" dirty="0" err="1"/>
              <a:t>Ort</a:t>
            </a:r>
            <a:r>
              <a:rPr lang="tr-TR" dirty="0"/>
              <a:t> GK: 0.18±0.22 </a:t>
            </a:r>
            <a:r>
              <a:rPr lang="tr-TR" dirty="0" err="1"/>
              <a:t>Snellen</a:t>
            </a:r>
            <a:r>
              <a:rPr lang="tr-TR" dirty="0"/>
              <a:t> sırası </a:t>
            </a:r>
          </a:p>
          <a:p>
            <a:r>
              <a:rPr lang="tr-TR" dirty="0"/>
              <a:t>Tedavi sonrasında  0.25±0.24 </a:t>
            </a:r>
            <a:r>
              <a:rPr lang="tr-TR" dirty="0" err="1"/>
              <a:t>Snellen</a:t>
            </a:r>
            <a:r>
              <a:rPr lang="tr-TR" dirty="0"/>
              <a:t> sırası</a:t>
            </a:r>
          </a:p>
          <a:p>
            <a:r>
              <a:rPr lang="tr-TR" dirty="0"/>
              <a:t>Tedavi sonrasında hiçbir olguda görme kaybı gelişmemiştir.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tr-TR" dirty="0"/>
              <a:t>   BULGULAR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tr-TR" dirty="0"/>
              <a:t>GK:  14 olguda aynı,  29 (%67) olguda görme artışı</a:t>
            </a:r>
          </a:p>
          <a:p>
            <a:r>
              <a:rPr lang="tr-TR" dirty="0"/>
              <a:t>OKT takiplerinde olumsuz bir değişiklik izlenmemiştir (</a:t>
            </a:r>
            <a:r>
              <a:rPr lang="tr-TR" dirty="0" err="1"/>
              <a:t>Kistoid</a:t>
            </a:r>
            <a:r>
              <a:rPr lang="tr-TR" dirty="0"/>
              <a:t> </a:t>
            </a:r>
            <a:r>
              <a:rPr lang="tr-TR" dirty="0" err="1"/>
              <a:t>makula</a:t>
            </a:r>
            <a:r>
              <a:rPr lang="tr-TR" dirty="0"/>
              <a:t> ödemi vb.). </a:t>
            </a:r>
          </a:p>
          <a:p>
            <a:r>
              <a:rPr lang="tr-TR" dirty="0"/>
              <a:t>Görme alanı: 18 olguda görme alanı aynı, 25 olguda (%58) görme alanında iyileşme</a:t>
            </a:r>
          </a:p>
          <a:p>
            <a:r>
              <a:rPr lang="tr-TR" dirty="0"/>
              <a:t>Tedavi bitiminden 2 ay sonra yapılan muayenelerde mevcut bulguların korunduğu belirlenmiştir.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2840362" cy="236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2969239" cy="24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0166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268760"/>
            <a:ext cx="2808312" cy="23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923928" y="2348880"/>
            <a:ext cx="830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</a:t>
            </a:r>
          </a:p>
          <a:p>
            <a:r>
              <a:rPr lang="tr-TR" dirty="0"/>
              <a:t>öncesi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923928" y="4653136"/>
            <a:ext cx="94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</a:t>
            </a:r>
          </a:p>
          <a:p>
            <a:r>
              <a:rPr lang="tr-TR" dirty="0"/>
              <a:t> sonrası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2652146" cy="209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2699792" cy="206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2880320" cy="224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772817"/>
            <a:ext cx="283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779912" y="2780928"/>
            <a:ext cx="88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 </a:t>
            </a:r>
          </a:p>
          <a:p>
            <a:r>
              <a:rPr lang="tr-TR" dirty="0"/>
              <a:t>öncesi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779912" y="4941168"/>
            <a:ext cx="89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Tedavi</a:t>
            </a:r>
          </a:p>
          <a:p>
            <a:r>
              <a:rPr lang="tr-TR" dirty="0"/>
              <a:t>sonrası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860</Words>
  <Application>Microsoft Office PowerPoint</Application>
  <PresentationFormat>Ekran Gösterisi (4:3)</PresentationFormat>
  <Paragraphs>105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Akış</vt:lpstr>
      <vt:lpstr>Erken ve orta evre retinitis pigmentosalı olgularda  Transkorneal  Elektriksel Stimulasyon  (TES-Okuvizyon) tedavisinin kısa dönem takip sonuçlarının değerlendirilmesi  </vt:lpstr>
      <vt:lpstr>PowerPoint Sunusu</vt:lpstr>
      <vt:lpstr>AMAÇ </vt:lpstr>
      <vt:lpstr>HASTALAR VE METOD </vt:lpstr>
      <vt:lpstr>PowerPoint Sunusu</vt:lpstr>
      <vt:lpstr>BULGULAR </vt:lpstr>
      <vt:lpstr>   BULGULAR</vt:lpstr>
      <vt:lpstr>PowerPoint Sunusu</vt:lpstr>
      <vt:lpstr>PowerPoint Sunusu</vt:lpstr>
      <vt:lpstr>PowerPoint Sunusu</vt:lpstr>
      <vt:lpstr>PowerPoint Sunusu</vt:lpstr>
      <vt:lpstr>   TARTIŞMA</vt:lpstr>
      <vt:lpstr>   TARTIŞMA</vt:lpstr>
      <vt:lpstr>   ETKİ MEKANİZMASI</vt:lpstr>
      <vt:lpstr>TARTIŞMA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ve orta evre retinitis pigmentosalı olgularda  Transkorneal  Elektriksel Stimulasyon  (TES-Okuvizyon) tedavisinin kısa dönem takip sonuçlarının değerlendirilmesi</dc:title>
  <dc:creator>Ayse Oner</dc:creator>
  <cp:lastModifiedBy>Ayşe Öner</cp:lastModifiedBy>
  <cp:revision>8</cp:revision>
  <dcterms:created xsi:type="dcterms:W3CDTF">2016-10-24T18:12:35Z</dcterms:created>
  <dcterms:modified xsi:type="dcterms:W3CDTF">2022-01-04T20:06:20Z</dcterms:modified>
</cp:coreProperties>
</file>