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24"/>
  </p:notesMasterIdLst>
  <p:sldIdLst>
    <p:sldId id="326" r:id="rId2"/>
    <p:sldId id="617" r:id="rId3"/>
    <p:sldId id="635" r:id="rId4"/>
    <p:sldId id="636" r:id="rId5"/>
    <p:sldId id="618" r:id="rId6"/>
    <p:sldId id="619" r:id="rId7"/>
    <p:sldId id="629" r:id="rId8"/>
    <p:sldId id="622" r:id="rId9"/>
    <p:sldId id="630" r:id="rId10"/>
    <p:sldId id="631" r:id="rId11"/>
    <p:sldId id="632" r:id="rId12"/>
    <p:sldId id="633" r:id="rId13"/>
    <p:sldId id="624" r:id="rId14"/>
    <p:sldId id="625" r:id="rId15"/>
    <p:sldId id="626" r:id="rId16"/>
    <p:sldId id="627" r:id="rId17"/>
    <p:sldId id="634" r:id="rId18"/>
    <p:sldId id="628" r:id="rId19"/>
    <p:sldId id="590" r:id="rId20"/>
    <p:sldId id="595" r:id="rId21"/>
    <p:sldId id="599" r:id="rId22"/>
    <p:sldId id="601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0E0E0"/>
    <a:srgbClr val="33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1720" autoAdjust="0"/>
  </p:normalViewPr>
  <p:slideViewPr>
    <p:cSldViewPr>
      <p:cViewPr>
        <p:scale>
          <a:sx n="60" d="100"/>
          <a:sy n="60" d="100"/>
        </p:scale>
        <p:origin x="-1464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3BBA-178F-4A62-BDB8-F252697A6976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FD01-1F8B-4C76-A61D-6C6823EC94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6350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62695" y="5705517"/>
            <a:ext cx="8981305" cy="848733"/>
            <a:chOff x="-309563" y="4316413"/>
            <a:chExt cx="9415463" cy="1211262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5576663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1207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" y="-11435"/>
            <a:ext cx="9111954" cy="17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" y="283965"/>
            <a:ext cx="151784" cy="65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229600" cy="1252728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3450696"/>
          </a:xfrm>
        </p:spPr>
        <p:txBody>
          <a:bodyPr/>
          <a:lstStyle/>
          <a:p>
            <a:pPr lvl="0"/>
            <a:r>
              <a:rPr lang="tr-TR" smtClean="0"/>
              <a:t>Asıl </a:t>
            </a:r>
            <a:r>
              <a:rPr lang="tr-TR" dirty="0" smtClean="0"/>
              <a:t>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63205" y="5707553"/>
            <a:ext cx="3786690" cy="365125"/>
          </a:xfrm>
        </p:spPr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171" y="5707553"/>
            <a:ext cx="3786691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0621" y="5707552"/>
            <a:ext cx="1161826" cy="365125"/>
          </a:xfrm>
        </p:spPr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085" y="1950285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5913" y="5068319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-1" y="5466458"/>
            <a:ext cx="8899289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-76201" y="5301207"/>
            <a:ext cx="8965859" cy="60096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87BB59-7D52-48DE-8B61-1487D2D98B93}" type="datetimeFigureOut">
              <a:rPr lang="tr-TR" smtClean="0"/>
              <a:pPr/>
              <a:t>16.11.2018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MCetin\A-MCETIN 2012-2013\GENKÖK DOC  2013-2014\genkök FİLM RESIM\genkök fotoğraflar\IMG_0424++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44000" cy="6823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84376" cy="108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Dikdörtgen"/>
          <p:cNvSpPr/>
          <p:nvPr/>
        </p:nvSpPr>
        <p:spPr>
          <a:xfrm>
            <a:off x="1043608" y="1484784"/>
            <a:ext cx="8100392" cy="2664296"/>
          </a:xfrm>
          <a:prstGeom prst="rect">
            <a:avLst/>
          </a:prstGeom>
          <a:solidFill>
            <a:srgbClr val="E0E0E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MAKULA HASTALIKLARINDA</a:t>
            </a:r>
          </a:p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SUPRAKOROİDAL MEZENKİMAL</a:t>
            </a:r>
          </a:p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KÖK HÜCRE UYGULAMASI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3635896" y="5877272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11" name="10 Dikdörtgen"/>
          <p:cNvSpPr/>
          <p:nvPr/>
        </p:nvSpPr>
        <p:spPr>
          <a:xfrm>
            <a:off x="3779912" y="4725144"/>
            <a:ext cx="5364088" cy="2132856"/>
          </a:xfrm>
          <a:prstGeom prst="rect">
            <a:avLst/>
          </a:prstGeom>
          <a:solidFill>
            <a:srgbClr val="E0E0E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Prof.Dr</a:t>
            </a:r>
            <a:r>
              <a:rPr lang="tr-TR" sz="2400" dirty="0" smtClean="0">
                <a:solidFill>
                  <a:schemeClr val="tx1"/>
                </a:solidFill>
              </a:rPr>
              <a:t>. Ayşe Öner, FEBO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Erciyes </a:t>
            </a:r>
            <a:r>
              <a:rPr lang="tr-TR" sz="2400" dirty="0" err="1" smtClean="0">
                <a:solidFill>
                  <a:schemeClr val="tx1"/>
                </a:solidFill>
              </a:rPr>
              <a:t>Universitesi</a:t>
            </a:r>
            <a:r>
              <a:rPr lang="tr-TR" sz="2400" dirty="0" smtClean="0">
                <a:solidFill>
                  <a:schemeClr val="tx1"/>
                </a:solidFill>
              </a:rPr>
              <a:t> Tıp Fakültesi 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Göz Hastalıkları AD KAYSERİ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KAYSERİ</a:t>
            </a: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47914"/>
            <a:ext cx="1512168" cy="1510086"/>
          </a:xfrm>
          <a:prstGeom prst="rect">
            <a:avLst/>
          </a:prstGeom>
          <a:noFill/>
          <a:ln w="12700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671161" y="2977737"/>
          <a:ext cx="6009640" cy="1761363"/>
        </p:xfrm>
        <a:graphic>
          <a:graphicData uri="http://schemas.openxmlformats.org/drawingml/2006/table">
            <a:tbl>
              <a:tblPr/>
              <a:tblGrid>
                <a:gridCol w="1139190"/>
                <a:gridCol w="924560"/>
                <a:gridCol w="1335405"/>
                <a:gridCol w="1344295"/>
                <a:gridCol w="126619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Olgu No.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Yaş/Cinsiyet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 Hastalık/Göz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Başlangıç EİDGK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(logMAR)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6. ayda EİDGK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(logMAR)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19/F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STMD/OS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+1.3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+1.0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20/M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STMD/OD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+2.0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+1.5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31/F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STMD/OS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+1.5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+0.8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75/M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YBMD/OS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+1.8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+1.3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70/F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YBMD/OS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+2.0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+2.0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60/M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YBMD/OD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+1.8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+1.0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59/M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YBMD/OD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+2.0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+1.3</a:t>
                      </a:r>
                      <a:endParaRPr lang="tr-T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483768" y="2139605"/>
          <a:ext cx="3309827" cy="3449635"/>
        </p:xfrm>
        <a:graphic>
          <a:graphicData uri="http://schemas.openxmlformats.org/drawingml/2006/table">
            <a:tbl>
              <a:tblPr/>
              <a:tblGrid>
                <a:gridCol w="539777"/>
                <a:gridCol w="698564"/>
                <a:gridCol w="698564"/>
                <a:gridCol w="686461"/>
                <a:gridCol w="686461"/>
              </a:tblGrid>
              <a:tr h="2984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Olgu No.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Tedavi öncesi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 1 ay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6 month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SMK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SKK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403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428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435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LB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2560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2530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2410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SMK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109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SKK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218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227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263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LB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2102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1890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SMK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128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141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157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SKK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232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248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278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LB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2383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2331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2304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SMK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187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192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196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SKK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126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7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LB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3716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3663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3612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755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SMK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SKK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108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LB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5789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5718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5702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73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SMK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114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123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157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SKK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398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431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466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LB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2839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2830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2789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SMK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SKK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156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158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171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91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LB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2480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2479</a:t>
                      </a:r>
                      <a:endParaRPr lang="tr-T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Calibri"/>
                          <a:cs typeface="Times New Roman"/>
                        </a:rPr>
                        <a:t>2471</a:t>
                      </a:r>
                      <a:endParaRPr lang="tr-T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Asus\Desktop\TOD, 2018 KONGRE SUNUMLARI\Manuscript Cellular Reprogramming\Figures\Figure 4.t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192687" cy="323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Asus\Desktop\kuru tip ybmd ve stem cell\KÖK HÜCRE AMD\DEMIRELE KK SSSAG SONRA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789040"/>
            <a:ext cx="5760640" cy="1406141"/>
          </a:xfrm>
          <a:prstGeom prst="rect">
            <a:avLst/>
          </a:prstGeom>
          <a:noFill/>
        </p:spPr>
      </p:pic>
      <p:pic>
        <p:nvPicPr>
          <p:cNvPr id="2051" name="Picture 3" descr="C:\Users\Asus\Desktop\kuru tip ybmd ve stem cell\KÖK HÜCRE AMD\DEMIRELE SAG ÖNCE K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280795"/>
            <a:ext cx="5760639" cy="140614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04864"/>
            <a:ext cx="7200800" cy="149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692696"/>
            <a:ext cx="3941942" cy="14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692696"/>
            <a:ext cx="3866803" cy="154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5" name="Picture 3" descr="C:\Users\Asus\Desktop\kuru tip ybmd ve stem cell\KÖK HÜCRE AMD\DONMEZN KK SAG SONR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239244"/>
            <a:ext cx="6336704" cy="1618756"/>
          </a:xfrm>
          <a:prstGeom prst="rect">
            <a:avLst/>
          </a:prstGeom>
          <a:noFill/>
        </p:spPr>
      </p:pic>
      <p:pic>
        <p:nvPicPr>
          <p:cNvPr id="3076" name="Picture 4" descr="C:\Users\Asus\Desktop\kuru tip ybmd ve stem cell\KÖK HÜCRE AMD\DONMEZN SAG KK ÖNCE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221088"/>
            <a:ext cx="6336704" cy="152053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924944"/>
            <a:ext cx="7344816" cy="162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692696"/>
            <a:ext cx="2331342" cy="21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692696"/>
            <a:ext cx="2237645" cy="218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25144"/>
            <a:ext cx="7048823" cy="181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140968"/>
            <a:ext cx="6984776" cy="148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0728"/>
            <a:ext cx="838966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196437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1873895" cy="178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Asus\Desktop\kuru tip ybmd ve stem cell\KÖK HÜCRE AMD\YAMAKS SOL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77072"/>
            <a:ext cx="5328592" cy="1300680"/>
          </a:xfrm>
          <a:prstGeom prst="rect">
            <a:avLst/>
          </a:prstGeom>
          <a:noFill/>
        </p:spPr>
      </p:pic>
      <p:pic>
        <p:nvPicPr>
          <p:cNvPr id="4102" name="Picture 6" descr="C:\Users\Asus\Desktop\kuru tip ybmd ve stem cell\KÖK HÜCRE AMD\YAMAKS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373215"/>
            <a:ext cx="5382020" cy="1313721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204864"/>
            <a:ext cx="3866121" cy="175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196295"/>
            <a:ext cx="3923928" cy="18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>
            <a:normAutofit/>
          </a:bodyPr>
          <a:lstStyle/>
          <a:p>
            <a:endParaRPr lang="tr-TR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1851192" cy="172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4"/>
            <a:ext cx="2102073" cy="189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388792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96952"/>
            <a:ext cx="4104034" cy="16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69160"/>
            <a:ext cx="2304257" cy="17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573" y="4725144"/>
            <a:ext cx="237942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Asus\Desktop\TOD, 2018 KONGRE SUNUMLARI\vrc Bİ\KÖK HÜCRE KONUSMA\DILCIESO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725144"/>
            <a:ext cx="4608512" cy="1124912"/>
          </a:xfrm>
          <a:prstGeom prst="rect">
            <a:avLst/>
          </a:prstGeom>
          <a:noFill/>
        </p:spPr>
      </p:pic>
      <p:pic>
        <p:nvPicPr>
          <p:cNvPr id="3077" name="Picture 5" descr="C:\Users\Asus\Desktop\TOD, 2018 KONGRE SUNUMLARI\vrc Bİ\KÖK HÜCRE KONUSMA\DILCIE SOL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5803393"/>
            <a:ext cx="4608512" cy="112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764704"/>
            <a:ext cx="396044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919984" cy="313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149080"/>
            <a:ext cx="3240360" cy="24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2852936"/>
            <a:ext cx="8056405" cy="2730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4400" dirty="0" smtClean="0"/>
              <a:t>  MAKULA HASTALIKLARINDA    </a:t>
            </a:r>
          </a:p>
          <a:p>
            <a:pPr>
              <a:buNone/>
            </a:pPr>
            <a:r>
              <a:rPr lang="tr-TR" sz="4400" dirty="0" smtClean="0"/>
              <a:t>		    KLİNİK ÇALIŞMALAR</a:t>
            </a:r>
            <a:endParaRPr lang="tr-T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Kuru</a:t>
            </a:r>
            <a:r>
              <a:rPr lang="en-US" dirty="0" smtClean="0"/>
              <a:t> tip </a:t>
            </a:r>
            <a:r>
              <a:rPr lang="en-US" dirty="0" err="1" smtClean="0"/>
              <a:t>yaşa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makula</a:t>
            </a:r>
            <a:r>
              <a:rPr lang="en-US" dirty="0" smtClean="0"/>
              <a:t> </a:t>
            </a:r>
            <a:r>
              <a:rPr lang="en-US" dirty="0" err="1" smtClean="0"/>
              <a:t>dejenerasyon</a:t>
            </a:r>
            <a:r>
              <a:rPr lang="tr-TR" dirty="0" err="1" smtClean="0"/>
              <a:t>lu</a:t>
            </a:r>
            <a:r>
              <a:rPr lang="tr-TR" dirty="0" smtClean="0"/>
              <a:t> 4 olgu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Stargardt</a:t>
            </a:r>
            <a:r>
              <a:rPr lang="en-US" dirty="0" smtClean="0"/>
              <a:t> </a:t>
            </a:r>
            <a:r>
              <a:rPr lang="en-US" dirty="0" err="1" smtClean="0"/>
              <a:t>makula</a:t>
            </a:r>
            <a:r>
              <a:rPr lang="en-US" dirty="0" smtClean="0"/>
              <a:t> </a:t>
            </a:r>
            <a:r>
              <a:rPr lang="en-US" dirty="0" err="1" smtClean="0"/>
              <a:t>distrofili</a:t>
            </a:r>
            <a:r>
              <a:rPr lang="en-US" dirty="0" smtClean="0"/>
              <a:t> </a:t>
            </a:r>
            <a:r>
              <a:rPr lang="tr-TR" dirty="0" smtClean="0"/>
              <a:t>3 olgu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Suprakoroidal</a:t>
            </a:r>
            <a:r>
              <a:rPr lang="tr-TR" dirty="0" smtClean="0"/>
              <a:t> </a:t>
            </a:r>
            <a:r>
              <a:rPr lang="en-US" dirty="0" err="1" smtClean="0"/>
              <a:t>mezenkimal</a:t>
            </a:r>
            <a:r>
              <a:rPr lang="en-US" dirty="0" smtClean="0"/>
              <a:t> </a:t>
            </a:r>
            <a:r>
              <a:rPr lang="en-US" dirty="0" err="1" smtClean="0"/>
              <a:t>kök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uygulama</a:t>
            </a:r>
            <a:r>
              <a:rPr lang="en-US" dirty="0" smtClean="0"/>
              <a:t> </a:t>
            </a:r>
            <a:r>
              <a:rPr lang="en-US" dirty="0" err="1" smtClean="0"/>
              <a:t>sonuçlarımızı</a:t>
            </a:r>
            <a:r>
              <a:rPr lang="en-US" dirty="0" smtClean="0"/>
              <a:t> </a:t>
            </a:r>
            <a:r>
              <a:rPr lang="en-US" dirty="0" err="1" smtClean="0"/>
              <a:t>sunmak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3563888" y="47667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AMAÇ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48680"/>
            <a:ext cx="56896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051720" y="350100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25 OLGUNUN 36 GÖZÜ</a:t>
            </a:r>
          </a:p>
          <a:p>
            <a:r>
              <a:rPr lang="tr-TR" dirty="0" smtClean="0"/>
              <a:t>KURU TİP YBMD </a:t>
            </a:r>
          </a:p>
          <a:p>
            <a:r>
              <a:rPr lang="tr-TR" dirty="0" smtClean="0"/>
              <a:t>SUPRAKOROİDAL ADMKH</a:t>
            </a:r>
          </a:p>
          <a:p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060848"/>
            <a:ext cx="6819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09120"/>
            <a:ext cx="7842895" cy="204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361953" cy="254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907704" y="3501008"/>
            <a:ext cx="5782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 hasta, santral GA olan olgular, GK 0.1 den düşük olanlar</a:t>
            </a:r>
          </a:p>
          <a:p>
            <a:endParaRPr lang="tr-TR" dirty="0" smtClean="0"/>
          </a:p>
          <a:p>
            <a:r>
              <a:rPr lang="tr-TR" dirty="0" smtClean="0"/>
              <a:t>Kötü olan göze </a:t>
            </a:r>
            <a:r>
              <a:rPr lang="tr-TR" dirty="0" err="1" smtClean="0"/>
              <a:t>otolog</a:t>
            </a:r>
            <a:r>
              <a:rPr lang="tr-TR" dirty="0" smtClean="0"/>
              <a:t>  Kİ- MKH</a:t>
            </a:r>
          </a:p>
          <a:p>
            <a:endParaRPr lang="tr-TR" dirty="0" smtClean="0"/>
          </a:p>
          <a:p>
            <a:r>
              <a:rPr lang="tr-TR" dirty="0" smtClean="0"/>
              <a:t>6 aylık takip, </a:t>
            </a:r>
            <a:r>
              <a:rPr lang="tr-TR" dirty="0" err="1" smtClean="0"/>
              <a:t>Mf</a:t>
            </a:r>
            <a:r>
              <a:rPr lang="tr-TR" dirty="0" smtClean="0"/>
              <a:t> ERG de iyileşme</a:t>
            </a:r>
          </a:p>
          <a:p>
            <a:endParaRPr lang="tr-TR" dirty="0" smtClean="0"/>
          </a:p>
          <a:p>
            <a:r>
              <a:rPr lang="tr-TR" dirty="0" smtClean="0"/>
              <a:t>GA boyutunda küçülme (Diğer gözde büyüme)</a:t>
            </a:r>
          </a:p>
          <a:p>
            <a:endParaRPr lang="tr-TR" dirty="0" smtClean="0"/>
          </a:p>
          <a:p>
            <a:r>
              <a:rPr lang="tr-TR" dirty="0" err="1" smtClean="0"/>
              <a:t>GK’de</a:t>
            </a:r>
            <a:r>
              <a:rPr lang="tr-TR" dirty="0" smtClean="0"/>
              <a:t> fark yok (Diğer gözde azalma)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836712"/>
            <a:ext cx="55880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403648" y="3501008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10 ATROFİK YBMD, GK 20/100 DEN DÜŞÜK OLGULAR</a:t>
            </a:r>
          </a:p>
          <a:p>
            <a:endParaRPr lang="tr-TR" dirty="0" smtClean="0"/>
          </a:p>
          <a:p>
            <a:r>
              <a:rPr lang="tr-TR" dirty="0" smtClean="0"/>
              <a:t>OTOLOG Kİ-MKH, İNTRAVİTREAL</a:t>
            </a:r>
          </a:p>
          <a:p>
            <a:endParaRPr lang="tr-TR" dirty="0" smtClean="0"/>
          </a:p>
          <a:p>
            <a:r>
              <a:rPr lang="tr-TR" dirty="0" smtClean="0"/>
              <a:t>GK ‘ DE ANLAMLI ARTIŞ (20/320 DEN 20/200’E YÜKSELMİŞ)</a:t>
            </a:r>
          </a:p>
          <a:p>
            <a:endParaRPr lang="tr-TR" dirty="0" smtClean="0"/>
          </a:p>
          <a:p>
            <a:r>
              <a:rPr lang="tr-TR" dirty="0" smtClean="0"/>
              <a:t>PERİMETRİDE İYİLEŞME</a:t>
            </a:r>
          </a:p>
          <a:p>
            <a:endParaRPr lang="tr-TR" dirty="0" smtClean="0"/>
          </a:p>
          <a:p>
            <a:r>
              <a:rPr lang="tr-TR" dirty="0" smtClean="0"/>
              <a:t>ATROFİK ALANLARDA KÜÇÜLME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3450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Kök Hücre</a:t>
            </a:r>
            <a:r>
              <a:rPr lang="tr-TR" dirty="0" smtClean="0"/>
              <a:t>:</a:t>
            </a:r>
          </a:p>
          <a:p>
            <a:pPr>
              <a:buNone/>
            </a:pPr>
            <a:endParaRPr lang="tr-TR" b="1" dirty="0" smtClean="0"/>
          </a:p>
          <a:p>
            <a:r>
              <a:rPr lang="tr-TR" dirty="0" smtClean="0"/>
              <a:t>Hücrenin özelleşmemiş en temel ve saf halidir.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Vücuttaki pek çok hücre tipine </a:t>
            </a:r>
            <a:r>
              <a:rPr lang="tr-TR" dirty="0" err="1" smtClean="0"/>
              <a:t>differensiye</a:t>
            </a:r>
            <a:r>
              <a:rPr lang="tr-TR" dirty="0" smtClean="0"/>
              <a:t> olabilir.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Hasarlı hücre ve dokuları onarabilir.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tr-TR" dirty="0" smtClean="0"/>
              <a:t>KÖK HÜCRE NEDİR?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484784"/>
            <a:ext cx="8136904" cy="45365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(1) </a:t>
            </a:r>
            <a:r>
              <a:rPr lang="tr-TR" dirty="0" smtClean="0"/>
              <a:t>Hücre </a:t>
            </a:r>
            <a:r>
              <a:rPr lang="tr-TR" dirty="0" err="1" smtClean="0"/>
              <a:t>Replasmanı</a:t>
            </a:r>
            <a:r>
              <a:rPr lang="tr-TR" dirty="0" smtClean="0"/>
              <a:t>:  Sağlıklı kök hücreler dejenere hücrelerin yerini alabilir (</a:t>
            </a:r>
            <a:r>
              <a:rPr lang="tr-TR" dirty="0" err="1" smtClean="0"/>
              <a:t>Differensiasyon</a:t>
            </a:r>
            <a:r>
              <a:rPr lang="tr-TR" dirty="0" smtClean="0"/>
              <a:t>).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(2) </a:t>
            </a:r>
            <a:r>
              <a:rPr lang="tr-TR" dirty="0" err="1" smtClean="0"/>
              <a:t>Nutrisyonel</a:t>
            </a:r>
            <a:r>
              <a:rPr lang="tr-TR" dirty="0" smtClean="0"/>
              <a:t> Destek: Sağlıklı kök hücreler salgıladıkları faktörlerle etraftaki hücrelerin yaşamlarını desteklerler. </a:t>
            </a:r>
          </a:p>
          <a:p>
            <a:pPr>
              <a:buNone/>
            </a:pPr>
            <a:r>
              <a:rPr lang="tr-TR" dirty="0" smtClean="0"/>
              <a:t>    ( </a:t>
            </a:r>
            <a:r>
              <a:rPr lang="tr-TR" dirty="0" err="1" smtClean="0"/>
              <a:t>bFGF</a:t>
            </a:r>
            <a:r>
              <a:rPr lang="tr-TR" dirty="0" smtClean="0"/>
              <a:t>, VEGF, M-CSF, GM-CSF, </a:t>
            </a:r>
            <a:r>
              <a:rPr lang="tr-TR" dirty="0" err="1" smtClean="0"/>
              <a:t>PlGF</a:t>
            </a:r>
            <a:r>
              <a:rPr lang="tr-TR" dirty="0" smtClean="0"/>
              <a:t>, TGF-</a:t>
            </a:r>
            <a:r>
              <a:rPr lang="el-GR" dirty="0" smtClean="0"/>
              <a:t>β, </a:t>
            </a:r>
            <a:r>
              <a:rPr lang="tr-TR" dirty="0" smtClean="0"/>
              <a:t>HGF, IGF-1, IL,  </a:t>
            </a:r>
            <a:r>
              <a:rPr lang="tr-TR" dirty="0" err="1" smtClean="0"/>
              <a:t>angiogenin</a:t>
            </a:r>
            <a:r>
              <a:rPr lang="tr-TR" dirty="0" smtClean="0"/>
              <a:t>, </a:t>
            </a:r>
            <a:r>
              <a:rPr lang="tr-TR" dirty="0" err="1" smtClean="0"/>
              <a:t>Nöral</a:t>
            </a:r>
            <a:r>
              <a:rPr lang="tr-TR" dirty="0" smtClean="0"/>
              <a:t> </a:t>
            </a:r>
            <a:r>
              <a:rPr lang="tr-TR" dirty="0" err="1" smtClean="0"/>
              <a:t>GF’ler</a:t>
            </a:r>
            <a:r>
              <a:rPr lang="tr-TR" dirty="0" smtClean="0"/>
              <a:t>)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</a:t>
            </a:r>
            <a:r>
              <a:rPr lang="tr-TR" dirty="0" smtClean="0"/>
              <a:t>3</a:t>
            </a:r>
            <a:r>
              <a:rPr lang="en-US" dirty="0" smtClean="0"/>
              <a:t>) </a:t>
            </a:r>
            <a:r>
              <a:rPr lang="tr-TR" dirty="0" smtClean="0"/>
              <a:t>Yeni bağlantılar oluştururlar. 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TEDAVİSİNİN MEKANİZMASI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bilge\Downloads\bina slo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59745"/>
            <a:ext cx="5976664" cy="367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699792" y="188640"/>
            <a:ext cx="5351010" cy="115212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  </a:t>
            </a:r>
            <a:r>
              <a:rPr lang="tr-TR" sz="4000" b="1" dirty="0" smtClean="0">
                <a:solidFill>
                  <a:schemeClr val="bg1"/>
                </a:solidFill>
                <a:ea typeface="+mj-ea"/>
                <a:cs typeface="+mj-cs"/>
              </a:rPr>
              <a:t>EÜTF VE GENKÖK</a:t>
            </a:r>
            <a:endParaRPr kumimoji="0" lang="tr-TR" sz="40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k%C3%B6k-h%C3%BCc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3131345"/>
            <a:ext cx="1564034" cy="1233759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" descr="klon+kok+huc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4365105"/>
            <a:ext cx="1564034" cy="1067744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6" descr="cell-scope2tr-JACJ-KR_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8" y="1759744"/>
            <a:ext cx="1519807" cy="14532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genkok0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1762920"/>
            <a:ext cx="1564034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ilge\Desktop\GENOM KÖK HÜCRE MERKEZİ\GENKÖK YENİ FOTOĞRAFLAR\IMG_042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827" y="3212976"/>
            <a:ext cx="1499567" cy="2216424"/>
          </a:xfrm>
          <a:ln>
            <a:solidFill>
              <a:schemeClr val="bg1"/>
            </a:solidFill>
          </a:ln>
        </p:spPr>
      </p:pic>
      <p:pic>
        <p:nvPicPr>
          <p:cNvPr id="9" name="Picture 7" descr="DSC_01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35" y="5341169"/>
            <a:ext cx="1872208" cy="118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5428" y="5341169"/>
            <a:ext cx="1656184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8" y="5341170"/>
            <a:ext cx="1728191" cy="1171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5341169"/>
            <a:ext cx="1531986" cy="11782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26" y="5341169"/>
            <a:ext cx="1799602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320480"/>
          </a:xfrm>
        </p:spPr>
        <p:txBody>
          <a:bodyPr>
            <a:normAutofit/>
          </a:bodyPr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kurumun</a:t>
            </a:r>
            <a:r>
              <a:rPr lang="en-US" dirty="0" smtClean="0"/>
              <a:t> </a:t>
            </a:r>
            <a:r>
              <a:rPr lang="en-US" dirty="0" err="1" smtClean="0"/>
              <a:t>etik</a:t>
            </a:r>
            <a:r>
              <a:rPr lang="en-US" dirty="0" smtClean="0"/>
              <a:t> </a:t>
            </a:r>
            <a:r>
              <a:rPr lang="en-US" dirty="0" err="1" smtClean="0"/>
              <a:t>kurulundan</a:t>
            </a:r>
            <a:r>
              <a:rPr lang="en-US" dirty="0" smtClean="0"/>
              <a:t> (No:2017/480 ) </a:t>
            </a:r>
            <a:r>
              <a:rPr lang="en-US" dirty="0" err="1" smtClean="0"/>
              <a:t>ayrıca</a:t>
            </a:r>
            <a:r>
              <a:rPr lang="en-US" dirty="0" smtClean="0"/>
              <a:t> T.C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Bakanlığı</a:t>
            </a:r>
            <a:r>
              <a:rPr lang="en-US" dirty="0" smtClean="0"/>
              <a:t> </a:t>
            </a:r>
            <a:r>
              <a:rPr lang="en-US" dirty="0" err="1" smtClean="0"/>
              <a:t>bünyesinde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Organ </a:t>
            </a:r>
            <a:r>
              <a:rPr lang="en-US" dirty="0" err="1" smtClean="0"/>
              <a:t>Doku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Diyaliz</a:t>
            </a:r>
            <a:r>
              <a:rPr lang="en-US" dirty="0" smtClean="0"/>
              <a:t> </a:t>
            </a:r>
            <a:r>
              <a:rPr lang="en-US" dirty="0" err="1" smtClean="0"/>
              <a:t>Hizmetleri</a:t>
            </a:r>
            <a:r>
              <a:rPr lang="en-US" dirty="0" smtClean="0"/>
              <a:t> </a:t>
            </a:r>
            <a:r>
              <a:rPr lang="en-US" dirty="0" err="1" smtClean="0"/>
              <a:t>Daire</a:t>
            </a:r>
            <a:r>
              <a:rPr lang="en-US" dirty="0" smtClean="0"/>
              <a:t> </a:t>
            </a:r>
            <a:r>
              <a:rPr lang="en-US" dirty="0" err="1" smtClean="0"/>
              <a:t>Başkanlığı’ndan</a:t>
            </a:r>
            <a:r>
              <a:rPr lang="en-US" dirty="0" smtClean="0"/>
              <a:t> 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   </a:t>
            </a:r>
            <a:r>
              <a:rPr lang="en-US" dirty="0" smtClean="0"/>
              <a:t> (No: 56733164/203) </a:t>
            </a:r>
            <a:r>
              <a:rPr lang="en-US" dirty="0" err="1" smtClean="0"/>
              <a:t>onay</a:t>
            </a:r>
            <a:r>
              <a:rPr lang="en-US" dirty="0" smtClean="0"/>
              <a:t> </a:t>
            </a:r>
            <a:r>
              <a:rPr lang="en-US" dirty="0" err="1" smtClean="0"/>
              <a:t>alınmıştır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 20 olgu </a:t>
            </a:r>
            <a:r>
              <a:rPr lang="tr-TR" dirty="0" err="1" smtClean="0"/>
              <a:t>opere</a:t>
            </a:r>
            <a:r>
              <a:rPr lang="tr-TR" dirty="0" smtClean="0"/>
              <a:t> edildi.  (4 YBMD,  3 </a:t>
            </a:r>
            <a:r>
              <a:rPr lang="tr-TR" dirty="0" err="1" smtClean="0"/>
              <a:t>Stargardt</a:t>
            </a:r>
            <a:r>
              <a:rPr lang="tr-TR" dirty="0" smtClean="0"/>
              <a:t> olgusu)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8" y="548680"/>
            <a:ext cx="3536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FAZ II ÇALIŞMAMIZ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Görme düzeyi 0.05 düzeyinden daha düşük </a:t>
            </a:r>
          </a:p>
          <a:p>
            <a:r>
              <a:rPr lang="tr-TR" dirty="0" smtClean="0"/>
              <a:t>Olguların tek gözü (daha az gören gözü) çalışmaya alınmış </a:t>
            </a:r>
          </a:p>
          <a:p>
            <a:r>
              <a:rPr lang="tr-TR" dirty="0" smtClean="0"/>
              <a:t>Rutin oftalmolojik testler, renkli </a:t>
            </a:r>
            <a:r>
              <a:rPr lang="tr-TR" dirty="0" err="1" smtClean="0"/>
              <a:t>fundus</a:t>
            </a:r>
            <a:r>
              <a:rPr lang="tr-TR" dirty="0" smtClean="0"/>
              <a:t> fotoğrafı , FFA, OKT, FOF, </a:t>
            </a:r>
            <a:r>
              <a:rPr lang="tr-TR" dirty="0" err="1" smtClean="0"/>
              <a:t>mfERG</a:t>
            </a:r>
            <a:endParaRPr lang="tr-TR" dirty="0" smtClean="0"/>
          </a:p>
          <a:p>
            <a:r>
              <a:rPr lang="tr-TR" dirty="0" err="1" smtClean="0"/>
              <a:t>Suprakoroidal</a:t>
            </a:r>
            <a:r>
              <a:rPr lang="tr-TR" dirty="0" smtClean="0"/>
              <a:t> olarak tek göze 0.2 ml 'de tek doz 3.pasajda, 2X10</a:t>
            </a:r>
            <a:r>
              <a:rPr lang="tr-TR" baseline="30000" dirty="0" smtClean="0"/>
              <a:t>6</a:t>
            </a:r>
            <a:r>
              <a:rPr lang="tr-TR" dirty="0" smtClean="0"/>
              <a:t> </a:t>
            </a:r>
            <a:r>
              <a:rPr lang="tr-TR" dirty="0" err="1" smtClean="0"/>
              <a:t>adipoz</a:t>
            </a:r>
            <a:r>
              <a:rPr lang="tr-TR" dirty="0" smtClean="0"/>
              <a:t> doku kaynaklı MKH uygulaması yapılmıştır. </a:t>
            </a:r>
          </a:p>
          <a:p>
            <a:r>
              <a:rPr lang="tr-TR" dirty="0" err="1" smtClean="0"/>
              <a:t>Postoperatif</a:t>
            </a:r>
            <a:r>
              <a:rPr lang="tr-TR" dirty="0" smtClean="0"/>
              <a:t> </a:t>
            </a:r>
            <a:r>
              <a:rPr lang="tr-TR" dirty="0" smtClean="0"/>
              <a:t>dönemde 1 ay süreyle </a:t>
            </a:r>
            <a:r>
              <a:rPr lang="tr-TR" dirty="0" err="1" smtClean="0"/>
              <a:t>topikal</a:t>
            </a:r>
            <a:r>
              <a:rPr lang="tr-TR" dirty="0" smtClean="0"/>
              <a:t> antibiyotik ve </a:t>
            </a:r>
            <a:r>
              <a:rPr lang="tr-TR" dirty="0" err="1" smtClean="0"/>
              <a:t>steroidli</a:t>
            </a:r>
            <a:r>
              <a:rPr lang="tr-TR" dirty="0" smtClean="0"/>
              <a:t> damla kullanılmıştır.  </a:t>
            </a:r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2339752" y="692696"/>
            <a:ext cx="4753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HASTALAR VE YÖNTEM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704856" cy="42484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smtClean="0"/>
              <a:t>Tüm olgular 6 aylık takiplerini tamamlamıştır.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Hiçbir olguda sistemik komplikasyon olmadı. </a:t>
            </a:r>
          </a:p>
          <a:p>
            <a:endParaRPr lang="tr-TR" dirty="0" smtClean="0"/>
          </a:p>
          <a:p>
            <a:r>
              <a:rPr lang="tr-TR" dirty="0" smtClean="0"/>
              <a:t>Hiçbir olguda </a:t>
            </a:r>
            <a:r>
              <a:rPr lang="tr-TR" dirty="0" err="1" smtClean="0"/>
              <a:t>okuler</a:t>
            </a:r>
            <a:r>
              <a:rPr lang="tr-TR" dirty="0" smtClean="0"/>
              <a:t> komplikasyon yok.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Postop</a:t>
            </a:r>
            <a:r>
              <a:rPr lang="tr-TR" dirty="0" smtClean="0"/>
              <a:t> </a:t>
            </a:r>
            <a:r>
              <a:rPr lang="tr-TR" dirty="0" err="1" smtClean="0"/>
              <a:t>konjonktival</a:t>
            </a:r>
            <a:r>
              <a:rPr lang="tr-TR" dirty="0" smtClean="0"/>
              <a:t> </a:t>
            </a:r>
            <a:r>
              <a:rPr lang="tr-TR" dirty="0" err="1" smtClean="0"/>
              <a:t>hiperemi</a:t>
            </a:r>
            <a:r>
              <a:rPr lang="tr-TR" dirty="0" smtClean="0"/>
              <a:t> dışında olumsuz bulgu yok</a:t>
            </a:r>
          </a:p>
          <a:p>
            <a:endParaRPr lang="tr-TR" dirty="0" smtClean="0"/>
          </a:p>
          <a:p>
            <a:r>
              <a:rPr lang="tr-TR" dirty="0" smtClean="0"/>
              <a:t>Reaksiyon yok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2915816" y="476672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SONUÇLAR</a:t>
            </a:r>
            <a:endParaRPr lang="tr-T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4320480"/>
          </a:xfrm>
        </p:spPr>
        <p:txBody>
          <a:bodyPr>
            <a:normAutofit/>
          </a:bodyPr>
          <a:lstStyle/>
          <a:p>
            <a:r>
              <a:rPr lang="en-US" dirty="0" err="1" smtClean="0"/>
              <a:t>Takiplerde</a:t>
            </a:r>
            <a:r>
              <a:rPr lang="en-US" dirty="0" smtClean="0"/>
              <a:t> </a:t>
            </a:r>
            <a:r>
              <a:rPr lang="tr-TR" dirty="0" smtClean="0"/>
              <a:t> 7 </a:t>
            </a:r>
            <a:r>
              <a:rPr lang="en-US" dirty="0" err="1" smtClean="0"/>
              <a:t>olgunun</a:t>
            </a:r>
            <a:r>
              <a:rPr lang="en-US" dirty="0" smtClean="0"/>
              <a:t> </a:t>
            </a:r>
            <a:r>
              <a:rPr lang="en-US" dirty="0" err="1" smtClean="0"/>
              <a:t>hepsinde</a:t>
            </a:r>
            <a:r>
              <a:rPr lang="en-US" dirty="0" smtClean="0"/>
              <a:t> retina </a:t>
            </a:r>
            <a:r>
              <a:rPr lang="en-US" dirty="0" err="1" smtClean="0"/>
              <a:t>fonksiyonlarını</a:t>
            </a:r>
            <a:r>
              <a:rPr lang="en-US" dirty="0" smtClean="0"/>
              <a:t> </a:t>
            </a:r>
            <a:r>
              <a:rPr lang="en-US" dirty="0" err="1" smtClean="0"/>
              <a:t>gösteren</a:t>
            </a:r>
            <a:r>
              <a:rPr lang="en-US" dirty="0" smtClean="0"/>
              <a:t> </a:t>
            </a:r>
            <a:r>
              <a:rPr lang="en-US" dirty="0" err="1" smtClean="0"/>
              <a:t>mfERG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PGA </a:t>
            </a:r>
            <a:r>
              <a:rPr lang="en-US" dirty="0" err="1" smtClean="0"/>
              <a:t>testlerinde</a:t>
            </a:r>
            <a:r>
              <a:rPr lang="en-US" dirty="0" smtClean="0"/>
              <a:t> </a:t>
            </a:r>
            <a:r>
              <a:rPr lang="en-US" dirty="0" err="1" smtClean="0"/>
              <a:t>iyileşme</a:t>
            </a:r>
            <a:r>
              <a:rPr lang="en-US" dirty="0" smtClean="0"/>
              <a:t> </a:t>
            </a:r>
            <a:r>
              <a:rPr lang="en-US" dirty="0" err="1" smtClean="0"/>
              <a:t>saptanmıştır</a:t>
            </a:r>
            <a:r>
              <a:rPr lang="en-US" dirty="0" smtClean="0"/>
              <a:t>. 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err="1" smtClean="0"/>
              <a:t>Takiplerde</a:t>
            </a:r>
            <a:r>
              <a:rPr lang="en-US" dirty="0" smtClean="0"/>
              <a:t> </a:t>
            </a:r>
            <a:r>
              <a:rPr lang="en-US" dirty="0" err="1" smtClean="0"/>
              <a:t>santral</a:t>
            </a:r>
            <a:r>
              <a:rPr lang="en-US" dirty="0" smtClean="0"/>
              <a:t> retina </a:t>
            </a:r>
            <a:r>
              <a:rPr lang="en-US" dirty="0" err="1" smtClean="0"/>
              <a:t>kalınlığında</a:t>
            </a:r>
            <a:r>
              <a:rPr lang="en-US" dirty="0" smtClean="0"/>
              <a:t> </a:t>
            </a:r>
            <a:r>
              <a:rPr lang="en-US" dirty="0" err="1" smtClean="0"/>
              <a:t>belirgin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değişiklik</a:t>
            </a:r>
            <a:r>
              <a:rPr lang="en-US" dirty="0" smtClean="0"/>
              <a:t> </a:t>
            </a:r>
            <a:r>
              <a:rPr lang="en-US" dirty="0" err="1" smtClean="0"/>
              <a:t>olmaz</a:t>
            </a:r>
            <a:r>
              <a:rPr lang="en-US" dirty="0" smtClean="0"/>
              <a:t> </a:t>
            </a:r>
            <a:r>
              <a:rPr lang="en-US" dirty="0" err="1" smtClean="0"/>
              <a:t>iken</a:t>
            </a:r>
            <a:r>
              <a:rPr lang="en-US" dirty="0" smtClean="0"/>
              <a:t> </a:t>
            </a:r>
            <a:r>
              <a:rPr lang="en-US" dirty="0" err="1" smtClean="0"/>
              <a:t>santral</a:t>
            </a:r>
            <a:r>
              <a:rPr lang="en-US" dirty="0" smtClean="0"/>
              <a:t> </a:t>
            </a:r>
            <a:r>
              <a:rPr lang="en-US" dirty="0" err="1" smtClean="0"/>
              <a:t>koroid</a:t>
            </a:r>
            <a:r>
              <a:rPr lang="en-US" dirty="0" smtClean="0"/>
              <a:t> </a:t>
            </a:r>
            <a:r>
              <a:rPr lang="en-US" dirty="0" err="1" smtClean="0"/>
              <a:t>kalınlığı</a:t>
            </a:r>
            <a:r>
              <a:rPr lang="en-US" dirty="0" smtClean="0"/>
              <a:t> </a:t>
            </a:r>
            <a:r>
              <a:rPr lang="en-US" dirty="0" err="1" smtClean="0"/>
              <a:t>ortalama</a:t>
            </a:r>
            <a:r>
              <a:rPr lang="en-US" dirty="0" smtClean="0"/>
              <a:t> 225 </a:t>
            </a:r>
            <a:r>
              <a:rPr lang="en-US" dirty="0" err="1" smtClean="0"/>
              <a:t>mikrondan</a:t>
            </a:r>
            <a:r>
              <a:rPr lang="en-US" dirty="0" smtClean="0"/>
              <a:t> 265 </a:t>
            </a:r>
            <a:r>
              <a:rPr lang="en-US" dirty="0" err="1" smtClean="0"/>
              <a:t>mikrona</a:t>
            </a:r>
            <a:r>
              <a:rPr lang="en-US" dirty="0" smtClean="0"/>
              <a:t> </a:t>
            </a:r>
            <a:r>
              <a:rPr lang="en-US" dirty="0" err="1" smtClean="0"/>
              <a:t>yükselmiştir</a:t>
            </a:r>
            <a:r>
              <a:rPr lang="en-US" dirty="0" smtClean="0"/>
              <a:t>.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Bu durum </a:t>
            </a:r>
            <a:r>
              <a:rPr lang="en-US" dirty="0" err="1" smtClean="0"/>
              <a:t>koroid</a:t>
            </a:r>
            <a:r>
              <a:rPr lang="en-US" dirty="0" smtClean="0"/>
              <a:t> </a:t>
            </a:r>
            <a:r>
              <a:rPr lang="en-US" dirty="0" err="1" smtClean="0"/>
              <a:t>kanlanmasının</a:t>
            </a:r>
            <a:r>
              <a:rPr lang="en-US" dirty="0" smtClean="0"/>
              <a:t> </a:t>
            </a:r>
            <a:r>
              <a:rPr lang="en-US" dirty="0" err="1" smtClean="0"/>
              <a:t>artışına</a:t>
            </a:r>
            <a:r>
              <a:rPr lang="en-US" dirty="0" smtClean="0"/>
              <a:t> </a:t>
            </a:r>
            <a:r>
              <a:rPr lang="en-US" dirty="0" err="1" smtClean="0"/>
              <a:t>yol</a:t>
            </a:r>
            <a:r>
              <a:rPr lang="en-US" dirty="0" smtClean="0"/>
              <a:t> </a:t>
            </a:r>
            <a:r>
              <a:rPr lang="en-US" dirty="0" err="1" smtClean="0"/>
              <a:t>açar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retinanın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beslenmesini</a:t>
            </a:r>
            <a:r>
              <a:rPr lang="en-US" dirty="0" smtClean="0"/>
              <a:t> </a:t>
            </a:r>
            <a:r>
              <a:rPr lang="en-US" dirty="0" err="1" smtClean="0"/>
              <a:t>sağlar</a:t>
            </a:r>
            <a:r>
              <a:rPr lang="en-US" dirty="0" smtClean="0"/>
              <a:t>.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8687</TotalTime>
  <Words>597</Words>
  <Application>Microsoft Office PowerPoint</Application>
  <PresentationFormat>Ekran Gösterisi (4:3)</PresentationFormat>
  <Paragraphs>226</Paragraphs>
  <Slides>22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Dalga Biçimi</vt:lpstr>
      <vt:lpstr>Slayt 1</vt:lpstr>
      <vt:lpstr>Slayt 2</vt:lpstr>
      <vt:lpstr>KÖK HÜCRE NEDİR?</vt:lpstr>
      <vt:lpstr>KÖK HÜCRE TEDAVİSİNİN MEKANİZMASI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 </vt:lpstr>
      <vt:lpstr>Slayt 16</vt:lpstr>
      <vt:lpstr>Slayt 17</vt:lpstr>
      <vt:lpstr>Slayt 18</vt:lpstr>
      <vt:lpstr>Slayt 19</vt:lpstr>
      <vt:lpstr>Slayt 20</vt:lpstr>
      <vt:lpstr>Slayt 21</vt:lpstr>
      <vt:lpstr>Slayt 22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MEZENKİMAL KÖK HÜCRE (MKH) İZOLASYONU VE ÜRETİMİ</dc:title>
  <dc:creator>Dinç</dc:creator>
  <cp:lastModifiedBy>Asus</cp:lastModifiedBy>
  <cp:revision>446</cp:revision>
  <dcterms:created xsi:type="dcterms:W3CDTF">2013-01-08T08:14:26Z</dcterms:created>
  <dcterms:modified xsi:type="dcterms:W3CDTF">2018-11-15T21:20:58Z</dcterms:modified>
</cp:coreProperties>
</file>