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Layouts/slideLayout1.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Override1.xml" ContentType="application/vnd.openxmlformats-officedocument.themeOverride+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Default Extension="png" ContentType="image/png"/>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69" r:id="rId1"/>
  </p:sldMasterIdLst>
  <p:sldIdLst>
    <p:sldId id="256" r:id="rId2"/>
    <p:sldId id="257" r:id="rId3"/>
    <p:sldId id="258" r:id="rId4"/>
    <p:sldId id="259" r:id="rId5"/>
    <p:sldId id="260" r:id="rId6"/>
    <p:sldId id="261" r:id="rId7"/>
    <p:sldId id="262" r:id="rId8"/>
    <p:sldId id="263" r:id="rId9"/>
    <p:sldId id="264" r:id="rId10"/>
    <p:sldId id="278" r:id="rId11"/>
    <p:sldId id="265" r:id="rId12"/>
    <p:sldId id="266" r:id="rId13"/>
    <p:sldId id="280" r:id="rId14"/>
    <p:sldId id="269" r:id="rId15"/>
    <p:sldId id="270" r:id="rId16"/>
    <p:sldId id="271" r:id="rId17"/>
    <p:sldId id="272" r:id="rId18"/>
    <p:sldId id="273" r:id="rId19"/>
    <p:sldId id="274" r:id="rId20"/>
    <p:sldId id="275" r:id="rId21"/>
    <p:sldId id="276" r:id="rId22"/>
    <p:sldId id="277" r:id="rId23"/>
    <p:sldId id="279" r:id="rId24"/>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7018" autoAdjust="0"/>
    <p:restoredTop sz="94660"/>
  </p:normalViewPr>
  <p:slideViewPr>
    <p:cSldViewPr snapToGrid="0">
      <p:cViewPr varScale="1">
        <p:scale>
          <a:sx n="63" d="100"/>
          <a:sy n="63" d="100"/>
        </p:scale>
        <p:origin x="-700" y="-72"/>
      </p:cViewPr>
      <p:guideLst>
        <p:guide orient="horz" pos="2160"/>
        <p:guide pos="3840"/>
      </p:guideLst>
    </p:cSldViewPr>
  </p:slideViewPr>
  <p:notesTextViewPr>
    <p:cViewPr>
      <p:scale>
        <a:sx n="1" d="1"/>
        <a:sy n="1" d="1"/>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pic>
        <p:nvPicPr>
          <p:cNvPr id="7" name="Picture 6" descr="Droplets-HD-Title-R1d.png"/>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0" y="0"/>
            <a:ext cx="12192000" cy="6858000"/>
          </a:xfrm>
          <a:prstGeom prst="rect">
            <a:avLst/>
          </a:prstGeom>
        </p:spPr>
      </p:pic>
      <p:sp>
        <p:nvSpPr>
          <p:cNvPr id="2" name="Title 1"/>
          <p:cNvSpPr>
            <a:spLocks noGrp="1"/>
          </p:cNvSpPr>
          <p:nvPr>
            <p:ph type="ctrTitle"/>
          </p:nvPr>
        </p:nvSpPr>
        <p:spPr>
          <a:xfrm>
            <a:off x="1751012" y="1300785"/>
            <a:ext cx="8689976" cy="2509213"/>
          </a:xfrm>
        </p:spPr>
        <p:txBody>
          <a:bodyPr anchor="b">
            <a:normAutofit/>
          </a:bodyPr>
          <a:lstStyle>
            <a:lvl1pPr algn="ctr">
              <a:defRPr sz="4800"/>
            </a:lvl1pPr>
          </a:lstStyle>
          <a:p>
            <a:r>
              <a:rPr lang="tr-TR"/>
              <a:t>Asıl başlık stili için tıklatın</a:t>
            </a:r>
            <a:endParaRPr lang="en-US" dirty="0"/>
          </a:p>
        </p:txBody>
      </p:sp>
      <p:sp>
        <p:nvSpPr>
          <p:cNvPr id="3" name="Subtitle 2"/>
          <p:cNvSpPr>
            <a:spLocks noGrp="1"/>
          </p:cNvSpPr>
          <p:nvPr>
            <p:ph type="subTitle" idx="1"/>
          </p:nvPr>
        </p:nvSpPr>
        <p:spPr>
          <a:xfrm>
            <a:off x="1751012" y="3886200"/>
            <a:ext cx="8689976" cy="1371599"/>
          </a:xfrm>
        </p:spPr>
        <p:txBody>
          <a:bodyPr>
            <a:normAutofit/>
          </a:bodyPr>
          <a:lstStyle>
            <a:lvl1pPr marL="0" indent="0" algn="ctr">
              <a:buNone/>
              <a:defRPr sz="2200">
                <a:solidFill>
                  <a:schemeClr val="bg1">
                    <a:lumMod val="5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tr-TR"/>
              <a:t>Asıl alt başlık stilini düzenlemek için tıklatın</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smtClean="0"/>
              <a:pPr/>
              <a:t>4/13/2019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pPr/>
              <a:t>‹#›</a:t>
            </a:fld>
            <a:endParaRPr lang="en-US" dirty="0"/>
          </a:p>
        </p:txBody>
      </p:sp>
    </p:spTree>
    <p:extLst>
      <p:ext uri="{BB962C8B-B14F-4D97-AF65-F5344CB8AC3E}">
        <p14:creationId xmlns:p14="http://schemas.microsoft.com/office/powerpoint/2010/main" xmlns="" val="305328529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Yazılı Panoramik Resim">
    <p:spTree>
      <p:nvGrpSpPr>
        <p:cNvPr id="1" name=""/>
        <p:cNvGrpSpPr/>
        <p:nvPr/>
      </p:nvGrpSpPr>
      <p:grpSpPr>
        <a:xfrm>
          <a:off x="0" y="0"/>
          <a:ext cx="0" cy="0"/>
          <a:chOff x="0" y="0"/>
          <a:chExt cx="0" cy="0"/>
        </a:xfrm>
      </p:grpSpPr>
      <p:pic>
        <p:nvPicPr>
          <p:cNvPr id="10" name="Picture 9" descr="Droplets-HD-Content-R1d.png"/>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94" y="4289374"/>
            <a:ext cx="10364432" cy="811610"/>
          </a:xfrm>
        </p:spPr>
        <p:txBody>
          <a:bodyPr anchor="b"/>
          <a:lstStyle>
            <a:lvl1pPr>
              <a:defRPr sz="3200"/>
            </a:lvl1pPr>
          </a:lstStyle>
          <a:p>
            <a:r>
              <a:rPr lang="tr-TR"/>
              <a:t>Asıl başlık stili için tıklatın</a:t>
            </a:r>
            <a:endParaRPr lang="en-US" dirty="0"/>
          </a:p>
        </p:txBody>
      </p:sp>
      <p:sp>
        <p:nvSpPr>
          <p:cNvPr id="3" name="Picture Placeholder 2"/>
          <p:cNvSpPr>
            <a:spLocks noGrp="1" noChangeAspect="1"/>
          </p:cNvSpPr>
          <p:nvPr>
            <p:ph type="pic" idx="1"/>
          </p:nvPr>
        </p:nvSpPr>
        <p:spPr>
          <a:xfrm>
            <a:off x="1184744" y="698261"/>
            <a:ext cx="9822532" cy="3214136"/>
          </a:xfrm>
          <a:prstGeom prst="roundRect">
            <a:avLst>
              <a:gd name="adj" fmla="val 4944"/>
            </a:avLst>
          </a:prstGeom>
          <a:noFill/>
          <a:ln w="82550" cap="sq">
            <a:solidFill>
              <a:schemeClr val="bg2">
                <a:lumMod val="60000"/>
                <a:lumOff val="40000"/>
              </a:schemeClr>
            </a:solidFill>
            <a:miter lim="800000"/>
          </a:ln>
          <a:effectLst/>
          <a:scene3d>
            <a:camera prst="orthographicFront"/>
            <a:lightRig rig="threePt" dir="t">
              <a:rot lat="0" lon="0" rev="2700000"/>
            </a:lightRig>
          </a:scene3d>
          <a:sp3d contourW="6350">
            <a:bevelT h="38100"/>
            <a:contourClr>
              <a:srgbClr val="C0C0C0"/>
            </a:contourClr>
          </a:sp3d>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tr-TR"/>
              <a:t>Resim eklemek için simgeyi tıklatın</a:t>
            </a:r>
            <a:endParaRPr lang="en-US" dirty="0"/>
          </a:p>
        </p:txBody>
      </p:sp>
      <p:sp>
        <p:nvSpPr>
          <p:cNvPr id="4" name="Text Placeholder 3"/>
          <p:cNvSpPr>
            <a:spLocks noGrp="1"/>
          </p:cNvSpPr>
          <p:nvPr>
            <p:ph type="body" sz="half" idx="2"/>
          </p:nvPr>
        </p:nvSpPr>
        <p:spPr>
          <a:xfrm>
            <a:off x="913774" y="5108728"/>
            <a:ext cx="10364452" cy="682472"/>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a:t>Asıl metin stillerini düzenlemek için tıklatın</a:t>
            </a:r>
          </a:p>
        </p:txBody>
      </p:sp>
      <p:sp>
        <p:nvSpPr>
          <p:cNvPr id="5" name="Date Placeholder 4"/>
          <p:cNvSpPr>
            <a:spLocks noGrp="1"/>
          </p:cNvSpPr>
          <p:nvPr>
            <p:ph type="dt" sz="half" idx="10"/>
          </p:nvPr>
        </p:nvSpPr>
        <p:spPr/>
        <p:txBody>
          <a:bodyPr/>
          <a:lstStyle/>
          <a:p>
            <a:fld id="{48A87A34-81AB-432B-8DAE-1953F412C126}" type="datetimeFigureOut">
              <a:rPr lang="en-US" smtClean="0"/>
              <a:pPr/>
              <a:t>4/13/2019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pPr/>
              <a:t>‹#›</a:t>
            </a:fld>
            <a:endParaRPr lang="en-US" dirty="0"/>
          </a:p>
        </p:txBody>
      </p:sp>
    </p:spTree>
    <p:extLst>
      <p:ext uri="{BB962C8B-B14F-4D97-AF65-F5344CB8AC3E}">
        <p14:creationId xmlns:p14="http://schemas.microsoft.com/office/powerpoint/2010/main" xmlns="" val="330956973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Başlık ve Resim Yazısı">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4" y="609599"/>
            <a:ext cx="10364452" cy="3427245"/>
          </a:xfrm>
        </p:spPr>
        <p:txBody>
          <a:bodyPr anchor="ctr"/>
          <a:lstStyle>
            <a:lvl1pPr algn="ctr">
              <a:defRPr sz="3200"/>
            </a:lvl1pPr>
          </a:lstStyle>
          <a:p>
            <a:r>
              <a:rPr lang="tr-TR"/>
              <a:t>Asıl başlık stili için tıklatın</a:t>
            </a:r>
            <a:endParaRPr lang="en-US" dirty="0"/>
          </a:p>
        </p:txBody>
      </p:sp>
      <p:sp>
        <p:nvSpPr>
          <p:cNvPr id="4" name="Text Placeholder 3"/>
          <p:cNvSpPr>
            <a:spLocks noGrp="1"/>
          </p:cNvSpPr>
          <p:nvPr>
            <p:ph type="body" sz="half" idx="2"/>
          </p:nvPr>
        </p:nvSpPr>
        <p:spPr>
          <a:xfrm>
            <a:off x="913775" y="4204821"/>
            <a:ext cx="10364452" cy="1586380"/>
          </a:xfrm>
        </p:spPr>
        <p:txBody>
          <a:bodyPr anchor="ct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a:t>Asıl metin stillerini düzenlemek için tıklatın</a:t>
            </a:r>
          </a:p>
        </p:txBody>
      </p:sp>
      <p:sp>
        <p:nvSpPr>
          <p:cNvPr id="5" name="Date Placeholder 4"/>
          <p:cNvSpPr>
            <a:spLocks noGrp="1"/>
          </p:cNvSpPr>
          <p:nvPr>
            <p:ph type="dt" sz="half" idx="10"/>
          </p:nvPr>
        </p:nvSpPr>
        <p:spPr/>
        <p:txBody>
          <a:bodyPr/>
          <a:lstStyle/>
          <a:p>
            <a:fld id="{48A87A34-81AB-432B-8DAE-1953F412C126}" type="datetimeFigureOut">
              <a:rPr lang="en-US" smtClean="0"/>
              <a:pPr/>
              <a:t>4/13/2019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pPr/>
              <a:t>‹#›</a:t>
            </a:fld>
            <a:endParaRPr lang="en-US" dirty="0"/>
          </a:p>
        </p:txBody>
      </p:sp>
    </p:spTree>
    <p:extLst>
      <p:ext uri="{BB962C8B-B14F-4D97-AF65-F5344CB8AC3E}">
        <p14:creationId xmlns:p14="http://schemas.microsoft.com/office/powerpoint/2010/main" xmlns="" val="378158258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Resim Yazılı Alıntı">
    <p:spTree>
      <p:nvGrpSpPr>
        <p:cNvPr id="1" name=""/>
        <p:cNvGrpSpPr/>
        <p:nvPr/>
      </p:nvGrpSpPr>
      <p:grpSpPr>
        <a:xfrm>
          <a:off x="0" y="0"/>
          <a:ext cx="0" cy="0"/>
          <a:chOff x="0" y="0"/>
          <a:chExt cx="0" cy="0"/>
        </a:xfrm>
      </p:grpSpPr>
      <p:pic>
        <p:nvPicPr>
          <p:cNvPr id="11" name="Picture 10" descr="Droplets-HD-Content-R1d.png"/>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1446212" y="609600"/>
            <a:ext cx="9302752" cy="2992904"/>
          </a:xfrm>
        </p:spPr>
        <p:txBody>
          <a:bodyPr anchor="ctr"/>
          <a:lstStyle>
            <a:lvl1pPr>
              <a:defRPr sz="3200"/>
            </a:lvl1pPr>
          </a:lstStyle>
          <a:p>
            <a:r>
              <a:rPr lang="tr-TR"/>
              <a:t>Asıl başlık stili için tıklatın</a:t>
            </a:r>
            <a:endParaRPr lang="en-US" dirty="0"/>
          </a:p>
        </p:txBody>
      </p:sp>
      <p:sp>
        <p:nvSpPr>
          <p:cNvPr id="12" name="Text Placeholder 3"/>
          <p:cNvSpPr>
            <a:spLocks noGrp="1"/>
          </p:cNvSpPr>
          <p:nvPr>
            <p:ph type="body" sz="half" idx="13"/>
          </p:nvPr>
        </p:nvSpPr>
        <p:spPr>
          <a:xfrm>
            <a:off x="1720644" y="3610032"/>
            <a:ext cx="8752299" cy="594788"/>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a:t>Asıl metin stillerini düzenlemek için tıklatın</a:t>
            </a:r>
          </a:p>
        </p:txBody>
      </p:sp>
      <p:sp>
        <p:nvSpPr>
          <p:cNvPr id="4" name="Text Placeholder 3"/>
          <p:cNvSpPr>
            <a:spLocks noGrp="1"/>
          </p:cNvSpPr>
          <p:nvPr>
            <p:ph type="body" sz="half" idx="2"/>
          </p:nvPr>
        </p:nvSpPr>
        <p:spPr>
          <a:xfrm>
            <a:off x="913774" y="4372796"/>
            <a:ext cx="10364452" cy="1421053"/>
          </a:xfrm>
        </p:spPr>
        <p:txBody>
          <a:bodyPr anchor="ctr">
            <a:normAutofit/>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a:t>Asıl metin stillerini düzenlemek için tıklatın</a:t>
            </a:r>
          </a:p>
        </p:txBody>
      </p:sp>
      <p:sp>
        <p:nvSpPr>
          <p:cNvPr id="5" name="Date Placeholder 4"/>
          <p:cNvSpPr>
            <a:spLocks noGrp="1"/>
          </p:cNvSpPr>
          <p:nvPr>
            <p:ph type="dt" sz="half" idx="10"/>
          </p:nvPr>
        </p:nvSpPr>
        <p:spPr/>
        <p:txBody>
          <a:bodyPr/>
          <a:lstStyle/>
          <a:p>
            <a:fld id="{48A87A34-81AB-432B-8DAE-1953F412C126}" type="datetimeFigureOut">
              <a:rPr lang="en-US" smtClean="0"/>
              <a:pPr/>
              <a:t>4/13/2019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pPr/>
              <a:t>‹#›</a:t>
            </a:fld>
            <a:endParaRPr lang="en-US" dirty="0"/>
          </a:p>
        </p:txBody>
      </p:sp>
      <p:sp>
        <p:nvSpPr>
          <p:cNvPr id="13" name="TextBox 12"/>
          <p:cNvSpPr txBox="1"/>
          <p:nvPr/>
        </p:nvSpPr>
        <p:spPr>
          <a:xfrm>
            <a:off x="1001488" y="754166"/>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4" name="TextBox 13"/>
          <p:cNvSpPr txBox="1"/>
          <p:nvPr/>
        </p:nvSpPr>
        <p:spPr>
          <a:xfrm>
            <a:off x="10557558" y="2993578"/>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xmlns="" val="21391725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İsim Kartı">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5" y="2138721"/>
            <a:ext cx="10364452" cy="2511835"/>
          </a:xfrm>
        </p:spPr>
        <p:txBody>
          <a:bodyPr anchor="b"/>
          <a:lstStyle>
            <a:lvl1pPr algn="ctr">
              <a:defRPr sz="3200"/>
            </a:lvl1pPr>
          </a:lstStyle>
          <a:p>
            <a:r>
              <a:rPr lang="tr-TR"/>
              <a:t>Asıl başlık stili için tıklatın</a:t>
            </a:r>
            <a:endParaRPr lang="en-US" dirty="0"/>
          </a:p>
        </p:txBody>
      </p:sp>
      <p:sp>
        <p:nvSpPr>
          <p:cNvPr id="4" name="Text Placeholder 3"/>
          <p:cNvSpPr>
            <a:spLocks noGrp="1"/>
          </p:cNvSpPr>
          <p:nvPr>
            <p:ph type="body" sz="half" idx="2"/>
          </p:nvPr>
        </p:nvSpPr>
        <p:spPr>
          <a:xfrm>
            <a:off x="913775" y="4662335"/>
            <a:ext cx="10364452" cy="1140644"/>
          </a:xfrm>
        </p:spPr>
        <p:txBody>
          <a:bodyPr anchor="t"/>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a:t>Asıl metin stillerini düzenlemek için tıklatın</a:t>
            </a:r>
          </a:p>
        </p:txBody>
      </p:sp>
      <p:sp>
        <p:nvSpPr>
          <p:cNvPr id="5" name="Date Placeholder 4"/>
          <p:cNvSpPr>
            <a:spLocks noGrp="1"/>
          </p:cNvSpPr>
          <p:nvPr>
            <p:ph type="dt" sz="half" idx="10"/>
          </p:nvPr>
        </p:nvSpPr>
        <p:spPr/>
        <p:txBody>
          <a:bodyPr/>
          <a:lstStyle/>
          <a:p>
            <a:fld id="{48A87A34-81AB-432B-8DAE-1953F412C126}" type="datetimeFigureOut">
              <a:rPr lang="en-US" smtClean="0"/>
              <a:pPr/>
              <a:t>4/13/2019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pPr/>
              <a:t>‹#›</a:t>
            </a:fld>
            <a:endParaRPr lang="en-US" dirty="0"/>
          </a:p>
        </p:txBody>
      </p:sp>
    </p:spTree>
    <p:extLst>
      <p:ext uri="{BB962C8B-B14F-4D97-AF65-F5344CB8AC3E}">
        <p14:creationId xmlns:p14="http://schemas.microsoft.com/office/powerpoint/2010/main" xmlns="" val="330729169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Sütun">
    <p:spTree>
      <p:nvGrpSpPr>
        <p:cNvPr id="1" name=""/>
        <p:cNvGrpSpPr/>
        <p:nvPr/>
      </p:nvGrpSpPr>
      <p:grpSpPr>
        <a:xfrm>
          <a:off x="0" y="0"/>
          <a:ext cx="0" cy="0"/>
          <a:chOff x="0" y="0"/>
          <a:chExt cx="0" cy="0"/>
        </a:xfrm>
      </p:grpSpPr>
      <p:pic>
        <p:nvPicPr>
          <p:cNvPr id="13" name="Picture 12" descr="Droplets-HD-Content-R1d.png"/>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0" y="0"/>
            <a:ext cx="12192000" cy="6858000"/>
          </a:xfrm>
          <a:prstGeom prst="rect">
            <a:avLst/>
          </a:prstGeom>
        </p:spPr>
      </p:pic>
      <p:sp>
        <p:nvSpPr>
          <p:cNvPr id="15" name="Title 1"/>
          <p:cNvSpPr>
            <a:spLocks noGrp="1"/>
          </p:cNvSpPr>
          <p:nvPr>
            <p:ph type="title"/>
          </p:nvPr>
        </p:nvSpPr>
        <p:spPr>
          <a:xfrm>
            <a:off x="913774" y="609600"/>
            <a:ext cx="10364452" cy="1605094"/>
          </a:xfrm>
        </p:spPr>
        <p:txBody>
          <a:bodyPr/>
          <a:lstStyle/>
          <a:p>
            <a:r>
              <a:rPr lang="tr-TR"/>
              <a:t>Asıl başlık stili için tıklatın</a:t>
            </a:r>
            <a:endParaRPr lang="en-US" dirty="0"/>
          </a:p>
        </p:txBody>
      </p:sp>
      <p:sp>
        <p:nvSpPr>
          <p:cNvPr id="7" name="Text Placeholder 2"/>
          <p:cNvSpPr>
            <a:spLocks noGrp="1"/>
          </p:cNvSpPr>
          <p:nvPr>
            <p:ph type="body" idx="1"/>
          </p:nvPr>
        </p:nvSpPr>
        <p:spPr>
          <a:xfrm>
            <a:off x="913774" y="2367093"/>
            <a:ext cx="3298976" cy="576262"/>
          </a:xfrm>
        </p:spPr>
        <p:txBody>
          <a:bodyPr anchor="b">
            <a:noAutofit/>
          </a:bodyPr>
          <a:lstStyle>
            <a:lvl1pPr marL="0" indent="0" algn="ctr">
              <a:lnSpc>
                <a:spcPct val="8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tıklatın</a:t>
            </a:r>
          </a:p>
        </p:txBody>
      </p:sp>
      <p:sp>
        <p:nvSpPr>
          <p:cNvPr id="8" name="Text Placeholder 3"/>
          <p:cNvSpPr>
            <a:spLocks noGrp="1"/>
          </p:cNvSpPr>
          <p:nvPr>
            <p:ph type="body" sz="half" idx="15"/>
          </p:nvPr>
        </p:nvSpPr>
        <p:spPr>
          <a:xfrm>
            <a:off x="913774" y="2943355"/>
            <a:ext cx="3298976" cy="284784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a:t>Asıl metin stillerini düzenlemek için tıklatın</a:t>
            </a:r>
          </a:p>
        </p:txBody>
      </p:sp>
      <p:sp>
        <p:nvSpPr>
          <p:cNvPr id="9" name="Text Placeholder 4"/>
          <p:cNvSpPr>
            <a:spLocks noGrp="1"/>
          </p:cNvSpPr>
          <p:nvPr>
            <p:ph type="body" sz="quarter" idx="3"/>
          </p:nvPr>
        </p:nvSpPr>
        <p:spPr>
          <a:xfrm>
            <a:off x="4452389" y="2367093"/>
            <a:ext cx="3291521" cy="576262"/>
          </a:xfrm>
        </p:spPr>
        <p:txBody>
          <a:bodyPr anchor="b">
            <a:noAutofit/>
          </a:bodyPr>
          <a:lstStyle>
            <a:lvl1pPr marL="0" indent="0" algn="ctr">
              <a:lnSpc>
                <a:spcPct val="8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tıklatın</a:t>
            </a:r>
          </a:p>
        </p:txBody>
      </p:sp>
      <p:sp>
        <p:nvSpPr>
          <p:cNvPr id="10" name="Text Placeholder 3"/>
          <p:cNvSpPr>
            <a:spLocks noGrp="1"/>
          </p:cNvSpPr>
          <p:nvPr>
            <p:ph type="body" sz="half" idx="16"/>
          </p:nvPr>
        </p:nvSpPr>
        <p:spPr>
          <a:xfrm>
            <a:off x="4441348" y="2943355"/>
            <a:ext cx="3303351" cy="284784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a:t>Asıl metin stillerini düzenlemek için tıklatın</a:t>
            </a:r>
          </a:p>
        </p:txBody>
      </p:sp>
      <p:sp>
        <p:nvSpPr>
          <p:cNvPr id="11" name="Text Placeholder 4"/>
          <p:cNvSpPr>
            <a:spLocks noGrp="1"/>
          </p:cNvSpPr>
          <p:nvPr>
            <p:ph type="body" sz="quarter" idx="13"/>
          </p:nvPr>
        </p:nvSpPr>
        <p:spPr>
          <a:xfrm>
            <a:off x="7973298" y="2367093"/>
            <a:ext cx="3304928" cy="576262"/>
          </a:xfrm>
        </p:spPr>
        <p:txBody>
          <a:bodyPr anchor="b">
            <a:noAutofit/>
          </a:bodyPr>
          <a:lstStyle>
            <a:lvl1pPr marL="0" indent="0" algn="ctr">
              <a:lnSpc>
                <a:spcPct val="8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tıklatın</a:t>
            </a:r>
          </a:p>
        </p:txBody>
      </p:sp>
      <p:sp>
        <p:nvSpPr>
          <p:cNvPr id="12" name="Text Placeholder 3"/>
          <p:cNvSpPr>
            <a:spLocks noGrp="1"/>
          </p:cNvSpPr>
          <p:nvPr>
            <p:ph type="body" sz="half" idx="17"/>
          </p:nvPr>
        </p:nvSpPr>
        <p:spPr>
          <a:xfrm>
            <a:off x="7973298" y="2943355"/>
            <a:ext cx="3304928" cy="284784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a:t>Asıl metin stillerini düzenlemek için tıklatın</a:t>
            </a:r>
          </a:p>
        </p:txBody>
      </p:sp>
      <p:sp>
        <p:nvSpPr>
          <p:cNvPr id="3" name="Date Placeholder 2"/>
          <p:cNvSpPr>
            <a:spLocks noGrp="1"/>
          </p:cNvSpPr>
          <p:nvPr>
            <p:ph type="dt" sz="half" idx="10"/>
          </p:nvPr>
        </p:nvSpPr>
        <p:spPr/>
        <p:txBody>
          <a:bodyPr/>
          <a:lstStyle/>
          <a:p>
            <a:fld id="{48A87A34-81AB-432B-8DAE-1953F412C126}" type="datetimeFigureOut">
              <a:rPr lang="en-US" smtClean="0"/>
              <a:pPr/>
              <a:t>4/13/2019</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smtClean="0"/>
              <a:pPr/>
              <a:t>‹#›</a:t>
            </a:fld>
            <a:endParaRPr lang="en-US" dirty="0"/>
          </a:p>
        </p:txBody>
      </p:sp>
    </p:spTree>
    <p:extLst>
      <p:ext uri="{BB962C8B-B14F-4D97-AF65-F5344CB8AC3E}">
        <p14:creationId xmlns:p14="http://schemas.microsoft.com/office/powerpoint/2010/main" xmlns="" val="46827725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Resim Sütunu">
    <p:spTree>
      <p:nvGrpSpPr>
        <p:cNvPr id="1" name=""/>
        <p:cNvGrpSpPr/>
        <p:nvPr/>
      </p:nvGrpSpPr>
      <p:grpSpPr>
        <a:xfrm>
          <a:off x="0" y="0"/>
          <a:ext cx="0" cy="0"/>
          <a:chOff x="0" y="0"/>
          <a:chExt cx="0" cy="0"/>
        </a:xfrm>
      </p:grpSpPr>
      <p:pic>
        <p:nvPicPr>
          <p:cNvPr id="16" name="Picture 15" descr="Droplets-HD-Content-R1d.png"/>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0" y="0"/>
            <a:ext cx="12192000" cy="6858000"/>
          </a:xfrm>
          <a:prstGeom prst="rect">
            <a:avLst/>
          </a:prstGeom>
        </p:spPr>
      </p:pic>
      <p:sp>
        <p:nvSpPr>
          <p:cNvPr id="30" name="Title 1"/>
          <p:cNvSpPr>
            <a:spLocks noGrp="1"/>
          </p:cNvSpPr>
          <p:nvPr>
            <p:ph type="title"/>
          </p:nvPr>
        </p:nvSpPr>
        <p:spPr>
          <a:xfrm>
            <a:off x="913774" y="610772"/>
            <a:ext cx="10364452" cy="1603922"/>
          </a:xfrm>
        </p:spPr>
        <p:txBody>
          <a:bodyPr/>
          <a:lstStyle/>
          <a:p>
            <a:r>
              <a:rPr lang="tr-TR"/>
              <a:t>Asıl başlık stili için tıklatın</a:t>
            </a:r>
            <a:endParaRPr lang="en-US" dirty="0"/>
          </a:p>
        </p:txBody>
      </p:sp>
      <p:sp>
        <p:nvSpPr>
          <p:cNvPr id="19" name="Text Placeholder 2"/>
          <p:cNvSpPr>
            <a:spLocks noGrp="1"/>
          </p:cNvSpPr>
          <p:nvPr>
            <p:ph type="body" idx="1"/>
          </p:nvPr>
        </p:nvSpPr>
        <p:spPr>
          <a:xfrm>
            <a:off x="913774" y="4204820"/>
            <a:ext cx="3296409" cy="576262"/>
          </a:xfrm>
        </p:spPr>
        <p:txBody>
          <a:bodyPr anchor="b">
            <a:noAutofit/>
          </a:bodyPr>
          <a:lstStyle>
            <a:lvl1pPr marL="0" indent="0" algn="ctr">
              <a:lnSpc>
                <a:spcPct val="85000"/>
              </a:lnSpc>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tıklatın</a:t>
            </a:r>
          </a:p>
        </p:txBody>
      </p:sp>
      <p:sp>
        <p:nvSpPr>
          <p:cNvPr id="20" name="Picture Placeholder 2"/>
          <p:cNvSpPr>
            <a:spLocks noGrp="1" noChangeAspect="1"/>
          </p:cNvSpPr>
          <p:nvPr>
            <p:ph type="pic" idx="15"/>
          </p:nvPr>
        </p:nvSpPr>
        <p:spPr>
          <a:xfrm>
            <a:off x="913774" y="2367093"/>
            <a:ext cx="3296409" cy="1524000"/>
          </a:xfrm>
          <a:prstGeom prst="roundRect">
            <a:avLst>
              <a:gd name="adj" fmla="val 9363"/>
            </a:avLst>
          </a:prstGeom>
          <a:noFill/>
          <a:ln w="82550" cap="sq">
            <a:solidFill>
              <a:schemeClr val="bg2">
                <a:lumMod val="60000"/>
                <a:lumOff val="40000"/>
              </a:schemeClr>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tr-TR"/>
              <a:t>Resim eklemek için simgeyi tıklatın</a:t>
            </a:r>
            <a:endParaRPr lang="en-US" dirty="0"/>
          </a:p>
        </p:txBody>
      </p:sp>
      <p:sp>
        <p:nvSpPr>
          <p:cNvPr id="21" name="Text Placeholder 3"/>
          <p:cNvSpPr>
            <a:spLocks noGrp="1"/>
          </p:cNvSpPr>
          <p:nvPr>
            <p:ph type="body" sz="half" idx="18"/>
          </p:nvPr>
        </p:nvSpPr>
        <p:spPr>
          <a:xfrm>
            <a:off x="913774" y="4781082"/>
            <a:ext cx="3296409" cy="101011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a:t>Asıl metin stillerini düzenlemek için tıklatın</a:t>
            </a:r>
          </a:p>
        </p:txBody>
      </p:sp>
      <p:sp>
        <p:nvSpPr>
          <p:cNvPr id="22" name="Text Placeholder 4"/>
          <p:cNvSpPr>
            <a:spLocks noGrp="1"/>
          </p:cNvSpPr>
          <p:nvPr>
            <p:ph type="body" sz="quarter" idx="3"/>
          </p:nvPr>
        </p:nvSpPr>
        <p:spPr>
          <a:xfrm>
            <a:off x="4442759" y="4204820"/>
            <a:ext cx="3301828" cy="576262"/>
          </a:xfrm>
        </p:spPr>
        <p:txBody>
          <a:bodyPr anchor="b">
            <a:noAutofit/>
          </a:bodyPr>
          <a:lstStyle>
            <a:lvl1pPr marL="0" indent="0" algn="ctr">
              <a:lnSpc>
                <a:spcPct val="85000"/>
              </a:lnSpc>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tıklatın</a:t>
            </a:r>
          </a:p>
        </p:txBody>
      </p:sp>
      <p:sp>
        <p:nvSpPr>
          <p:cNvPr id="23" name="Picture Placeholder 2"/>
          <p:cNvSpPr>
            <a:spLocks noGrp="1" noChangeAspect="1"/>
          </p:cNvSpPr>
          <p:nvPr>
            <p:ph type="pic" idx="21"/>
          </p:nvPr>
        </p:nvSpPr>
        <p:spPr>
          <a:xfrm>
            <a:off x="4441348" y="2367093"/>
            <a:ext cx="3303352" cy="1524000"/>
          </a:xfrm>
          <a:prstGeom prst="roundRect">
            <a:avLst>
              <a:gd name="adj" fmla="val 8841"/>
            </a:avLst>
          </a:prstGeom>
          <a:noFill/>
          <a:ln w="82550" cap="sq">
            <a:solidFill>
              <a:schemeClr val="bg2">
                <a:lumMod val="60000"/>
                <a:lumOff val="40000"/>
              </a:schemeClr>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tr-TR"/>
              <a:t>Resim eklemek için simgeyi tıklatın</a:t>
            </a:r>
            <a:endParaRPr lang="en-US" dirty="0"/>
          </a:p>
        </p:txBody>
      </p:sp>
      <p:sp>
        <p:nvSpPr>
          <p:cNvPr id="24" name="Text Placeholder 3"/>
          <p:cNvSpPr>
            <a:spLocks noGrp="1"/>
          </p:cNvSpPr>
          <p:nvPr>
            <p:ph type="body" sz="half" idx="19"/>
          </p:nvPr>
        </p:nvSpPr>
        <p:spPr>
          <a:xfrm>
            <a:off x="4441348" y="4781080"/>
            <a:ext cx="3303352" cy="1010119"/>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a:t>Asıl metin stillerini düzenlemek için tıklatın</a:t>
            </a:r>
          </a:p>
        </p:txBody>
      </p:sp>
      <p:sp>
        <p:nvSpPr>
          <p:cNvPr id="25" name="Text Placeholder 4"/>
          <p:cNvSpPr>
            <a:spLocks noGrp="1"/>
          </p:cNvSpPr>
          <p:nvPr>
            <p:ph type="body" sz="quarter" idx="13"/>
          </p:nvPr>
        </p:nvSpPr>
        <p:spPr>
          <a:xfrm>
            <a:off x="7973298" y="4204820"/>
            <a:ext cx="3300681" cy="576262"/>
          </a:xfrm>
        </p:spPr>
        <p:txBody>
          <a:bodyPr anchor="b">
            <a:noAutofit/>
          </a:bodyPr>
          <a:lstStyle>
            <a:lvl1pPr marL="0" indent="0" algn="ctr">
              <a:lnSpc>
                <a:spcPct val="85000"/>
              </a:lnSpc>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tıklatın</a:t>
            </a:r>
          </a:p>
        </p:txBody>
      </p:sp>
      <p:sp>
        <p:nvSpPr>
          <p:cNvPr id="26" name="Picture Placeholder 2"/>
          <p:cNvSpPr>
            <a:spLocks noGrp="1" noChangeAspect="1"/>
          </p:cNvSpPr>
          <p:nvPr>
            <p:ph type="pic" idx="22"/>
          </p:nvPr>
        </p:nvSpPr>
        <p:spPr>
          <a:xfrm>
            <a:off x="7973298" y="2367093"/>
            <a:ext cx="3304928" cy="1524000"/>
          </a:xfrm>
          <a:prstGeom prst="roundRect">
            <a:avLst>
              <a:gd name="adj" fmla="val 8841"/>
            </a:avLst>
          </a:prstGeom>
          <a:noFill/>
          <a:ln w="82550" cap="sq">
            <a:solidFill>
              <a:schemeClr val="bg2">
                <a:lumMod val="60000"/>
                <a:lumOff val="40000"/>
              </a:schemeClr>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tr-TR"/>
              <a:t>Resim eklemek için simgeyi tıklatın</a:t>
            </a:r>
            <a:endParaRPr lang="en-US" dirty="0"/>
          </a:p>
        </p:txBody>
      </p:sp>
      <p:sp>
        <p:nvSpPr>
          <p:cNvPr id="27" name="Text Placeholder 3"/>
          <p:cNvSpPr>
            <a:spLocks noGrp="1"/>
          </p:cNvSpPr>
          <p:nvPr>
            <p:ph type="body" sz="half" idx="20"/>
          </p:nvPr>
        </p:nvSpPr>
        <p:spPr>
          <a:xfrm>
            <a:off x="7973173" y="4781078"/>
            <a:ext cx="3305053" cy="1010121"/>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a:t>Asıl metin stillerini düzenlemek için tıklatın</a:t>
            </a:r>
          </a:p>
        </p:txBody>
      </p:sp>
      <p:sp>
        <p:nvSpPr>
          <p:cNvPr id="3" name="Date Placeholder 2"/>
          <p:cNvSpPr>
            <a:spLocks noGrp="1"/>
          </p:cNvSpPr>
          <p:nvPr>
            <p:ph type="dt" sz="half" idx="10"/>
          </p:nvPr>
        </p:nvSpPr>
        <p:spPr/>
        <p:txBody>
          <a:bodyPr/>
          <a:lstStyle/>
          <a:p>
            <a:fld id="{48A87A34-81AB-432B-8DAE-1953F412C126}" type="datetimeFigureOut">
              <a:rPr lang="en-US" smtClean="0"/>
              <a:pPr/>
              <a:t>4/13/2019</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smtClean="0"/>
              <a:pPr/>
              <a:t>‹#›</a:t>
            </a:fld>
            <a:endParaRPr lang="en-US" dirty="0"/>
          </a:p>
        </p:txBody>
      </p:sp>
    </p:spTree>
    <p:extLst>
      <p:ext uri="{BB962C8B-B14F-4D97-AF65-F5344CB8AC3E}">
        <p14:creationId xmlns:p14="http://schemas.microsoft.com/office/powerpoint/2010/main" xmlns="" val="368023081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0" y="0"/>
            <a:ext cx="12192000" cy="6858000"/>
          </a:xfrm>
          <a:prstGeom prst="rect">
            <a:avLst/>
          </a:prstGeom>
        </p:spPr>
      </p:pic>
      <p:sp>
        <p:nvSpPr>
          <p:cNvPr id="2" name="Title 1"/>
          <p:cNvSpPr>
            <a:spLocks noGrp="1"/>
          </p:cNvSpPr>
          <p:nvPr>
            <p:ph type="title"/>
          </p:nvPr>
        </p:nvSpPr>
        <p:spPr/>
        <p:txBody>
          <a:bodyPr/>
          <a:lstStyle/>
          <a:p>
            <a:r>
              <a:rPr lang="tr-TR"/>
              <a:t>Asıl başlık stili için tıklatın</a:t>
            </a:r>
            <a:endParaRPr lang="en-US" dirty="0"/>
          </a:p>
        </p:txBody>
      </p:sp>
      <p:sp>
        <p:nvSpPr>
          <p:cNvPr id="11" name="Vertical Text Placeholder 2"/>
          <p:cNvSpPr>
            <a:spLocks noGrp="1"/>
          </p:cNvSpPr>
          <p:nvPr>
            <p:ph type="body" orient="vert" sz="quarter" idx="13"/>
          </p:nvPr>
        </p:nvSpPr>
        <p:spPr>
          <a:xfrm>
            <a:off x="913775" y="2367093"/>
            <a:ext cx="10364452" cy="3424107"/>
          </a:xfrm>
        </p:spPr>
        <p:txBody>
          <a:bodyPr vert="eaVert"/>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smtClean="0"/>
              <a:pPr/>
              <a:t>4/13/2019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pPr/>
              <a:t>‹#›</a:t>
            </a:fld>
            <a:endParaRPr lang="en-US" dirty="0"/>
          </a:p>
        </p:txBody>
      </p:sp>
    </p:spTree>
    <p:extLst>
      <p:ext uri="{BB962C8B-B14F-4D97-AF65-F5344CB8AC3E}">
        <p14:creationId xmlns:p14="http://schemas.microsoft.com/office/powerpoint/2010/main" xmlns="" val="44778350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pic>
        <p:nvPicPr>
          <p:cNvPr id="9" name="Picture 8" descr="Droplets-HD-Content-R1d.png"/>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0" y="0"/>
            <a:ext cx="12192000" cy="6858000"/>
          </a:xfrm>
          <a:prstGeom prst="rect">
            <a:avLst/>
          </a:prstGeom>
        </p:spPr>
      </p:pic>
      <p:sp>
        <p:nvSpPr>
          <p:cNvPr id="2" name="Vertical Title 1"/>
          <p:cNvSpPr>
            <a:spLocks noGrp="1"/>
          </p:cNvSpPr>
          <p:nvPr>
            <p:ph type="title" orient="vert"/>
          </p:nvPr>
        </p:nvSpPr>
        <p:spPr>
          <a:xfrm>
            <a:off x="8724900" y="609601"/>
            <a:ext cx="2553326" cy="5181599"/>
          </a:xfrm>
        </p:spPr>
        <p:txBody>
          <a:bodyPr vert="eaVert"/>
          <a:lstStyle>
            <a:lvl1pPr algn="l">
              <a:defRPr/>
            </a:lvl1pPr>
          </a:lstStyle>
          <a:p>
            <a:r>
              <a:rPr lang="tr-TR"/>
              <a:t>Asıl başlık stili için tıklatın</a:t>
            </a:r>
            <a:endParaRPr lang="en-US" dirty="0"/>
          </a:p>
        </p:txBody>
      </p:sp>
      <p:sp>
        <p:nvSpPr>
          <p:cNvPr id="8" name="Vertical Text Placeholder 2"/>
          <p:cNvSpPr>
            <a:spLocks noGrp="1"/>
          </p:cNvSpPr>
          <p:nvPr>
            <p:ph type="body" orient="vert" sz="quarter" idx="13"/>
          </p:nvPr>
        </p:nvSpPr>
        <p:spPr>
          <a:xfrm>
            <a:off x="913775" y="609601"/>
            <a:ext cx="7658724" cy="5181599"/>
          </a:xfrm>
        </p:spPr>
        <p:txBody>
          <a:bodyPr vert="eaVert"/>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smtClean="0"/>
              <a:pPr/>
              <a:t>4/13/2019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pPr/>
              <a:t>‹#›</a:t>
            </a:fld>
            <a:endParaRPr lang="en-US" dirty="0"/>
          </a:p>
        </p:txBody>
      </p:sp>
    </p:spTree>
    <p:extLst>
      <p:ext uri="{BB962C8B-B14F-4D97-AF65-F5344CB8AC3E}">
        <p14:creationId xmlns:p14="http://schemas.microsoft.com/office/powerpoint/2010/main" xmlns="" val="401607279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pic>
        <p:nvPicPr>
          <p:cNvPr id="3" name="Picture 2" descr="Droplets-HD-Content-R1d.png"/>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0" y="0"/>
            <a:ext cx="12192000" cy="6858000"/>
          </a:xfrm>
          <a:prstGeom prst="rect">
            <a:avLst/>
          </a:prstGeom>
        </p:spPr>
      </p:pic>
      <p:sp>
        <p:nvSpPr>
          <p:cNvPr id="2" name="Title 1"/>
          <p:cNvSpPr>
            <a:spLocks noGrp="1"/>
          </p:cNvSpPr>
          <p:nvPr>
            <p:ph type="title"/>
          </p:nvPr>
        </p:nvSpPr>
        <p:spPr/>
        <p:txBody>
          <a:bodyPr/>
          <a:lstStyle/>
          <a:p>
            <a:r>
              <a:rPr lang="tr-TR"/>
              <a:t>Asıl başlık stili için tıklatın</a:t>
            </a:r>
            <a:endParaRPr lang="en-US" dirty="0"/>
          </a:p>
        </p:txBody>
      </p:sp>
      <p:sp>
        <p:nvSpPr>
          <p:cNvPr id="12" name="Content Placeholder 2"/>
          <p:cNvSpPr>
            <a:spLocks noGrp="1"/>
          </p:cNvSpPr>
          <p:nvPr>
            <p:ph sz="quarter" idx="13"/>
          </p:nvPr>
        </p:nvSpPr>
        <p:spPr>
          <a:xfrm>
            <a:off x="913774" y="2367092"/>
            <a:ext cx="10363826" cy="3424107"/>
          </a:xfrm>
        </p:spPr>
        <p:txBody>
          <a:body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smtClean="0"/>
              <a:pPr/>
              <a:t>4/13/2019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pPr/>
              <a:t>‹#›</a:t>
            </a:fld>
            <a:endParaRPr lang="en-US" dirty="0"/>
          </a:p>
        </p:txBody>
      </p:sp>
    </p:spTree>
    <p:extLst>
      <p:ext uri="{BB962C8B-B14F-4D97-AF65-F5344CB8AC3E}">
        <p14:creationId xmlns:p14="http://schemas.microsoft.com/office/powerpoint/2010/main" xmlns="" val="205520644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pic>
        <p:nvPicPr>
          <p:cNvPr id="9" name="Picture 8" descr="Droplets-HD-Content-R1d.png"/>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4" y="828563"/>
            <a:ext cx="10351752" cy="2736819"/>
          </a:xfrm>
        </p:spPr>
        <p:txBody>
          <a:bodyPr anchor="b">
            <a:normAutofit/>
          </a:bodyPr>
          <a:lstStyle>
            <a:lvl1pPr>
              <a:defRPr sz="4000"/>
            </a:lvl1pPr>
          </a:lstStyle>
          <a:p>
            <a:r>
              <a:rPr lang="tr-TR"/>
              <a:t>Asıl başlık stili için tıklatın</a:t>
            </a:r>
            <a:endParaRPr lang="en-US" dirty="0"/>
          </a:p>
        </p:txBody>
      </p:sp>
      <p:sp>
        <p:nvSpPr>
          <p:cNvPr id="3" name="Text Placeholder 2"/>
          <p:cNvSpPr>
            <a:spLocks noGrp="1"/>
          </p:cNvSpPr>
          <p:nvPr>
            <p:ph type="body" idx="1"/>
          </p:nvPr>
        </p:nvSpPr>
        <p:spPr>
          <a:xfrm>
            <a:off x="913774" y="3657457"/>
            <a:ext cx="10351752" cy="1368183"/>
          </a:xfrm>
        </p:spPr>
        <p:txBody>
          <a:bodyPr>
            <a:normAutofit/>
          </a:bodyPr>
          <a:lstStyle>
            <a:lvl1pPr marL="0" indent="0" algn="ctr">
              <a:buNone/>
              <a:defRPr sz="2000">
                <a:solidFill>
                  <a:schemeClr val="bg1">
                    <a:lumMod val="50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tr-TR"/>
              <a:t>Asıl metin stillerini düzenlemek için tıklatın</a:t>
            </a:r>
          </a:p>
        </p:txBody>
      </p:sp>
      <p:sp>
        <p:nvSpPr>
          <p:cNvPr id="4" name="Date Placeholder 3"/>
          <p:cNvSpPr>
            <a:spLocks noGrp="1"/>
          </p:cNvSpPr>
          <p:nvPr>
            <p:ph type="dt" sz="half" idx="10"/>
          </p:nvPr>
        </p:nvSpPr>
        <p:spPr/>
        <p:txBody>
          <a:bodyPr/>
          <a:lstStyle/>
          <a:p>
            <a:fld id="{48A87A34-81AB-432B-8DAE-1953F412C126}" type="datetimeFigureOut">
              <a:rPr lang="en-US" smtClean="0"/>
              <a:pPr/>
              <a:t>4/13/2019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pPr/>
              <a:t>‹#›</a:t>
            </a:fld>
            <a:endParaRPr lang="en-US" dirty="0"/>
          </a:p>
        </p:txBody>
      </p:sp>
    </p:spTree>
    <p:extLst>
      <p:ext uri="{BB962C8B-B14F-4D97-AF65-F5344CB8AC3E}">
        <p14:creationId xmlns:p14="http://schemas.microsoft.com/office/powerpoint/2010/main" xmlns="" val="298238507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pic>
        <p:nvPicPr>
          <p:cNvPr id="10" name="Picture 9" descr="Droplets-HD-Content-R1d.png"/>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0" y="0"/>
            <a:ext cx="12192000" cy="6858000"/>
          </a:xfrm>
          <a:prstGeom prst="rect">
            <a:avLst/>
          </a:prstGeom>
        </p:spPr>
      </p:pic>
      <p:sp>
        <p:nvSpPr>
          <p:cNvPr id="14" name="Title 1"/>
          <p:cNvSpPr>
            <a:spLocks noGrp="1"/>
          </p:cNvSpPr>
          <p:nvPr>
            <p:ph type="title"/>
          </p:nvPr>
        </p:nvSpPr>
        <p:spPr>
          <a:xfrm>
            <a:off x="913775" y="618517"/>
            <a:ext cx="10364451" cy="1596177"/>
          </a:xfrm>
        </p:spPr>
        <p:txBody>
          <a:bodyPr/>
          <a:lstStyle/>
          <a:p>
            <a:r>
              <a:rPr lang="tr-TR"/>
              <a:t>Asıl başlık stili için tıklatın</a:t>
            </a:r>
            <a:endParaRPr lang="en-US" dirty="0"/>
          </a:p>
        </p:txBody>
      </p:sp>
      <p:sp>
        <p:nvSpPr>
          <p:cNvPr id="12" name="Content Placeholder 2"/>
          <p:cNvSpPr>
            <a:spLocks noGrp="1"/>
          </p:cNvSpPr>
          <p:nvPr>
            <p:ph sz="quarter" idx="13"/>
          </p:nvPr>
        </p:nvSpPr>
        <p:spPr>
          <a:xfrm>
            <a:off x="913774" y="2367092"/>
            <a:ext cx="5106026" cy="3424107"/>
          </a:xfrm>
        </p:spPr>
        <p:txBody>
          <a:body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13" name="Content Placeholder 3"/>
          <p:cNvSpPr>
            <a:spLocks noGrp="1"/>
          </p:cNvSpPr>
          <p:nvPr>
            <p:ph sz="quarter" idx="14"/>
          </p:nvPr>
        </p:nvSpPr>
        <p:spPr>
          <a:xfrm>
            <a:off x="6172200" y="2367092"/>
            <a:ext cx="5105400" cy="3424107"/>
          </a:xfrm>
        </p:spPr>
        <p:txBody>
          <a:body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5" name="Date Placeholder 4"/>
          <p:cNvSpPr>
            <a:spLocks noGrp="1"/>
          </p:cNvSpPr>
          <p:nvPr>
            <p:ph type="dt" sz="half" idx="10"/>
          </p:nvPr>
        </p:nvSpPr>
        <p:spPr/>
        <p:txBody>
          <a:bodyPr/>
          <a:lstStyle/>
          <a:p>
            <a:fld id="{48A87A34-81AB-432B-8DAE-1953F412C126}" type="datetimeFigureOut">
              <a:rPr lang="en-US" smtClean="0"/>
              <a:pPr/>
              <a:t>4/13/2019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pPr/>
              <a:t>‹#›</a:t>
            </a:fld>
            <a:endParaRPr lang="en-US" dirty="0"/>
          </a:p>
        </p:txBody>
      </p:sp>
    </p:spTree>
    <p:extLst>
      <p:ext uri="{BB962C8B-B14F-4D97-AF65-F5344CB8AC3E}">
        <p14:creationId xmlns:p14="http://schemas.microsoft.com/office/powerpoint/2010/main" xmlns="" val="35812424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pic>
        <p:nvPicPr>
          <p:cNvPr id="15" name="Picture 14" descr="Droplets-HD-Content-R1d.png"/>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0" y="0"/>
            <a:ext cx="12192000" cy="6858000"/>
          </a:xfrm>
          <a:prstGeom prst="rect">
            <a:avLst/>
          </a:prstGeom>
        </p:spPr>
      </p:pic>
      <p:sp>
        <p:nvSpPr>
          <p:cNvPr id="14" name="Title 1"/>
          <p:cNvSpPr>
            <a:spLocks noGrp="1"/>
          </p:cNvSpPr>
          <p:nvPr>
            <p:ph type="title"/>
          </p:nvPr>
        </p:nvSpPr>
        <p:spPr>
          <a:xfrm>
            <a:off x="913775" y="618517"/>
            <a:ext cx="10364451" cy="1596177"/>
          </a:xfrm>
        </p:spPr>
        <p:txBody>
          <a:bodyPr/>
          <a:lstStyle/>
          <a:p>
            <a:r>
              <a:rPr lang="tr-TR"/>
              <a:t>Asıl başlık stili için tıklatın</a:t>
            </a:r>
            <a:endParaRPr lang="en-US" dirty="0"/>
          </a:p>
        </p:txBody>
      </p:sp>
      <p:sp>
        <p:nvSpPr>
          <p:cNvPr id="3" name="Text Placeholder 2"/>
          <p:cNvSpPr>
            <a:spLocks noGrp="1"/>
          </p:cNvSpPr>
          <p:nvPr>
            <p:ph type="body" idx="1"/>
          </p:nvPr>
        </p:nvSpPr>
        <p:spPr>
          <a:xfrm>
            <a:off x="1146328" y="2371018"/>
            <a:ext cx="4873474" cy="679994"/>
          </a:xfrm>
        </p:spPr>
        <p:txBody>
          <a:bodyPr anchor="b">
            <a:noAutofit/>
          </a:bodyPr>
          <a:lstStyle>
            <a:lvl1pPr marL="0" indent="0">
              <a:lnSpc>
                <a:spcPct val="85000"/>
              </a:lnSpc>
              <a:buNone/>
              <a:defRPr sz="26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tıklatın</a:t>
            </a:r>
          </a:p>
        </p:txBody>
      </p:sp>
      <p:sp>
        <p:nvSpPr>
          <p:cNvPr id="12" name="Content Placeholder 3"/>
          <p:cNvSpPr>
            <a:spLocks noGrp="1"/>
          </p:cNvSpPr>
          <p:nvPr>
            <p:ph sz="quarter" idx="13"/>
          </p:nvPr>
        </p:nvSpPr>
        <p:spPr>
          <a:xfrm>
            <a:off x="913774" y="3051012"/>
            <a:ext cx="5106027" cy="2740187"/>
          </a:xfrm>
        </p:spPr>
        <p:txBody>
          <a:body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5" name="Text Placeholder 4"/>
          <p:cNvSpPr>
            <a:spLocks noGrp="1"/>
          </p:cNvSpPr>
          <p:nvPr>
            <p:ph type="body" sz="quarter" idx="3"/>
          </p:nvPr>
        </p:nvSpPr>
        <p:spPr>
          <a:xfrm>
            <a:off x="6396423" y="2371018"/>
            <a:ext cx="4881804" cy="679994"/>
          </a:xfrm>
        </p:spPr>
        <p:txBody>
          <a:bodyPr anchor="b">
            <a:noAutofit/>
          </a:bodyPr>
          <a:lstStyle>
            <a:lvl1pPr marL="0" indent="0">
              <a:lnSpc>
                <a:spcPct val="85000"/>
              </a:lnSpc>
              <a:buNone/>
              <a:defRPr sz="26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tıklatın</a:t>
            </a:r>
          </a:p>
        </p:txBody>
      </p:sp>
      <p:sp>
        <p:nvSpPr>
          <p:cNvPr id="13" name="Content Placeholder 5"/>
          <p:cNvSpPr>
            <a:spLocks noGrp="1"/>
          </p:cNvSpPr>
          <p:nvPr>
            <p:ph sz="quarter" idx="14"/>
          </p:nvPr>
        </p:nvSpPr>
        <p:spPr>
          <a:xfrm>
            <a:off x="6172200" y="3051012"/>
            <a:ext cx="5105401" cy="2740187"/>
          </a:xfrm>
        </p:spPr>
        <p:txBody>
          <a:body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7" name="Date Placeholder 6"/>
          <p:cNvSpPr>
            <a:spLocks noGrp="1"/>
          </p:cNvSpPr>
          <p:nvPr>
            <p:ph type="dt" sz="half" idx="10"/>
          </p:nvPr>
        </p:nvSpPr>
        <p:spPr/>
        <p:txBody>
          <a:bodyPr/>
          <a:lstStyle/>
          <a:p>
            <a:fld id="{48A87A34-81AB-432B-8DAE-1953F412C126}" type="datetimeFigureOut">
              <a:rPr lang="en-US" smtClean="0"/>
              <a:pPr/>
              <a:t>4/13/2019</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smtClean="0"/>
              <a:pPr/>
              <a:t>‹#›</a:t>
            </a:fld>
            <a:endParaRPr lang="en-US" dirty="0"/>
          </a:p>
        </p:txBody>
      </p:sp>
    </p:spTree>
    <p:extLst>
      <p:ext uri="{BB962C8B-B14F-4D97-AF65-F5344CB8AC3E}">
        <p14:creationId xmlns:p14="http://schemas.microsoft.com/office/powerpoint/2010/main" xmlns="" val="265028585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0" y="0"/>
            <a:ext cx="12192000" cy="6858000"/>
          </a:xfrm>
          <a:prstGeom prst="rect">
            <a:avLst/>
          </a:prstGeom>
        </p:spPr>
      </p:pic>
      <p:sp>
        <p:nvSpPr>
          <p:cNvPr id="2" name="Title 1"/>
          <p:cNvSpPr>
            <a:spLocks noGrp="1"/>
          </p:cNvSpPr>
          <p:nvPr>
            <p:ph type="title"/>
          </p:nvPr>
        </p:nvSpPr>
        <p:spPr/>
        <p:txBody>
          <a:bodyPr/>
          <a:lstStyle/>
          <a:p>
            <a:r>
              <a:rPr lang="tr-TR"/>
              <a:t>Asıl başlık stili için tıklatın</a:t>
            </a:r>
            <a:endParaRPr lang="en-US" dirty="0"/>
          </a:p>
        </p:txBody>
      </p:sp>
      <p:sp>
        <p:nvSpPr>
          <p:cNvPr id="3" name="Date Placeholder 2"/>
          <p:cNvSpPr>
            <a:spLocks noGrp="1"/>
          </p:cNvSpPr>
          <p:nvPr>
            <p:ph type="dt" sz="half" idx="10"/>
          </p:nvPr>
        </p:nvSpPr>
        <p:spPr/>
        <p:txBody>
          <a:bodyPr/>
          <a:lstStyle/>
          <a:p>
            <a:fld id="{48A87A34-81AB-432B-8DAE-1953F412C126}" type="datetimeFigureOut">
              <a:rPr lang="en-US" smtClean="0"/>
              <a:pPr/>
              <a:t>4/13/2019</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smtClean="0"/>
              <a:pPr/>
              <a:t>‹#›</a:t>
            </a:fld>
            <a:endParaRPr lang="en-US" dirty="0"/>
          </a:p>
        </p:txBody>
      </p:sp>
    </p:spTree>
    <p:extLst>
      <p:ext uri="{BB962C8B-B14F-4D97-AF65-F5344CB8AC3E}">
        <p14:creationId xmlns:p14="http://schemas.microsoft.com/office/powerpoint/2010/main" xmlns="" val="189615418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pic>
        <p:nvPicPr>
          <p:cNvPr id="7" name="Picture 6" descr="Droplets-HD-Content-R1d.png"/>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0" y="0"/>
            <a:ext cx="12192000" cy="6858000"/>
          </a:xfrm>
          <a:prstGeom prst="rect">
            <a:avLst/>
          </a:prstGeom>
        </p:spPr>
      </p:pic>
      <p:sp>
        <p:nvSpPr>
          <p:cNvPr id="2" name="Date Placeholder 1"/>
          <p:cNvSpPr>
            <a:spLocks noGrp="1"/>
          </p:cNvSpPr>
          <p:nvPr>
            <p:ph type="dt" sz="half" idx="10"/>
          </p:nvPr>
        </p:nvSpPr>
        <p:spPr/>
        <p:txBody>
          <a:bodyPr/>
          <a:lstStyle/>
          <a:p>
            <a:fld id="{48A87A34-81AB-432B-8DAE-1953F412C126}" type="datetimeFigureOut">
              <a:rPr lang="en-US" smtClean="0"/>
              <a:pPr/>
              <a:t>4/13/2019</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D22F896-40B5-4ADD-8801-0D06FADFA095}" type="slidenum">
              <a:rPr lang="en-US" smtClean="0"/>
              <a:pPr/>
              <a:t>‹#›</a:t>
            </a:fld>
            <a:endParaRPr lang="en-US" dirty="0"/>
          </a:p>
        </p:txBody>
      </p:sp>
    </p:spTree>
    <p:extLst>
      <p:ext uri="{BB962C8B-B14F-4D97-AF65-F5344CB8AC3E}">
        <p14:creationId xmlns:p14="http://schemas.microsoft.com/office/powerpoint/2010/main" xmlns="" val="190392973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pic>
        <p:nvPicPr>
          <p:cNvPr id="11" name="Picture 10" descr="Droplets-HD-Content-R1d.png"/>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5" y="609600"/>
            <a:ext cx="3935688" cy="2023252"/>
          </a:xfrm>
        </p:spPr>
        <p:txBody>
          <a:bodyPr anchor="b"/>
          <a:lstStyle>
            <a:lvl1pPr algn="ctr">
              <a:defRPr sz="3200"/>
            </a:lvl1pPr>
          </a:lstStyle>
          <a:p>
            <a:r>
              <a:rPr lang="tr-TR"/>
              <a:t>Asıl başlık stili için tıklatın</a:t>
            </a:r>
            <a:endParaRPr lang="en-US" dirty="0"/>
          </a:p>
        </p:txBody>
      </p:sp>
      <p:sp>
        <p:nvSpPr>
          <p:cNvPr id="10" name="Content Placeholder 2"/>
          <p:cNvSpPr>
            <a:spLocks noGrp="1"/>
          </p:cNvSpPr>
          <p:nvPr>
            <p:ph sz="quarter" idx="13"/>
          </p:nvPr>
        </p:nvSpPr>
        <p:spPr>
          <a:xfrm>
            <a:off x="5078062" y="609600"/>
            <a:ext cx="6200163" cy="5181599"/>
          </a:xfrm>
        </p:spPr>
        <p:txBody>
          <a:body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Text Placeholder 3"/>
          <p:cNvSpPr>
            <a:spLocks noGrp="1"/>
          </p:cNvSpPr>
          <p:nvPr>
            <p:ph type="body" sz="half" idx="2"/>
          </p:nvPr>
        </p:nvSpPr>
        <p:spPr>
          <a:xfrm>
            <a:off x="913774" y="2632852"/>
            <a:ext cx="3935689" cy="3158348"/>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a:t>Asıl metin stillerini düzenlemek için tıklatın</a:t>
            </a:r>
          </a:p>
        </p:txBody>
      </p:sp>
      <p:sp>
        <p:nvSpPr>
          <p:cNvPr id="5" name="Date Placeholder 4"/>
          <p:cNvSpPr>
            <a:spLocks noGrp="1"/>
          </p:cNvSpPr>
          <p:nvPr>
            <p:ph type="dt" sz="half" idx="10"/>
          </p:nvPr>
        </p:nvSpPr>
        <p:spPr/>
        <p:txBody>
          <a:bodyPr/>
          <a:lstStyle/>
          <a:p>
            <a:fld id="{48A87A34-81AB-432B-8DAE-1953F412C126}" type="datetimeFigureOut">
              <a:rPr lang="en-US" smtClean="0"/>
              <a:pPr/>
              <a:t>4/13/2019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pPr/>
              <a:t>‹#›</a:t>
            </a:fld>
            <a:endParaRPr lang="en-US" dirty="0"/>
          </a:p>
        </p:txBody>
      </p:sp>
    </p:spTree>
    <p:extLst>
      <p:ext uri="{BB962C8B-B14F-4D97-AF65-F5344CB8AC3E}">
        <p14:creationId xmlns:p14="http://schemas.microsoft.com/office/powerpoint/2010/main" xmlns="" val="304250707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pic>
        <p:nvPicPr>
          <p:cNvPr id="10" name="Picture 9" descr="Droplets-HD-Content-R1d.png"/>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4" y="609600"/>
            <a:ext cx="5934969" cy="2023254"/>
          </a:xfrm>
        </p:spPr>
        <p:txBody>
          <a:bodyPr anchor="b"/>
          <a:lstStyle>
            <a:lvl1pPr algn="ctr">
              <a:defRPr sz="3200"/>
            </a:lvl1pPr>
          </a:lstStyle>
          <a:p>
            <a:r>
              <a:rPr lang="tr-TR"/>
              <a:t>Asıl başlık stili için tıklatın</a:t>
            </a:r>
            <a:endParaRPr lang="en-US" dirty="0"/>
          </a:p>
        </p:txBody>
      </p:sp>
      <p:sp>
        <p:nvSpPr>
          <p:cNvPr id="3" name="Picture Placeholder 2"/>
          <p:cNvSpPr>
            <a:spLocks noGrp="1" noChangeAspect="1"/>
          </p:cNvSpPr>
          <p:nvPr>
            <p:ph type="pic" idx="1"/>
          </p:nvPr>
        </p:nvSpPr>
        <p:spPr>
          <a:xfrm>
            <a:off x="7424803" y="609601"/>
            <a:ext cx="3255358" cy="5181600"/>
          </a:xfrm>
          <a:prstGeom prst="roundRect">
            <a:avLst>
              <a:gd name="adj" fmla="val 4943"/>
            </a:avLst>
          </a:prstGeom>
          <a:noFill/>
          <a:ln w="82550" cap="sq">
            <a:solidFill>
              <a:schemeClr val="bg2">
                <a:lumMod val="60000"/>
                <a:lumOff val="40000"/>
              </a:schemeClr>
            </a:solidFill>
            <a:miter lim="800000"/>
          </a:ln>
          <a:effectLst/>
          <a:scene3d>
            <a:camera prst="orthographicFront"/>
            <a:lightRig rig="threePt" dir="t">
              <a:rot lat="0" lon="0" rev="2700000"/>
            </a:lightRig>
          </a:scene3d>
          <a:sp3d contourW="6350">
            <a:bevelT h="38100"/>
            <a:contourClr>
              <a:srgbClr val="C0C0C0"/>
            </a:contourClr>
          </a:sp3d>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tr-TR"/>
              <a:t>Resim eklemek için simgeyi tıklatın</a:t>
            </a:r>
            <a:endParaRPr lang="en-US" dirty="0"/>
          </a:p>
        </p:txBody>
      </p:sp>
      <p:sp>
        <p:nvSpPr>
          <p:cNvPr id="4" name="Text Placeholder 3"/>
          <p:cNvSpPr>
            <a:spLocks noGrp="1"/>
          </p:cNvSpPr>
          <p:nvPr>
            <p:ph type="body" sz="half" idx="2"/>
          </p:nvPr>
        </p:nvSpPr>
        <p:spPr>
          <a:xfrm>
            <a:off x="913794" y="2632852"/>
            <a:ext cx="5934949" cy="3158347"/>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a:t>Asıl metin stillerini düzenlemek için tıklatın</a:t>
            </a:r>
          </a:p>
        </p:txBody>
      </p:sp>
      <p:sp>
        <p:nvSpPr>
          <p:cNvPr id="5" name="Date Placeholder 4"/>
          <p:cNvSpPr>
            <a:spLocks noGrp="1"/>
          </p:cNvSpPr>
          <p:nvPr>
            <p:ph type="dt" sz="half" idx="10"/>
          </p:nvPr>
        </p:nvSpPr>
        <p:spPr/>
        <p:txBody>
          <a:bodyPr/>
          <a:lstStyle/>
          <a:p>
            <a:fld id="{48A87A34-81AB-432B-8DAE-1953F412C126}" type="datetimeFigureOut">
              <a:rPr lang="en-US" smtClean="0"/>
              <a:pPr/>
              <a:t>4/13/2019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pPr/>
              <a:t>‹#›</a:t>
            </a:fld>
            <a:endParaRPr lang="en-US" dirty="0"/>
          </a:p>
        </p:txBody>
      </p:sp>
    </p:spTree>
    <p:extLst>
      <p:ext uri="{BB962C8B-B14F-4D97-AF65-F5344CB8AC3E}">
        <p14:creationId xmlns:p14="http://schemas.microsoft.com/office/powerpoint/2010/main" xmlns="" val="22275386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1026" name="Picture 2" descr="\\DROBO-FS\QuickDrops\JB\PPTX NG\Droplets\LightingOverlay.png"/>
          <p:cNvPicPr>
            <a:picLocks noChangeAspect="1" noChangeArrowheads="1"/>
          </p:cNvPicPr>
          <p:nvPr/>
        </p:nvPicPr>
        <p:blipFill>
          <a:blip r:embed="rId19">
            <a:alphaModFix amt="80000"/>
            <a:extLst>
              <a:ext uri="{28A0092B-C50C-407E-A947-70E740481C1C}">
                <a14:useLocalDpi xmlns:a14="http://schemas.microsoft.com/office/drawing/2010/main" xmlns="" val="0"/>
              </a:ext>
            </a:extLst>
          </a:blip>
          <a:srcRect/>
          <a:stretch>
            <a:fillRect/>
          </a:stretch>
        </p:blipFill>
        <p:spPr bwMode="auto">
          <a:xfrm>
            <a:off x="0" y="0"/>
            <a:ext cx="12192003" cy="6858001"/>
          </a:xfrm>
          <a:prstGeom prst="rect">
            <a:avLst/>
          </a:prstGeom>
          <a:noFill/>
          <a:extLst>
            <a:ext uri="{909E8E84-426E-40DD-AFC4-6F175D3DCCD1}">
              <a14:hiddenFill xmlns:a14="http://schemas.microsoft.com/office/drawing/2010/main" xmlns="">
                <a:solidFill>
                  <a:srgbClr val="FFFFFF"/>
                </a:solidFill>
              </a14:hiddenFill>
            </a:ext>
          </a:extLst>
        </p:spPr>
      </p:pic>
      <p:sp>
        <p:nvSpPr>
          <p:cNvPr id="2" name="Title Placeholder 1"/>
          <p:cNvSpPr>
            <a:spLocks noGrp="1"/>
          </p:cNvSpPr>
          <p:nvPr>
            <p:ph type="title"/>
          </p:nvPr>
        </p:nvSpPr>
        <p:spPr>
          <a:xfrm>
            <a:off x="913775" y="618517"/>
            <a:ext cx="10364451" cy="1596177"/>
          </a:xfrm>
          <a:prstGeom prst="rect">
            <a:avLst/>
          </a:prstGeom>
        </p:spPr>
        <p:txBody>
          <a:bodyPr vert="horz" lIns="91440" tIns="45720" rIns="91440" bIns="45720" rtlCol="0" anchor="ctr">
            <a:normAutofit/>
          </a:bodyPr>
          <a:lstStyle/>
          <a:p>
            <a:r>
              <a:rPr lang="tr-TR"/>
              <a:t>Asıl başlık stili için tıklatın</a:t>
            </a:r>
            <a:endParaRPr lang="en-US" dirty="0"/>
          </a:p>
        </p:txBody>
      </p:sp>
      <p:sp>
        <p:nvSpPr>
          <p:cNvPr id="3" name="Text Placeholder 2"/>
          <p:cNvSpPr>
            <a:spLocks noGrp="1"/>
          </p:cNvSpPr>
          <p:nvPr>
            <p:ph type="body" idx="1"/>
          </p:nvPr>
        </p:nvSpPr>
        <p:spPr>
          <a:xfrm>
            <a:off x="913775" y="2367093"/>
            <a:ext cx="10364452" cy="3424107"/>
          </a:xfrm>
          <a:prstGeom prst="rect">
            <a:avLst/>
          </a:prstGeom>
        </p:spPr>
        <p:txBody>
          <a:bodyPr vert="horz" lIns="91440" tIns="45720" rIns="91440" bIns="45720" rtlCol="0">
            <a:normAutofit/>
          </a:body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Date Placeholder 3"/>
          <p:cNvSpPr>
            <a:spLocks noGrp="1"/>
          </p:cNvSpPr>
          <p:nvPr>
            <p:ph type="dt" sz="half" idx="2"/>
          </p:nvPr>
        </p:nvSpPr>
        <p:spPr>
          <a:xfrm>
            <a:off x="7678737" y="5883275"/>
            <a:ext cx="2743200" cy="365125"/>
          </a:xfrm>
          <a:prstGeom prst="rect">
            <a:avLst/>
          </a:prstGeom>
        </p:spPr>
        <p:txBody>
          <a:bodyPr vert="horz" lIns="91440" tIns="45720" rIns="91440" bIns="45720" rtlCol="0" anchor="ctr"/>
          <a:lstStyle>
            <a:lvl1pPr algn="r">
              <a:defRPr sz="1000">
                <a:solidFill>
                  <a:schemeClr val="tx1"/>
                </a:solidFill>
              </a:defRPr>
            </a:lvl1pPr>
          </a:lstStyle>
          <a:p>
            <a:fld id="{48A87A34-81AB-432B-8DAE-1953F412C126}" type="datetimeFigureOut">
              <a:rPr lang="en-US" smtClean="0"/>
              <a:pPr/>
              <a:t>4/13/2019</a:t>
            </a:fld>
            <a:endParaRPr lang="en-US" dirty="0"/>
          </a:p>
        </p:txBody>
      </p:sp>
      <p:sp>
        <p:nvSpPr>
          <p:cNvPr id="5" name="Footer Placeholder 4"/>
          <p:cNvSpPr>
            <a:spLocks noGrp="1"/>
          </p:cNvSpPr>
          <p:nvPr>
            <p:ph type="ftr" sz="quarter" idx="3"/>
          </p:nvPr>
        </p:nvSpPr>
        <p:spPr>
          <a:xfrm>
            <a:off x="913774" y="5883275"/>
            <a:ext cx="6672887" cy="365125"/>
          </a:xfrm>
          <a:prstGeom prst="rect">
            <a:avLst/>
          </a:prstGeom>
        </p:spPr>
        <p:txBody>
          <a:bodyPr vert="horz" lIns="91440" tIns="45720" rIns="91440" bIns="45720" rtlCol="0" anchor="ctr"/>
          <a:lstStyle>
            <a:lvl1pPr algn="l">
              <a:defRPr sz="1000">
                <a:solidFill>
                  <a:schemeClr val="tx1"/>
                </a:solidFill>
              </a:defRPr>
            </a:lvl1pPr>
          </a:lstStyle>
          <a:p>
            <a:endParaRPr lang="en-US" dirty="0"/>
          </a:p>
        </p:txBody>
      </p:sp>
      <p:sp>
        <p:nvSpPr>
          <p:cNvPr id="6" name="Slide Number Placeholder 5"/>
          <p:cNvSpPr>
            <a:spLocks noGrp="1"/>
          </p:cNvSpPr>
          <p:nvPr>
            <p:ph type="sldNum" sz="quarter" idx="4"/>
          </p:nvPr>
        </p:nvSpPr>
        <p:spPr>
          <a:xfrm>
            <a:off x="10514011" y="5883275"/>
            <a:ext cx="764215" cy="365125"/>
          </a:xfrm>
          <a:prstGeom prst="rect">
            <a:avLst/>
          </a:prstGeom>
        </p:spPr>
        <p:txBody>
          <a:bodyPr vert="horz" lIns="91440" tIns="45720" rIns="91440" bIns="45720" rtlCol="0" anchor="ctr"/>
          <a:lstStyle>
            <a:lvl1pPr algn="r">
              <a:defRPr sz="1000">
                <a:solidFill>
                  <a:schemeClr val="tx1"/>
                </a:solidFill>
              </a:defRPr>
            </a:lvl1pPr>
          </a:lstStyle>
          <a:p>
            <a:fld id="{6D22F896-40B5-4ADD-8801-0D06FADFA095}" type="slidenum">
              <a:rPr lang="en-US" smtClean="0"/>
              <a:pPr/>
              <a:t>‹#›</a:t>
            </a:fld>
            <a:endParaRPr lang="en-US" dirty="0"/>
          </a:p>
        </p:txBody>
      </p:sp>
    </p:spTree>
    <p:extLst>
      <p:ext uri="{BB962C8B-B14F-4D97-AF65-F5344CB8AC3E}">
        <p14:creationId xmlns:p14="http://schemas.microsoft.com/office/powerpoint/2010/main" xmlns="" val="2383389285"/>
      </p:ext>
    </p:extLst>
  </p:cSld>
  <p:clrMap bg1="lt1" tx1="dk1" bg2="lt2" tx2="dk2" accent1="accent1" accent2="accent2" accent3="accent3" accent4="accent4" accent5="accent5" accent6="accent6" hlink="hlink" folHlink="folHlink"/>
  <p:sldLayoutIdLst>
    <p:sldLayoutId id="2147483670" r:id="rId1"/>
    <p:sldLayoutId id="2147483671" r:id="rId2"/>
    <p:sldLayoutId id="2147483672" r:id="rId3"/>
    <p:sldLayoutId id="2147483673" r:id="rId4"/>
    <p:sldLayoutId id="2147483674" r:id="rId5"/>
    <p:sldLayoutId id="2147483675" r:id="rId6"/>
    <p:sldLayoutId id="2147483676" r:id="rId7"/>
    <p:sldLayoutId id="2147483677" r:id="rId8"/>
    <p:sldLayoutId id="2147483678" r:id="rId9"/>
    <p:sldLayoutId id="2147483679" r:id="rId10"/>
    <p:sldLayoutId id="2147483680" r:id="rId11"/>
    <p:sldLayoutId id="2147483681" r:id="rId12"/>
    <p:sldLayoutId id="2147483682" r:id="rId13"/>
    <p:sldLayoutId id="2147483683" r:id="rId14"/>
    <p:sldLayoutId id="2147483684" r:id="rId15"/>
    <p:sldLayoutId id="2147483685" r:id="rId16"/>
    <p:sldLayoutId id="2147483686" r:id="rId17"/>
  </p:sldLayoutIdLst>
  <p:txStyles>
    <p:titleStyle>
      <a:lvl1pPr algn="ctr" defTabSz="914400" rtl="0" eaLnBrk="1" latinLnBrk="0" hangingPunct="1">
        <a:lnSpc>
          <a:spcPct val="90000"/>
        </a:lnSpc>
        <a:spcBef>
          <a:spcPct val="0"/>
        </a:spcBef>
        <a:buNone/>
        <a:defRPr sz="3600" kern="1200" cap="all" baseline="0">
          <a:solidFill>
            <a:schemeClr val="tx1"/>
          </a:solidFill>
          <a:effectLst/>
          <a:latin typeface="+mj-lt"/>
          <a:ea typeface="+mj-ea"/>
          <a:cs typeface="+mj-cs"/>
        </a:defRPr>
      </a:lvl1pPr>
    </p:titleStyle>
    <p:bodyStyle>
      <a:lvl1pPr marL="228600" indent="-228600" algn="l" defTabSz="914400" rtl="0" eaLnBrk="1" latinLnBrk="0" hangingPunct="1">
        <a:lnSpc>
          <a:spcPct val="120000"/>
        </a:lnSpc>
        <a:spcBef>
          <a:spcPts val="1000"/>
        </a:spcBef>
        <a:buClr>
          <a:schemeClr val="tx1"/>
        </a:buClr>
        <a:buFont typeface="Arial" panose="020B0604020202020204" pitchFamily="34" charset="0"/>
        <a:buChar char="•"/>
        <a:defRPr sz="2000" kern="1200" cap="all" baseline="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tx1"/>
        </a:buClr>
        <a:buFont typeface="Arial" panose="020B0604020202020204" pitchFamily="34" charset="0"/>
        <a:buChar char="•"/>
        <a:defRPr sz="1800" kern="1200" cap="all"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tx1"/>
        </a:buClr>
        <a:buFont typeface="Arial" panose="020B0604020202020204" pitchFamily="34" charset="0"/>
        <a:buChar char="•"/>
        <a:defRPr sz="1600" kern="1200" cap="all" baseline="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slideLayout" Target="../slideLayouts/slideLayout2.xml"/><Relationship Id="rId1" Type="http://schemas.openxmlformats.org/officeDocument/2006/relationships/video" Target="file:///C:\Users\Asus\Desktop\K&#214;K%20H&#220;CRE\K&#246;k%20h&#252;cre%20sunumlar&#305;\Nisan%20Kursu%202019\DR%20AY&#350;E%20&#214;NER%20N&#304;SAN%20KURSU%202019\k&#214;K%20H&#220;CRE%20&#304;MPLANTASYONU%20EN%20SON%20V&#304;DEO.mp4" TargetMode="Externa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hyperlink" Target="https://www.ncbi.nlm.nih.gov/pubmed/30050918" TargetMode="Externa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hyperlink" Target="https://www.ncbi.nlm.nih.gov/pubmed/30050918" TargetMode="Externa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hemeOverride" Target="../theme/themeOverride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ctrTitle"/>
          </p:nvPr>
        </p:nvSpPr>
        <p:spPr>
          <a:xfrm>
            <a:off x="309093" y="3348507"/>
            <a:ext cx="6207616" cy="3284113"/>
          </a:xfrm>
        </p:spPr>
        <p:txBody>
          <a:bodyPr>
            <a:normAutofit fontScale="90000"/>
          </a:bodyPr>
          <a:lstStyle/>
          <a:p>
            <a:r>
              <a:rPr lang="tr-TR" dirty="0"/>
              <a:t/>
            </a:r>
            <a:br>
              <a:rPr lang="tr-TR" dirty="0"/>
            </a:br>
            <a:r>
              <a:rPr lang="tr-TR" dirty="0"/>
              <a:t/>
            </a:r>
            <a:br>
              <a:rPr lang="tr-TR" dirty="0"/>
            </a:br>
            <a:r>
              <a:rPr lang="tr-TR" dirty="0"/>
              <a:t/>
            </a:r>
            <a:br>
              <a:rPr lang="tr-TR" dirty="0"/>
            </a:br>
            <a:r>
              <a:rPr lang="tr-TR" dirty="0"/>
              <a:t/>
            </a:r>
            <a:br>
              <a:rPr lang="tr-TR" dirty="0"/>
            </a:br>
            <a:r>
              <a:rPr lang="tr-TR" dirty="0"/>
              <a:t/>
            </a:r>
            <a:br>
              <a:rPr lang="tr-TR" dirty="0"/>
            </a:br>
            <a:r>
              <a:rPr lang="tr-TR" dirty="0" smtClean="0"/>
              <a:t/>
            </a:r>
            <a:br>
              <a:rPr lang="tr-TR" dirty="0" smtClean="0"/>
            </a:br>
            <a:r>
              <a:rPr lang="tr-TR" dirty="0"/>
              <a:t/>
            </a:r>
            <a:br>
              <a:rPr lang="tr-TR" dirty="0"/>
            </a:br>
            <a:r>
              <a:rPr lang="tr-TR" dirty="0" smtClean="0"/>
              <a:t/>
            </a:r>
            <a:br>
              <a:rPr lang="tr-TR" dirty="0" smtClean="0"/>
            </a:br>
            <a:r>
              <a:rPr lang="tr-TR" b="1" dirty="0" err="1" smtClean="0">
                <a:solidFill>
                  <a:srgbClr val="002060"/>
                </a:solidFill>
                <a:latin typeface="Times New Roman" panose="02020603050405020304" pitchFamily="18" charset="0"/>
                <a:cs typeface="Times New Roman" panose="02020603050405020304" pitchFamily="18" charset="0"/>
              </a:rPr>
              <a:t>Umblikal</a:t>
            </a:r>
            <a:r>
              <a:rPr lang="tr-TR" b="1" dirty="0" smtClean="0">
                <a:solidFill>
                  <a:srgbClr val="002060"/>
                </a:solidFill>
                <a:latin typeface="Times New Roman" panose="02020603050405020304" pitchFamily="18" charset="0"/>
                <a:cs typeface="Times New Roman" panose="02020603050405020304" pitchFamily="18" charset="0"/>
              </a:rPr>
              <a:t> </a:t>
            </a:r>
            <a:r>
              <a:rPr lang="tr-TR" b="1" dirty="0" err="1" smtClean="0">
                <a:solidFill>
                  <a:srgbClr val="002060"/>
                </a:solidFill>
                <a:latin typeface="Times New Roman" panose="02020603050405020304" pitchFamily="18" charset="0"/>
                <a:cs typeface="Times New Roman" panose="02020603050405020304" pitchFamily="18" charset="0"/>
              </a:rPr>
              <a:t>Kord</a:t>
            </a:r>
            <a:r>
              <a:rPr lang="tr-TR" b="1" dirty="0">
                <a:solidFill>
                  <a:srgbClr val="002060"/>
                </a:solidFill>
                <a:latin typeface="Times New Roman" panose="02020603050405020304" pitchFamily="18" charset="0"/>
                <a:cs typeface="Times New Roman" panose="02020603050405020304" pitchFamily="18" charset="0"/>
              </a:rPr>
              <a:t> </a:t>
            </a:r>
            <a:r>
              <a:rPr lang="tr-TR" b="1" dirty="0" err="1" smtClean="0">
                <a:solidFill>
                  <a:srgbClr val="002060"/>
                </a:solidFill>
                <a:latin typeface="Times New Roman" panose="02020603050405020304" pitchFamily="18" charset="0"/>
                <a:cs typeface="Times New Roman" panose="02020603050405020304" pitchFamily="18" charset="0"/>
              </a:rPr>
              <a:t>derive</a:t>
            </a:r>
            <a:r>
              <a:rPr lang="tr-TR" b="1" dirty="0" smtClean="0">
                <a:solidFill>
                  <a:srgbClr val="002060"/>
                </a:solidFill>
                <a:latin typeface="Times New Roman" panose="02020603050405020304" pitchFamily="18" charset="0"/>
                <a:cs typeface="Times New Roman" panose="02020603050405020304" pitchFamily="18" charset="0"/>
              </a:rPr>
              <a:t> </a:t>
            </a:r>
            <a:br>
              <a:rPr lang="tr-TR" b="1" dirty="0" smtClean="0">
                <a:solidFill>
                  <a:srgbClr val="002060"/>
                </a:solidFill>
                <a:latin typeface="Times New Roman" panose="02020603050405020304" pitchFamily="18" charset="0"/>
                <a:cs typeface="Times New Roman" panose="02020603050405020304" pitchFamily="18" charset="0"/>
              </a:rPr>
            </a:br>
            <a:r>
              <a:rPr lang="tr-TR" b="1" dirty="0" err="1" smtClean="0">
                <a:solidFill>
                  <a:srgbClr val="002060"/>
                </a:solidFill>
                <a:latin typeface="Times New Roman" panose="02020603050405020304" pitchFamily="18" charset="0"/>
                <a:cs typeface="Times New Roman" panose="02020603050405020304" pitchFamily="18" charset="0"/>
              </a:rPr>
              <a:t>Mezenkimal</a:t>
            </a:r>
            <a:r>
              <a:rPr lang="tr-TR" b="1" dirty="0" smtClean="0">
                <a:solidFill>
                  <a:srgbClr val="002060"/>
                </a:solidFill>
                <a:latin typeface="Times New Roman" panose="02020603050405020304" pitchFamily="18" charset="0"/>
                <a:cs typeface="Times New Roman" panose="02020603050405020304" pitchFamily="18" charset="0"/>
              </a:rPr>
              <a:t> </a:t>
            </a:r>
            <a:r>
              <a:rPr lang="tr-TR" b="1" dirty="0">
                <a:solidFill>
                  <a:srgbClr val="002060"/>
                </a:solidFill>
                <a:latin typeface="Times New Roman" panose="02020603050405020304" pitchFamily="18" charset="0"/>
                <a:cs typeface="Times New Roman" panose="02020603050405020304" pitchFamily="18" charset="0"/>
              </a:rPr>
              <a:t>Kök Hücreler Retina Hastalıklarında </a:t>
            </a:r>
            <a:r>
              <a:rPr lang="tr-TR" b="1" dirty="0" smtClean="0">
                <a:solidFill>
                  <a:srgbClr val="002060"/>
                </a:solidFill>
                <a:latin typeface="Times New Roman" panose="02020603050405020304" pitchFamily="18" charset="0"/>
                <a:cs typeface="Times New Roman" panose="02020603050405020304" pitchFamily="18" charset="0"/>
              </a:rPr>
              <a:t>Kullanılabilir mi:</a:t>
            </a:r>
            <a:r>
              <a:rPr lang="tr-TR" b="1" dirty="0">
                <a:solidFill>
                  <a:srgbClr val="002060"/>
                </a:solidFill>
                <a:latin typeface="Times New Roman" panose="02020603050405020304" pitchFamily="18" charset="0"/>
                <a:cs typeface="Times New Roman" panose="02020603050405020304" pitchFamily="18" charset="0"/>
              </a:rPr>
              <a:t/>
            </a:r>
            <a:br>
              <a:rPr lang="tr-TR" b="1" dirty="0">
                <a:solidFill>
                  <a:srgbClr val="002060"/>
                </a:solidFill>
                <a:latin typeface="Times New Roman" panose="02020603050405020304" pitchFamily="18" charset="0"/>
                <a:cs typeface="Times New Roman" panose="02020603050405020304" pitchFamily="18" charset="0"/>
              </a:rPr>
            </a:br>
            <a:r>
              <a:rPr lang="tr-TR" b="1" dirty="0">
                <a:solidFill>
                  <a:srgbClr val="002060"/>
                </a:solidFill>
                <a:latin typeface="Times New Roman" panose="02020603050405020304" pitchFamily="18" charset="0"/>
                <a:cs typeface="Times New Roman" panose="02020603050405020304" pitchFamily="18" charset="0"/>
              </a:rPr>
              <a:t> </a:t>
            </a:r>
            <a:r>
              <a:rPr lang="tr-TR" b="1" dirty="0" err="1">
                <a:solidFill>
                  <a:srgbClr val="002060"/>
                </a:solidFill>
                <a:latin typeface="Times New Roman" panose="02020603050405020304" pitchFamily="18" charset="0"/>
                <a:cs typeface="Times New Roman" panose="02020603050405020304" pitchFamily="18" charset="0"/>
              </a:rPr>
              <a:t>Leber</a:t>
            </a:r>
            <a:r>
              <a:rPr lang="tr-TR" b="1" dirty="0">
                <a:solidFill>
                  <a:srgbClr val="002060"/>
                </a:solidFill>
                <a:latin typeface="Times New Roman" panose="02020603050405020304" pitchFamily="18" charset="0"/>
                <a:cs typeface="Times New Roman" panose="02020603050405020304" pitchFamily="18" charset="0"/>
              </a:rPr>
              <a:t> </a:t>
            </a:r>
            <a:r>
              <a:rPr lang="tr-TR" b="1" dirty="0" err="1">
                <a:solidFill>
                  <a:srgbClr val="002060"/>
                </a:solidFill>
                <a:latin typeface="Times New Roman" panose="02020603050405020304" pitchFamily="18" charset="0"/>
                <a:cs typeface="Times New Roman" panose="02020603050405020304" pitchFamily="18" charset="0"/>
              </a:rPr>
              <a:t>Konjenital</a:t>
            </a:r>
            <a:r>
              <a:rPr lang="tr-TR" b="1" dirty="0">
                <a:solidFill>
                  <a:srgbClr val="002060"/>
                </a:solidFill>
                <a:latin typeface="Times New Roman" panose="02020603050405020304" pitchFamily="18" charset="0"/>
                <a:cs typeface="Times New Roman" panose="02020603050405020304" pitchFamily="18" charset="0"/>
              </a:rPr>
              <a:t> </a:t>
            </a:r>
            <a:r>
              <a:rPr lang="tr-TR" b="1" dirty="0" err="1">
                <a:solidFill>
                  <a:srgbClr val="002060"/>
                </a:solidFill>
                <a:latin typeface="Times New Roman" panose="02020603050405020304" pitchFamily="18" charset="0"/>
                <a:cs typeface="Times New Roman" panose="02020603050405020304" pitchFamily="18" charset="0"/>
              </a:rPr>
              <a:t>Amauroz</a:t>
            </a:r>
            <a:r>
              <a:rPr lang="tr-TR" b="1" dirty="0">
                <a:solidFill>
                  <a:srgbClr val="002060"/>
                </a:solidFill>
                <a:latin typeface="Times New Roman" panose="02020603050405020304" pitchFamily="18" charset="0"/>
                <a:cs typeface="Times New Roman" panose="02020603050405020304" pitchFamily="18" charset="0"/>
              </a:rPr>
              <a:t> Olgusu Sunumu</a:t>
            </a:r>
            <a:r>
              <a:rPr lang="tr-TR" dirty="0"/>
              <a:t/>
            </a:r>
            <a:br>
              <a:rPr lang="tr-TR" dirty="0"/>
            </a:br>
            <a:endParaRPr lang="tr-TR" dirty="0"/>
          </a:p>
        </p:txBody>
      </p:sp>
      <p:sp>
        <p:nvSpPr>
          <p:cNvPr id="3" name="Alt Başlık 2"/>
          <p:cNvSpPr>
            <a:spLocks noGrp="1"/>
          </p:cNvSpPr>
          <p:nvPr>
            <p:ph type="subTitle" idx="1"/>
          </p:nvPr>
        </p:nvSpPr>
        <p:spPr>
          <a:xfrm>
            <a:off x="6632619" y="4314424"/>
            <a:ext cx="5370491" cy="1887592"/>
          </a:xfrm>
        </p:spPr>
        <p:txBody>
          <a:bodyPr>
            <a:normAutofit/>
          </a:bodyPr>
          <a:lstStyle/>
          <a:p>
            <a:r>
              <a:rPr lang="tr-TR" sz="2600" b="1" i="1" dirty="0">
                <a:solidFill>
                  <a:srgbClr val="C00000"/>
                </a:solidFill>
              </a:rPr>
              <a:t>OP</a:t>
            </a:r>
            <a:r>
              <a:rPr lang="tr-TR" sz="2600" b="1" i="1" dirty="0" smtClean="0">
                <a:solidFill>
                  <a:srgbClr val="C00000"/>
                </a:solidFill>
              </a:rPr>
              <a:t>. DR. NESLİHAN </a:t>
            </a:r>
            <a:r>
              <a:rPr lang="tr-TR" sz="2600" b="1" i="1" dirty="0">
                <a:solidFill>
                  <a:srgbClr val="C00000"/>
                </a:solidFill>
              </a:rPr>
              <a:t>SİNİM </a:t>
            </a:r>
            <a:r>
              <a:rPr lang="tr-TR" sz="2600" b="1" i="1" dirty="0" smtClean="0">
                <a:solidFill>
                  <a:srgbClr val="C00000"/>
                </a:solidFill>
              </a:rPr>
              <a:t>KAHRAMAN</a:t>
            </a:r>
          </a:p>
          <a:p>
            <a:r>
              <a:rPr lang="tr-TR" sz="2600" b="1" i="1" dirty="0" smtClean="0">
                <a:solidFill>
                  <a:srgbClr val="C00000"/>
                </a:solidFill>
              </a:rPr>
              <a:t>Prof. </a:t>
            </a:r>
            <a:r>
              <a:rPr lang="tr-TR" sz="2600" b="1" i="1" dirty="0" err="1" smtClean="0">
                <a:solidFill>
                  <a:srgbClr val="C00000"/>
                </a:solidFill>
              </a:rPr>
              <a:t>dr.</a:t>
            </a:r>
            <a:r>
              <a:rPr lang="tr-TR" sz="2600" b="1" i="1" dirty="0" smtClean="0">
                <a:solidFill>
                  <a:srgbClr val="C00000"/>
                </a:solidFill>
              </a:rPr>
              <a:t> </a:t>
            </a:r>
            <a:r>
              <a:rPr lang="tr-TR" sz="2600" b="1" i="1" dirty="0" err="1" smtClean="0">
                <a:solidFill>
                  <a:srgbClr val="C00000"/>
                </a:solidFill>
              </a:rPr>
              <a:t>ayşe</a:t>
            </a:r>
            <a:r>
              <a:rPr lang="tr-TR" sz="2600" b="1" i="1" dirty="0" smtClean="0">
                <a:solidFill>
                  <a:srgbClr val="C00000"/>
                </a:solidFill>
              </a:rPr>
              <a:t> öner</a:t>
            </a:r>
            <a:endParaRPr lang="tr-TR" sz="2600" b="1" i="1" dirty="0">
              <a:solidFill>
                <a:srgbClr val="C00000"/>
              </a:solidFill>
            </a:endParaRPr>
          </a:p>
          <a:p>
            <a:r>
              <a:rPr lang="tr-TR" sz="2600" b="1" i="1" dirty="0">
                <a:solidFill>
                  <a:srgbClr val="C00000"/>
                </a:solidFill>
              </a:rPr>
              <a:t>KAYSERİ ACIBADEM HASTANESİ</a:t>
            </a:r>
          </a:p>
        </p:txBody>
      </p:sp>
      <p:pic>
        <p:nvPicPr>
          <p:cNvPr id="4" name="Resim 3"/>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6632619" y="788435"/>
            <a:ext cx="5198771" cy="3210897"/>
          </a:xfrm>
          <a:prstGeom prst="rect">
            <a:avLst/>
          </a:prstGeom>
        </p:spPr>
      </p:pic>
    </p:spTree>
    <p:extLst>
      <p:ext uri="{BB962C8B-B14F-4D97-AF65-F5344CB8AC3E}">
        <p14:creationId xmlns:p14="http://schemas.microsoft.com/office/powerpoint/2010/main" xmlns="" val="70030099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Resim 2"/>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642234" y="1577663"/>
            <a:ext cx="9743278" cy="3567446"/>
          </a:xfrm>
          <a:prstGeom prst="rect">
            <a:avLst/>
          </a:prstGeom>
        </p:spPr>
      </p:pic>
      <p:pic>
        <p:nvPicPr>
          <p:cNvPr id="4" name="Resim 3"/>
          <p:cNvPicPr>
            <a:picLocks noChangeAspect="1"/>
          </p:cNvPicPr>
          <p:nvPr/>
        </p:nvPicPr>
        <p:blipFill>
          <a:blip r:embed="rId3"/>
          <a:stretch>
            <a:fillRect/>
          </a:stretch>
        </p:blipFill>
        <p:spPr>
          <a:xfrm>
            <a:off x="5513873" y="1577663"/>
            <a:ext cx="5761219" cy="3567446"/>
          </a:xfrm>
          <a:prstGeom prst="rect">
            <a:avLst/>
          </a:prstGeom>
        </p:spPr>
      </p:pic>
    </p:spTree>
    <p:extLst>
      <p:ext uri="{BB962C8B-B14F-4D97-AF65-F5344CB8AC3E}">
        <p14:creationId xmlns:p14="http://schemas.microsoft.com/office/powerpoint/2010/main" xmlns="" val="177765134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a:extLst>
              <a:ext uri="{FF2B5EF4-FFF2-40B4-BE49-F238E27FC236}">
                <a16:creationId xmlns:a16="http://schemas.microsoft.com/office/drawing/2014/main" xmlns="" id="{8DC5F51C-40FB-448B-91ED-EC2A1827474E}"/>
              </a:ext>
            </a:extLst>
          </p:cNvPr>
          <p:cNvSpPr>
            <a:spLocks noGrp="1"/>
          </p:cNvSpPr>
          <p:nvPr>
            <p:ph type="title"/>
          </p:nvPr>
        </p:nvSpPr>
        <p:spPr/>
        <p:txBody>
          <a:bodyPr/>
          <a:lstStyle/>
          <a:p>
            <a:endParaRPr lang="tr-TR"/>
          </a:p>
        </p:txBody>
      </p:sp>
      <p:sp>
        <p:nvSpPr>
          <p:cNvPr id="3" name="İçerik Yer Tutucusu 2">
            <a:extLst>
              <a:ext uri="{FF2B5EF4-FFF2-40B4-BE49-F238E27FC236}">
                <a16:creationId xmlns:a16="http://schemas.microsoft.com/office/drawing/2014/main" xmlns="" id="{10D563C6-1D59-42C7-869A-81FB0B9AD494}"/>
              </a:ext>
            </a:extLst>
          </p:cNvPr>
          <p:cNvSpPr>
            <a:spLocks noGrp="1"/>
          </p:cNvSpPr>
          <p:nvPr>
            <p:ph sz="quarter" idx="13"/>
          </p:nvPr>
        </p:nvSpPr>
        <p:spPr>
          <a:xfrm>
            <a:off x="5112912" y="1300766"/>
            <a:ext cx="6164687" cy="4490433"/>
          </a:xfrm>
        </p:spPr>
        <p:txBody>
          <a:bodyPr>
            <a:normAutofit fontScale="92500"/>
          </a:bodyPr>
          <a:lstStyle/>
          <a:p>
            <a:r>
              <a:rPr lang="tr-TR" sz="2400" cap="none" dirty="0">
                <a:latin typeface="Times New Roman" panose="02020603050405020304" pitchFamily="18" charset="0"/>
                <a:cs typeface="Times New Roman" panose="02020603050405020304" pitchFamily="18" charset="0"/>
              </a:rPr>
              <a:t>Hastamıza kök hücre tedavisi seçeneği hakkında bilgi verdik ve hastadan ve ailesinden kök hücre tedavisi hakkında yazılı onam alındı. </a:t>
            </a:r>
          </a:p>
          <a:p>
            <a:endParaRPr lang="tr-TR" sz="2400" cap="none" dirty="0">
              <a:latin typeface="Times New Roman" panose="02020603050405020304" pitchFamily="18" charset="0"/>
              <a:cs typeface="Times New Roman" panose="02020603050405020304" pitchFamily="18" charset="0"/>
            </a:endParaRPr>
          </a:p>
          <a:p>
            <a:r>
              <a:rPr lang="tr-TR" sz="2400" cap="none" dirty="0">
                <a:latin typeface="Times New Roman" panose="02020603050405020304" pitchFamily="18" charset="0"/>
                <a:cs typeface="Times New Roman" panose="02020603050405020304" pitchFamily="18" charset="0"/>
              </a:rPr>
              <a:t>Ülkemizdeki yönetmeliklere göre sağlık bakanlığı kök hücre uygulamaları değerlendirme kurulu tarafından onaylandıktan sonra (onay numarası: 56733164/203) hasta sağ göze </a:t>
            </a:r>
            <a:r>
              <a:rPr lang="tr-TR" sz="2400" cap="none" dirty="0" err="1">
                <a:latin typeface="Times New Roman" panose="02020603050405020304" pitchFamily="18" charset="0"/>
                <a:cs typeface="Times New Roman" panose="02020603050405020304" pitchFamily="18" charset="0"/>
              </a:rPr>
              <a:t>suprakoroidal</a:t>
            </a:r>
            <a:r>
              <a:rPr lang="tr-TR" sz="2400" cap="none" dirty="0">
                <a:latin typeface="Times New Roman" panose="02020603050405020304" pitchFamily="18" charset="0"/>
                <a:cs typeface="Times New Roman" panose="02020603050405020304" pitchFamily="18" charset="0"/>
              </a:rPr>
              <a:t> UCMSC tedavisi yapıldı.</a:t>
            </a:r>
          </a:p>
          <a:p>
            <a:endParaRPr lang="tr-TR" dirty="0"/>
          </a:p>
        </p:txBody>
      </p:sp>
      <p:pic>
        <p:nvPicPr>
          <p:cNvPr id="4" name="Resim 3"/>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380695" y="1416605"/>
            <a:ext cx="4731590" cy="3709115"/>
          </a:xfrm>
          <a:prstGeom prst="rect">
            <a:avLst/>
          </a:prstGeom>
        </p:spPr>
      </p:pic>
    </p:spTree>
    <p:extLst>
      <p:ext uri="{BB962C8B-B14F-4D97-AF65-F5344CB8AC3E}">
        <p14:creationId xmlns:p14="http://schemas.microsoft.com/office/powerpoint/2010/main" xmlns="" val="181407676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a:extLst>
              <a:ext uri="{FF2B5EF4-FFF2-40B4-BE49-F238E27FC236}">
                <a16:creationId xmlns:a16="http://schemas.microsoft.com/office/drawing/2014/main" xmlns="" id="{BB9E4C3D-81E1-459B-80B1-AD88F5E0A07B}"/>
              </a:ext>
            </a:extLst>
          </p:cNvPr>
          <p:cNvSpPr>
            <a:spLocks noGrp="1"/>
          </p:cNvSpPr>
          <p:nvPr>
            <p:ph type="title"/>
          </p:nvPr>
        </p:nvSpPr>
        <p:spPr/>
        <p:txBody>
          <a:bodyPr/>
          <a:lstStyle/>
          <a:p>
            <a:r>
              <a:rPr lang="tr-TR" b="1" dirty="0">
                <a:solidFill>
                  <a:srgbClr val="7030A0"/>
                </a:solidFill>
                <a:latin typeface="Times New Roman" panose="02020603050405020304" pitchFamily="18" charset="0"/>
                <a:cs typeface="Times New Roman" panose="02020603050405020304" pitchFamily="18" charset="0"/>
              </a:rPr>
              <a:t>Kök hücre detayları </a:t>
            </a:r>
          </a:p>
        </p:txBody>
      </p:sp>
      <p:sp>
        <p:nvSpPr>
          <p:cNvPr id="3" name="İçerik Yer Tutucusu 2">
            <a:extLst>
              <a:ext uri="{FF2B5EF4-FFF2-40B4-BE49-F238E27FC236}">
                <a16:creationId xmlns:a16="http://schemas.microsoft.com/office/drawing/2014/main" xmlns="" id="{565F9092-AFD0-42C5-AF32-77FE5D9FCBC1}"/>
              </a:ext>
            </a:extLst>
          </p:cNvPr>
          <p:cNvSpPr>
            <a:spLocks noGrp="1"/>
          </p:cNvSpPr>
          <p:nvPr>
            <p:ph sz="quarter" idx="13"/>
          </p:nvPr>
        </p:nvSpPr>
        <p:spPr>
          <a:xfrm>
            <a:off x="913774" y="1906074"/>
            <a:ext cx="10363826" cy="3271233"/>
          </a:xfrm>
        </p:spPr>
        <p:txBody>
          <a:bodyPr>
            <a:normAutofit lnSpcReduction="10000"/>
          </a:bodyPr>
          <a:lstStyle/>
          <a:p>
            <a:r>
              <a:rPr lang="tr-TR" sz="2400" cap="none" dirty="0">
                <a:latin typeface="Times New Roman" panose="02020603050405020304" pitchFamily="18" charset="0"/>
                <a:cs typeface="Times New Roman" panose="02020603050405020304" pitchFamily="18" charset="0"/>
              </a:rPr>
              <a:t>% </a:t>
            </a:r>
            <a:r>
              <a:rPr lang="tr-TR" sz="2400" cap="none" dirty="0" smtClean="0">
                <a:latin typeface="Times New Roman" panose="02020603050405020304" pitchFamily="18" charset="0"/>
                <a:cs typeface="Times New Roman" panose="02020603050405020304" pitchFamily="18" charset="0"/>
              </a:rPr>
              <a:t>1 serum </a:t>
            </a:r>
            <a:r>
              <a:rPr lang="tr-TR" sz="2400" cap="none" dirty="0">
                <a:latin typeface="Times New Roman" panose="02020603050405020304" pitchFamily="18" charset="0"/>
                <a:cs typeface="Times New Roman" panose="02020603050405020304" pitchFamily="18" charset="0"/>
              </a:rPr>
              <a:t>albümini içeren </a:t>
            </a:r>
            <a:r>
              <a:rPr lang="tr-TR" sz="2400" cap="none" dirty="0" err="1">
                <a:latin typeface="Times New Roman" panose="02020603050405020304" pitchFamily="18" charset="0"/>
                <a:cs typeface="Times New Roman" panose="02020603050405020304" pitchFamily="18" charset="0"/>
              </a:rPr>
              <a:t>izotonik</a:t>
            </a:r>
            <a:r>
              <a:rPr lang="tr-TR" sz="2400" cap="none" dirty="0">
                <a:latin typeface="Times New Roman" panose="02020603050405020304" pitchFamily="18" charset="0"/>
                <a:cs typeface="Times New Roman" panose="02020603050405020304" pitchFamily="18" charset="0"/>
              </a:rPr>
              <a:t> çözeltide 2x10</a:t>
            </a:r>
            <a:r>
              <a:rPr lang="tr-TR" sz="2400" cap="none" baseline="30000" dirty="0">
                <a:latin typeface="Times New Roman" panose="02020603050405020304" pitchFamily="18" charset="0"/>
                <a:cs typeface="Times New Roman" panose="02020603050405020304" pitchFamily="18" charset="0"/>
              </a:rPr>
              <a:t>6</a:t>
            </a:r>
            <a:r>
              <a:rPr lang="tr-TR" sz="2400" cap="none" dirty="0">
                <a:latin typeface="Times New Roman" panose="02020603050405020304" pitchFamily="18" charset="0"/>
                <a:cs typeface="Times New Roman" panose="02020603050405020304" pitchFamily="18" charset="0"/>
              </a:rPr>
              <a:t> hücre / ml, 12 saat içinde sıcaklık kontrollü çanta ile şişelere aktarıldı. Ürün 24 saat içinde kullanıldı</a:t>
            </a:r>
            <a:r>
              <a:rPr lang="tr-TR" sz="2400" cap="none" dirty="0" smtClean="0">
                <a:latin typeface="Times New Roman" panose="02020603050405020304" pitchFamily="18" charset="0"/>
                <a:cs typeface="Times New Roman" panose="02020603050405020304" pitchFamily="18" charset="0"/>
              </a:rPr>
              <a:t>.*</a:t>
            </a:r>
            <a:endParaRPr lang="tr-TR" sz="2400" cap="none" dirty="0">
              <a:latin typeface="Times New Roman" panose="02020603050405020304" pitchFamily="18" charset="0"/>
              <a:cs typeface="Times New Roman" panose="02020603050405020304" pitchFamily="18" charset="0"/>
            </a:endParaRPr>
          </a:p>
          <a:p>
            <a:endParaRPr lang="tr-TR" sz="2400" cap="none" dirty="0">
              <a:latin typeface="Times New Roman" panose="02020603050405020304" pitchFamily="18" charset="0"/>
              <a:cs typeface="Times New Roman" panose="02020603050405020304" pitchFamily="18" charset="0"/>
            </a:endParaRPr>
          </a:p>
          <a:p>
            <a:r>
              <a:rPr lang="tr-TR" sz="2400" cap="none" dirty="0">
                <a:latin typeface="Times New Roman" panose="02020603050405020304" pitchFamily="18" charset="0"/>
                <a:cs typeface="Times New Roman" panose="02020603050405020304" pitchFamily="18" charset="0"/>
              </a:rPr>
              <a:t>Ameliyat lokal anestezi altında yapıldı. </a:t>
            </a:r>
            <a:r>
              <a:rPr lang="tr-TR" sz="2400" cap="none" dirty="0" err="1">
                <a:latin typeface="Times New Roman" panose="02020603050405020304" pitchFamily="18" charset="0"/>
                <a:cs typeface="Times New Roman" panose="02020603050405020304" pitchFamily="18" charset="0"/>
              </a:rPr>
              <a:t>Limoli</a:t>
            </a:r>
            <a:r>
              <a:rPr lang="tr-TR" sz="2400" cap="none" dirty="0">
                <a:latin typeface="Times New Roman" panose="02020603050405020304" pitchFamily="18" charset="0"/>
                <a:cs typeface="Times New Roman" panose="02020603050405020304" pitchFamily="18" charset="0"/>
              </a:rPr>
              <a:t> ve </a:t>
            </a:r>
            <a:r>
              <a:rPr lang="tr-TR" sz="2400" cap="none" dirty="0" smtClean="0">
                <a:latin typeface="Times New Roman" panose="02020603050405020304" pitchFamily="18" charset="0"/>
                <a:cs typeface="Times New Roman" panose="02020603050405020304" pitchFamily="18" charset="0"/>
              </a:rPr>
              <a:t>arkadaşları </a:t>
            </a:r>
            <a:r>
              <a:rPr lang="tr-TR" sz="2400" cap="none" dirty="0">
                <a:latin typeface="Times New Roman" panose="02020603050405020304" pitchFamily="18" charset="0"/>
                <a:cs typeface="Times New Roman" panose="02020603050405020304" pitchFamily="18" charset="0"/>
              </a:rPr>
              <a:t>tarafından tarif edilen ve grubumuzun başka bir çalışmasında uygulanan ve güvenli olduğu tespit edilen </a:t>
            </a:r>
            <a:r>
              <a:rPr lang="tr-TR" sz="2400" cap="none" dirty="0" err="1">
                <a:latin typeface="Times New Roman" panose="02020603050405020304" pitchFamily="18" charset="0"/>
                <a:cs typeface="Times New Roman" panose="02020603050405020304" pitchFamily="18" charset="0"/>
              </a:rPr>
              <a:t>Limoli</a:t>
            </a:r>
            <a:r>
              <a:rPr lang="tr-TR" sz="2400" cap="none" dirty="0">
                <a:latin typeface="Times New Roman" panose="02020603050405020304" pitchFamily="18" charset="0"/>
                <a:cs typeface="Times New Roman" panose="02020603050405020304" pitchFamily="18" charset="0"/>
              </a:rPr>
              <a:t> </a:t>
            </a:r>
            <a:r>
              <a:rPr lang="tr-TR" sz="2400" cap="none" dirty="0" err="1">
                <a:latin typeface="Times New Roman" panose="02020603050405020304" pitchFamily="18" charset="0"/>
                <a:cs typeface="Times New Roman" panose="02020603050405020304" pitchFamily="18" charset="0"/>
              </a:rPr>
              <a:t>Retinal</a:t>
            </a:r>
            <a:r>
              <a:rPr lang="tr-TR" sz="2400" cap="none" dirty="0">
                <a:latin typeface="Times New Roman" panose="02020603050405020304" pitchFamily="18" charset="0"/>
                <a:cs typeface="Times New Roman" panose="02020603050405020304" pitchFamily="18" charset="0"/>
              </a:rPr>
              <a:t> Restorasyon Tekniği (LRRT) olarak tanımlanan bir cerrahi teknik uyguladık. </a:t>
            </a:r>
            <a:r>
              <a:rPr lang="tr-TR" sz="2400" cap="none" dirty="0" smtClean="0">
                <a:latin typeface="Times New Roman" panose="02020603050405020304" pitchFamily="18" charset="0"/>
                <a:cs typeface="Times New Roman" panose="02020603050405020304" pitchFamily="18" charset="0"/>
              </a:rPr>
              <a:t>** </a:t>
            </a:r>
            <a:endParaRPr lang="tr-TR" sz="2400" cap="none" dirty="0">
              <a:latin typeface="Times New Roman" panose="02020603050405020304" pitchFamily="18" charset="0"/>
              <a:cs typeface="Times New Roman" panose="02020603050405020304" pitchFamily="18" charset="0"/>
            </a:endParaRPr>
          </a:p>
          <a:p>
            <a:endParaRPr lang="tr-TR" dirty="0"/>
          </a:p>
        </p:txBody>
      </p:sp>
      <p:sp>
        <p:nvSpPr>
          <p:cNvPr id="4" name="Dikdörtgen 3"/>
          <p:cNvSpPr/>
          <p:nvPr/>
        </p:nvSpPr>
        <p:spPr>
          <a:xfrm>
            <a:off x="3193961" y="4906851"/>
            <a:ext cx="7856114" cy="2985433"/>
          </a:xfrm>
          <a:prstGeom prst="rect">
            <a:avLst/>
          </a:prstGeom>
        </p:spPr>
        <p:txBody>
          <a:bodyPr wrap="square">
            <a:spAutoFit/>
          </a:bodyPr>
          <a:lstStyle/>
          <a:p>
            <a:pPr marL="171450" indent="-171450" algn="just">
              <a:lnSpc>
                <a:spcPct val="200000"/>
              </a:lnSpc>
              <a:spcAft>
                <a:spcPts val="800"/>
              </a:spcAft>
              <a:buFont typeface="Arial" panose="020B0604020202020204" pitchFamily="34" charset="0"/>
              <a:buChar char="•"/>
            </a:pPr>
            <a:r>
              <a:rPr lang="tr-TR" sz="1200" dirty="0" smtClean="0">
                <a:solidFill>
                  <a:srgbClr val="000000"/>
                </a:solidFill>
                <a:latin typeface="Times New Roman" panose="02020603050405020304" pitchFamily="18" charset="0"/>
                <a:ea typeface="Calibri" panose="020F0502020204030204" pitchFamily="34" charset="0"/>
                <a:cs typeface="Times New Roman" panose="02020603050405020304" pitchFamily="18" charset="0"/>
              </a:rPr>
              <a:t>*</a:t>
            </a:r>
            <a:r>
              <a:rPr lang="tr-TR" sz="1200" dirty="0" err="1" smtClean="0">
                <a:solidFill>
                  <a:srgbClr val="000000"/>
                </a:solidFill>
                <a:latin typeface="Times New Roman" panose="02020603050405020304" pitchFamily="18" charset="0"/>
                <a:ea typeface="Calibri" panose="020F0502020204030204" pitchFamily="34" charset="0"/>
                <a:cs typeface="Times New Roman" panose="02020603050405020304" pitchFamily="18" charset="0"/>
              </a:rPr>
              <a:t>Zhang</a:t>
            </a:r>
            <a:r>
              <a:rPr lang="tr-TR" sz="1200" dirty="0" smtClean="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tr-TR" sz="12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W, </a:t>
            </a:r>
            <a:r>
              <a:rPr lang="tr-TR" sz="12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Wang</a:t>
            </a:r>
            <a:r>
              <a:rPr lang="tr-TR" sz="12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Y, Kong J, </a:t>
            </a:r>
            <a:r>
              <a:rPr lang="tr-TR" sz="12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Dong</a:t>
            </a:r>
            <a:r>
              <a:rPr lang="tr-TR" sz="12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M, Duan H, </a:t>
            </a:r>
            <a:r>
              <a:rPr lang="tr-TR" sz="12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Chen</a:t>
            </a:r>
            <a:r>
              <a:rPr lang="tr-TR" sz="12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S. </a:t>
            </a:r>
            <a:r>
              <a:rPr lang="tr-TR" sz="1200" dirty="0">
                <a:latin typeface="Times New Roman" panose="02020603050405020304" pitchFamily="18" charset="0"/>
                <a:ea typeface="Calibri" panose="020F0502020204030204" pitchFamily="34" charset="0"/>
                <a:cs typeface="Times New Roman" panose="02020603050405020304" pitchFamily="18" charset="0"/>
              </a:rPr>
              <a:t> </a:t>
            </a:r>
            <a:r>
              <a:rPr lang="tr-TR" sz="12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Therapeutic</a:t>
            </a:r>
            <a:r>
              <a:rPr lang="tr-TR" sz="12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tr-TR" sz="12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efficacy</a:t>
            </a:r>
            <a:r>
              <a:rPr lang="tr-TR" sz="12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of </a:t>
            </a:r>
            <a:r>
              <a:rPr lang="tr-TR" sz="12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neural</a:t>
            </a:r>
            <a:r>
              <a:rPr lang="tr-TR" sz="12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tr-TR" sz="12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stem</a:t>
            </a:r>
            <a:r>
              <a:rPr lang="tr-TR" sz="12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tr-TR" sz="12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cells</a:t>
            </a:r>
            <a:r>
              <a:rPr lang="tr-TR" sz="12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tr-TR" sz="12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originating</a:t>
            </a:r>
            <a:r>
              <a:rPr lang="tr-TR" sz="12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tr-TR" sz="12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from</a:t>
            </a:r>
            <a:r>
              <a:rPr lang="tr-TR" sz="12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tr-TR" sz="12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umbilical</a:t>
            </a:r>
            <a:r>
              <a:rPr lang="tr-TR" sz="12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tr-TR" sz="12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cord-derived</a:t>
            </a:r>
            <a:r>
              <a:rPr lang="tr-TR" sz="12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tr-TR" sz="12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mesenchymal</a:t>
            </a:r>
            <a:r>
              <a:rPr lang="tr-TR" sz="12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tr-TR" sz="12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stem</a:t>
            </a:r>
            <a:r>
              <a:rPr lang="tr-TR" sz="12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tr-TR" sz="12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cells</a:t>
            </a:r>
            <a:r>
              <a:rPr lang="tr-TR" sz="12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in </a:t>
            </a:r>
            <a:r>
              <a:rPr lang="tr-TR" sz="12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diabetic</a:t>
            </a:r>
            <a:r>
              <a:rPr lang="tr-TR" sz="12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tr-TR" sz="12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retinopathy</a:t>
            </a:r>
            <a:r>
              <a:rPr lang="tr-TR" sz="12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tr-TR" sz="12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Scientific</a:t>
            </a:r>
            <a:r>
              <a:rPr lang="tr-TR" sz="12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tr-TR" sz="12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Reports</a:t>
            </a:r>
            <a:r>
              <a:rPr lang="tr-TR" sz="12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2017 Mar 24;7(1):408 doi:10.1038/s41598-017-00298-2  </a:t>
            </a:r>
            <a:endParaRPr lang="tr-TR" sz="1200" dirty="0" smtClean="0">
              <a:solidFill>
                <a:srgbClr val="000000"/>
              </a:solidFill>
              <a:latin typeface="Times New Roman" panose="02020603050405020304" pitchFamily="18" charset="0"/>
              <a:ea typeface="Calibri" panose="020F0502020204030204" pitchFamily="34" charset="0"/>
              <a:cs typeface="Times New Roman" panose="02020603050405020304" pitchFamily="18" charset="0"/>
            </a:endParaRPr>
          </a:p>
          <a:p>
            <a:pPr marL="171450" indent="-171450" algn="just">
              <a:lnSpc>
                <a:spcPct val="200000"/>
              </a:lnSpc>
              <a:spcAft>
                <a:spcPts val="800"/>
              </a:spcAft>
              <a:buFont typeface="Arial" panose="020B0604020202020204" pitchFamily="34" charset="0"/>
              <a:buChar char="•"/>
            </a:pPr>
            <a:r>
              <a:rPr lang="tr-TR" sz="1200" dirty="0" smtClean="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1200" dirty="0" err="1"/>
              <a:t>Limoli</a:t>
            </a:r>
            <a:r>
              <a:rPr lang="en-US" sz="1200" dirty="0"/>
              <a:t> PG, </a:t>
            </a:r>
            <a:r>
              <a:rPr lang="en-US" sz="1200" dirty="0" err="1"/>
              <a:t>Limoli</a:t>
            </a:r>
            <a:r>
              <a:rPr lang="en-US" sz="1200" dirty="0"/>
              <a:t> C, </a:t>
            </a:r>
            <a:r>
              <a:rPr lang="en-US" sz="1200" dirty="0" err="1"/>
              <a:t>Vingolo</a:t>
            </a:r>
            <a:r>
              <a:rPr lang="en-US" sz="1200" dirty="0"/>
              <a:t> EM, </a:t>
            </a:r>
            <a:r>
              <a:rPr lang="en-US" sz="1200" dirty="0" err="1"/>
              <a:t>Scalinci</a:t>
            </a:r>
            <a:r>
              <a:rPr lang="en-US" sz="1200" dirty="0"/>
              <a:t> SZ, </a:t>
            </a:r>
            <a:r>
              <a:rPr lang="en-US" sz="1200" dirty="0" err="1"/>
              <a:t>Nebbioso</a:t>
            </a:r>
            <a:r>
              <a:rPr lang="en-US" sz="1200" dirty="0"/>
              <a:t> M. Cell surgery and growth factors in dry age-related macular degeneration: visual prognosis and morphological study. </a:t>
            </a:r>
            <a:r>
              <a:rPr lang="en-US" sz="1200" dirty="0" err="1"/>
              <a:t>Oncotarget</a:t>
            </a:r>
            <a:r>
              <a:rPr lang="en-US" sz="1200" dirty="0"/>
              <a:t>. 2016; 7(30), 46913-23.</a:t>
            </a:r>
            <a:endParaRPr lang="tr-TR" sz="1200" dirty="0"/>
          </a:p>
          <a:p>
            <a:pPr marL="171450" indent="-171450" algn="just">
              <a:lnSpc>
                <a:spcPct val="200000"/>
              </a:lnSpc>
              <a:spcAft>
                <a:spcPts val="800"/>
              </a:spcAft>
              <a:buFont typeface="Arial" panose="020B0604020202020204" pitchFamily="34" charset="0"/>
              <a:buChar char="•"/>
            </a:pPr>
            <a:endParaRPr lang="tr-TR" sz="1200" dirty="0" smtClean="0">
              <a:solidFill>
                <a:srgbClr val="000000"/>
              </a:solidFill>
              <a:latin typeface="Times New Roman" panose="02020603050405020304" pitchFamily="18" charset="0"/>
              <a:ea typeface="Calibri" panose="020F0502020204030204" pitchFamily="34" charset="0"/>
              <a:cs typeface="Times New Roman" panose="02020603050405020304" pitchFamily="18" charset="0"/>
            </a:endParaRPr>
          </a:p>
          <a:p>
            <a:pPr marL="171450" indent="-171450" algn="just">
              <a:lnSpc>
                <a:spcPct val="200000"/>
              </a:lnSpc>
              <a:spcAft>
                <a:spcPts val="800"/>
              </a:spcAft>
              <a:buFont typeface="Arial" panose="020B0604020202020204" pitchFamily="34" charset="0"/>
              <a:buChar char="•"/>
            </a:pPr>
            <a:endParaRPr lang="tr-TR" sz="12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xmlns="" val="318087996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Başlık"/>
          <p:cNvSpPr>
            <a:spLocks noGrp="1"/>
          </p:cNvSpPr>
          <p:nvPr>
            <p:ph type="title"/>
          </p:nvPr>
        </p:nvSpPr>
        <p:spPr/>
        <p:txBody>
          <a:bodyPr/>
          <a:lstStyle/>
          <a:p>
            <a:endParaRPr lang="tr-TR"/>
          </a:p>
        </p:txBody>
      </p:sp>
      <p:pic>
        <p:nvPicPr>
          <p:cNvPr id="4" name="kÖK HÜCRE İMPLANTASYONU EN SON VİDEO.mp4">
            <a:hlinkClick r:id="" action="ppaction://media"/>
          </p:cNvPr>
          <p:cNvPicPr>
            <a:picLocks noGrp="1" noRot="1" noChangeAspect="1"/>
          </p:cNvPicPr>
          <p:nvPr>
            <p:ph idx="4294967295"/>
            <a:videoFile r:link="rId1"/>
          </p:nvPr>
        </p:nvPicPr>
        <p:blipFill>
          <a:blip r:embed="rId3" cstate="print"/>
          <a:stretch>
            <a:fillRect/>
          </a:stretch>
        </p:blipFill>
        <p:spPr>
          <a:xfrm>
            <a:off x="-2064907" y="1052737"/>
            <a:ext cx="16993888" cy="9606259"/>
          </a:xfrm>
          <a:prstGeom prst="rect">
            <a:avLst/>
          </a:prstGeom>
        </p:spPr>
      </p:pic>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4"/>
                    </p:tgtEl>
                  </p:cond>
                </p:stCondLst>
                <p:endSync evt="end" delay="0">
                  <p:rtn val="all"/>
                </p:endSync>
                <p:childTnLst>
                  <p:par>
                    <p:cTn id="3" fill="hold">
                      <p:stCondLst>
                        <p:cond delay="0"/>
                      </p:stCondLst>
                      <p:childTnLst>
                        <p:par>
                          <p:cTn id="4" fill="hold">
                            <p:stCondLst>
                              <p:cond delay="0"/>
                            </p:stCondLst>
                            <p:childTnLst>
                              <p:par>
                                <p:cTn id="5" presetID="2" presetClass="mediacall" presetSubtype="0" fill="hold" nodeType="clickEffect">
                                  <p:stCondLst>
                                    <p:cond delay="0"/>
                                  </p:stCondLst>
                                  <p:childTnLst>
                                    <p:cmd type="call" cmd="togglePause">
                                      <p:cBhvr>
                                        <p:cTn id="6" dur="1" fill="hold"/>
                                        <p:tgtEl>
                                          <p:spTgt spid="4"/>
                                        </p:tgtEl>
                                      </p:cBhvr>
                                    </p:cmd>
                                  </p:childTnLst>
                                </p:cTn>
                              </p:par>
                            </p:childTnLst>
                          </p:cTn>
                        </p:par>
                      </p:childTnLst>
                    </p:cTn>
                  </p:par>
                </p:childTnLst>
              </p:cTn>
              <p:nextCondLst>
                <p:cond evt="onClick" delay="0">
                  <p:tgtEl>
                    <p:spTgt spid="4"/>
                  </p:tgtEl>
                </p:cond>
              </p:nextCondLst>
            </p:seq>
            <p:video>
              <p:cMediaNode>
                <p:cTn id="7" fill="hold" display="0">
                  <p:stCondLst>
                    <p:cond delay="indefinite"/>
                  </p:stCondLst>
                  <p:endCondLst>
                    <p:cond evt="onNext" delay="0">
                      <p:tgtEl>
                        <p:sldTgt/>
                      </p:tgtEl>
                    </p:cond>
                    <p:cond evt="onPrev" delay="0">
                      <p:tgtEl>
                        <p:sldTgt/>
                      </p:tgtEl>
                    </p:cond>
                  </p:endCondLst>
                </p:cTn>
                <p:tgtEl>
                  <p:spTgt spid="4"/>
                </p:tgtEl>
              </p:cMediaNode>
            </p:video>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a:extLst>
              <a:ext uri="{FF2B5EF4-FFF2-40B4-BE49-F238E27FC236}">
                <a16:creationId xmlns:a16="http://schemas.microsoft.com/office/drawing/2014/main" xmlns="" id="{73453A72-B8D3-4840-B0B8-35BA0E39174B}"/>
              </a:ext>
            </a:extLst>
          </p:cNvPr>
          <p:cNvSpPr>
            <a:spLocks noGrp="1"/>
          </p:cNvSpPr>
          <p:nvPr>
            <p:ph type="title"/>
          </p:nvPr>
        </p:nvSpPr>
        <p:spPr/>
        <p:txBody>
          <a:bodyPr/>
          <a:lstStyle/>
          <a:p>
            <a:endParaRPr lang="tr-TR"/>
          </a:p>
        </p:txBody>
      </p:sp>
      <p:sp>
        <p:nvSpPr>
          <p:cNvPr id="3" name="İçerik Yer Tutucusu 2">
            <a:extLst>
              <a:ext uri="{FF2B5EF4-FFF2-40B4-BE49-F238E27FC236}">
                <a16:creationId xmlns:a16="http://schemas.microsoft.com/office/drawing/2014/main" xmlns="" id="{0712953F-78DE-40DF-979F-3B6BAFDEEDC8}"/>
              </a:ext>
            </a:extLst>
          </p:cNvPr>
          <p:cNvSpPr>
            <a:spLocks noGrp="1"/>
          </p:cNvSpPr>
          <p:nvPr>
            <p:ph sz="quarter" idx="13"/>
          </p:nvPr>
        </p:nvSpPr>
        <p:spPr/>
        <p:txBody>
          <a:bodyPr>
            <a:noAutofit/>
          </a:bodyPr>
          <a:lstStyle/>
          <a:p>
            <a:r>
              <a:rPr lang="tr-TR" sz="2400" cap="none" dirty="0">
                <a:latin typeface="Times New Roman" panose="02020603050405020304" pitchFamily="18" charset="0"/>
                <a:cs typeface="Times New Roman" panose="02020603050405020304" pitchFamily="18" charset="0"/>
              </a:rPr>
              <a:t>Tedaviden 6 ay sonra yapılan muayenede en iyi düzeltilmiş görme keskinliği tedavi edilen gözde 1 metrede el hareketine düzeldi. </a:t>
            </a:r>
          </a:p>
          <a:p>
            <a:r>
              <a:rPr lang="tr-TR" sz="2400" cap="none" dirty="0">
                <a:latin typeface="Times New Roman" panose="02020603050405020304" pitchFamily="18" charset="0"/>
                <a:cs typeface="Times New Roman" panose="02020603050405020304" pitchFamily="18" charset="0"/>
              </a:rPr>
              <a:t>Kendinden bildirilen görme keskinliğinde de bir iyileşme vardı ve hasta tedaviden sonra bazı renkleri ayırt edebildiğini belirtti. </a:t>
            </a:r>
          </a:p>
          <a:p>
            <a:r>
              <a:rPr lang="tr-TR" sz="2400" cap="none" dirty="0">
                <a:latin typeface="Times New Roman" panose="02020603050405020304" pitchFamily="18" charset="0"/>
                <a:cs typeface="Times New Roman" panose="02020603050405020304" pitchFamily="18" charset="0"/>
              </a:rPr>
              <a:t>Görme alanı muayenesinde ve ERG testinde fark bulunamadı. </a:t>
            </a:r>
          </a:p>
          <a:p>
            <a:r>
              <a:rPr lang="tr-TR" sz="2400" cap="none" dirty="0">
                <a:latin typeface="Times New Roman" panose="02020603050405020304" pitchFamily="18" charset="0"/>
                <a:cs typeface="Times New Roman" panose="02020603050405020304" pitchFamily="18" charset="0"/>
              </a:rPr>
              <a:t>D</a:t>
            </a:r>
            <a:r>
              <a:rPr lang="tr-TR" sz="2400" cap="none" dirty="0" smtClean="0">
                <a:latin typeface="Times New Roman" panose="02020603050405020304" pitchFamily="18" charset="0"/>
                <a:cs typeface="Times New Roman" panose="02020603050405020304" pitchFamily="18" charset="0"/>
              </a:rPr>
              <a:t>iğer </a:t>
            </a:r>
            <a:r>
              <a:rPr lang="tr-TR" sz="2400" cap="none" dirty="0">
                <a:latin typeface="Times New Roman" panose="02020603050405020304" pitchFamily="18" charset="0"/>
                <a:cs typeface="Times New Roman" panose="02020603050405020304" pitchFamily="18" charset="0"/>
              </a:rPr>
              <a:t>göze </a:t>
            </a:r>
            <a:r>
              <a:rPr lang="tr-TR" sz="2400" cap="none" dirty="0" smtClean="0">
                <a:latin typeface="Times New Roman" panose="02020603050405020304" pitchFamily="18" charset="0"/>
                <a:cs typeface="Times New Roman" panose="02020603050405020304" pitchFamily="18" charset="0"/>
              </a:rPr>
              <a:t>kıyasla </a:t>
            </a:r>
            <a:r>
              <a:rPr lang="tr-TR" sz="2400" cap="none" dirty="0" err="1" smtClean="0">
                <a:latin typeface="Times New Roman" panose="02020603050405020304" pitchFamily="18" charset="0"/>
                <a:cs typeface="Times New Roman" panose="02020603050405020304" pitchFamily="18" charset="0"/>
              </a:rPr>
              <a:t>opere</a:t>
            </a:r>
            <a:r>
              <a:rPr lang="tr-TR" sz="2400" cap="none" dirty="0" smtClean="0">
                <a:latin typeface="Times New Roman" panose="02020603050405020304" pitchFamily="18" charset="0"/>
                <a:cs typeface="Times New Roman" panose="02020603050405020304" pitchFamily="18" charset="0"/>
              </a:rPr>
              <a:t> edilen gözde </a:t>
            </a:r>
            <a:r>
              <a:rPr lang="tr-TR" sz="2400" cap="none" dirty="0" err="1" smtClean="0">
                <a:latin typeface="Times New Roman" panose="02020603050405020304" pitchFamily="18" charset="0"/>
                <a:cs typeface="Times New Roman" panose="02020603050405020304" pitchFamily="18" charset="0"/>
              </a:rPr>
              <a:t>nistagmus</a:t>
            </a:r>
            <a:r>
              <a:rPr lang="tr-TR" sz="2400" cap="none" dirty="0" smtClean="0">
                <a:latin typeface="Times New Roman" panose="02020603050405020304" pitchFamily="18" charset="0"/>
                <a:cs typeface="Times New Roman" panose="02020603050405020304" pitchFamily="18" charset="0"/>
              </a:rPr>
              <a:t> </a:t>
            </a:r>
            <a:r>
              <a:rPr lang="tr-TR" sz="2400" cap="none" dirty="0">
                <a:latin typeface="Times New Roman" panose="02020603050405020304" pitchFamily="18" charset="0"/>
                <a:cs typeface="Times New Roman" panose="02020603050405020304" pitchFamily="18" charset="0"/>
              </a:rPr>
              <a:t>sıklığında bir azalma oldu</a:t>
            </a:r>
          </a:p>
        </p:txBody>
      </p:sp>
    </p:spTree>
    <p:extLst>
      <p:ext uri="{BB962C8B-B14F-4D97-AF65-F5344CB8AC3E}">
        <p14:creationId xmlns:p14="http://schemas.microsoft.com/office/powerpoint/2010/main" xmlns="" val="320258137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a:extLst>
              <a:ext uri="{FF2B5EF4-FFF2-40B4-BE49-F238E27FC236}">
                <a16:creationId xmlns:a16="http://schemas.microsoft.com/office/drawing/2014/main" xmlns="" id="{6A085AF7-130C-4E3B-9180-0844BEC9A95F}"/>
              </a:ext>
            </a:extLst>
          </p:cNvPr>
          <p:cNvSpPr>
            <a:spLocks noGrp="1"/>
          </p:cNvSpPr>
          <p:nvPr>
            <p:ph type="title"/>
          </p:nvPr>
        </p:nvSpPr>
        <p:spPr/>
        <p:txBody>
          <a:bodyPr/>
          <a:lstStyle/>
          <a:p>
            <a:endParaRPr lang="tr-TR"/>
          </a:p>
        </p:txBody>
      </p:sp>
      <p:sp>
        <p:nvSpPr>
          <p:cNvPr id="3" name="İçerik Yer Tutucusu 2">
            <a:extLst>
              <a:ext uri="{FF2B5EF4-FFF2-40B4-BE49-F238E27FC236}">
                <a16:creationId xmlns:a16="http://schemas.microsoft.com/office/drawing/2014/main" xmlns="" id="{8C4E58A7-2761-4D89-8985-ECD6B7B1ED5F}"/>
              </a:ext>
            </a:extLst>
          </p:cNvPr>
          <p:cNvSpPr>
            <a:spLocks noGrp="1"/>
          </p:cNvSpPr>
          <p:nvPr>
            <p:ph sz="quarter" idx="13"/>
          </p:nvPr>
        </p:nvSpPr>
        <p:spPr/>
        <p:txBody>
          <a:bodyPr>
            <a:normAutofit/>
          </a:bodyPr>
          <a:lstStyle/>
          <a:p>
            <a:r>
              <a:rPr lang="tr-TR" sz="2400" cap="none" dirty="0">
                <a:latin typeface="Times New Roman" panose="02020603050405020304" pitchFamily="18" charset="0"/>
                <a:cs typeface="Times New Roman" panose="02020603050405020304" pitchFamily="18" charset="0"/>
              </a:rPr>
              <a:t>Ayrıca, tedavi edilen gözün </a:t>
            </a:r>
            <a:r>
              <a:rPr lang="tr-TR" sz="2400" cap="none" dirty="0" err="1" smtClean="0">
                <a:latin typeface="Times New Roman" panose="02020603050405020304" pitchFamily="18" charset="0"/>
                <a:cs typeface="Times New Roman" panose="02020603050405020304" pitchFamily="18" charset="0"/>
              </a:rPr>
              <a:t>pupillasında</a:t>
            </a:r>
            <a:r>
              <a:rPr lang="tr-TR" sz="2400" cap="none" dirty="0" smtClean="0">
                <a:latin typeface="Times New Roman" panose="02020603050405020304" pitchFamily="18" charset="0"/>
                <a:cs typeface="Times New Roman" panose="02020603050405020304" pitchFamily="18" charset="0"/>
              </a:rPr>
              <a:t> ışık reaksiyonu güçlendi</a:t>
            </a:r>
          </a:p>
          <a:p>
            <a:r>
              <a:rPr lang="tr-TR" sz="2400" cap="none" dirty="0" smtClean="0">
                <a:latin typeface="Times New Roman" panose="02020603050405020304" pitchFamily="18" charset="0"/>
                <a:cs typeface="Times New Roman" panose="02020603050405020304" pitchFamily="18" charset="0"/>
              </a:rPr>
              <a:t>Kök </a:t>
            </a:r>
            <a:r>
              <a:rPr lang="tr-TR" sz="2400" cap="none" dirty="0">
                <a:latin typeface="Times New Roman" panose="02020603050405020304" pitchFamily="18" charset="0"/>
                <a:cs typeface="Times New Roman" panose="02020603050405020304" pitchFamily="18" charset="0"/>
              </a:rPr>
              <a:t>hücre tedavisinden sonra </a:t>
            </a:r>
            <a:r>
              <a:rPr lang="tr-TR" sz="2400" cap="none" dirty="0" err="1">
                <a:latin typeface="Times New Roman" panose="02020603050405020304" pitchFamily="18" charset="0"/>
                <a:cs typeface="Times New Roman" panose="02020603050405020304" pitchFamily="18" charset="0"/>
              </a:rPr>
              <a:t>koroid</a:t>
            </a:r>
            <a:r>
              <a:rPr lang="tr-TR" sz="2400" cap="none" dirty="0">
                <a:latin typeface="Times New Roman" panose="02020603050405020304" pitchFamily="18" charset="0"/>
                <a:cs typeface="Times New Roman" panose="02020603050405020304" pitchFamily="18" charset="0"/>
              </a:rPr>
              <a:t> kan akışındaki iyileşmeyi gösterebilecek bir </a:t>
            </a:r>
            <a:r>
              <a:rPr lang="tr-TR" sz="2400" cap="none" dirty="0" err="1">
                <a:latin typeface="Times New Roman" panose="02020603050405020304" pitchFamily="18" charset="0"/>
                <a:cs typeface="Times New Roman" panose="02020603050405020304" pitchFamily="18" charset="0"/>
              </a:rPr>
              <a:t>koroid</a:t>
            </a:r>
            <a:r>
              <a:rPr lang="tr-TR" sz="2400" cap="none" dirty="0">
                <a:latin typeface="Times New Roman" panose="02020603050405020304" pitchFamily="18" charset="0"/>
                <a:cs typeface="Times New Roman" panose="02020603050405020304" pitchFamily="18" charset="0"/>
              </a:rPr>
              <a:t> kalınlaşması (153 mikrondan 173 </a:t>
            </a:r>
            <a:r>
              <a:rPr lang="tr-TR" sz="2400" cap="none" dirty="0" smtClean="0">
                <a:latin typeface="Times New Roman" panose="02020603050405020304" pitchFamily="18" charset="0"/>
                <a:cs typeface="Times New Roman" panose="02020603050405020304" pitchFamily="18" charset="0"/>
              </a:rPr>
              <a:t>mikrona) gösterildi. </a:t>
            </a:r>
            <a:endParaRPr lang="tr-TR" sz="2400" cap="none" dirty="0">
              <a:latin typeface="Times New Roman" panose="02020603050405020304" pitchFamily="18" charset="0"/>
              <a:cs typeface="Times New Roman" panose="02020603050405020304" pitchFamily="18" charset="0"/>
            </a:endParaRPr>
          </a:p>
          <a:p>
            <a:r>
              <a:rPr lang="tr-TR" sz="2400" cap="none" dirty="0">
                <a:latin typeface="Times New Roman" panose="02020603050405020304" pitchFamily="18" charset="0"/>
                <a:cs typeface="Times New Roman" panose="02020603050405020304" pitchFamily="18" charset="0"/>
              </a:rPr>
              <a:t>Hastanın cerrahi işlemiyle ilgili sistemik veya oküler </a:t>
            </a:r>
            <a:r>
              <a:rPr lang="tr-TR" sz="2400" cap="none" dirty="0" smtClean="0">
                <a:latin typeface="Times New Roman" panose="02020603050405020304" pitchFamily="18" charset="0"/>
                <a:cs typeface="Times New Roman" panose="02020603050405020304" pitchFamily="18" charset="0"/>
              </a:rPr>
              <a:t>yan etki </a:t>
            </a:r>
            <a:r>
              <a:rPr lang="tr-TR" sz="2400" cap="none" dirty="0">
                <a:latin typeface="Times New Roman" panose="02020603050405020304" pitchFamily="18" charset="0"/>
                <a:cs typeface="Times New Roman" panose="02020603050405020304" pitchFamily="18" charset="0"/>
              </a:rPr>
              <a:t>olmadı.</a:t>
            </a:r>
          </a:p>
        </p:txBody>
      </p:sp>
    </p:spTree>
    <p:extLst>
      <p:ext uri="{BB962C8B-B14F-4D97-AF65-F5344CB8AC3E}">
        <p14:creationId xmlns:p14="http://schemas.microsoft.com/office/powerpoint/2010/main" xmlns="" val="308658363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a:extLst>
              <a:ext uri="{FF2B5EF4-FFF2-40B4-BE49-F238E27FC236}">
                <a16:creationId xmlns:a16="http://schemas.microsoft.com/office/drawing/2014/main" xmlns="" id="{80CE63EB-6F39-4DD8-B83B-CFC50DAF1664}"/>
              </a:ext>
            </a:extLst>
          </p:cNvPr>
          <p:cNvSpPr>
            <a:spLocks noGrp="1"/>
          </p:cNvSpPr>
          <p:nvPr>
            <p:ph type="title"/>
          </p:nvPr>
        </p:nvSpPr>
        <p:spPr>
          <a:xfrm>
            <a:off x="2987899" y="5035638"/>
            <a:ext cx="8693240" cy="1566453"/>
          </a:xfrm>
        </p:spPr>
        <p:txBody>
          <a:bodyPr>
            <a:normAutofit fontScale="90000"/>
          </a:bodyPr>
          <a:lstStyle/>
          <a:p>
            <a:pPr>
              <a:lnSpc>
                <a:spcPct val="200000"/>
              </a:lnSpc>
              <a:spcAft>
                <a:spcPts val="800"/>
              </a:spcAft>
            </a:pPr>
            <a:r>
              <a:rPr lang="tr-TR" sz="1000" dirty="0" smtClean="0">
                <a:latin typeface="Times New Roman" panose="02020603050405020304" pitchFamily="18" charset="0"/>
                <a:ea typeface="Calibri" panose="020F0502020204030204" pitchFamily="34" charset="0"/>
                <a:cs typeface="Times New Roman" panose="02020603050405020304" pitchFamily="18" charset="0"/>
              </a:rPr>
              <a:t>*</a:t>
            </a:r>
            <a:r>
              <a:rPr lang="en-US" sz="1000" dirty="0" err="1" smtClean="0">
                <a:latin typeface="Times New Roman" panose="02020603050405020304" pitchFamily="18" charset="0"/>
                <a:ea typeface="Calibri" panose="020F0502020204030204" pitchFamily="34" charset="0"/>
                <a:cs typeface="Times New Roman" panose="02020603050405020304" pitchFamily="18" charset="0"/>
              </a:rPr>
              <a:t>Siqueira</a:t>
            </a:r>
            <a:r>
              <a:rPr lang="en-US" sz="1000" dirty="0" smtClean="0">
                <a:latin typeface="Times New Roman" panose="02020603050405020304" pitchFamily="18" charset="0"/>
                <a:ea typeface="Calibri" panose="020F0502020204030204" pitchFamily="34" charset="0"/>
                <a:cs typeface="Times New Roman" panose="02020603050405020304" pitchFamily="18" charset="0"/>
              </a:rPr>
              <a:t> </a:t>
            </a:r>
            <a:r>
              <a:rPr lang="en-US" sz="1000" dirty="0">
                <a:latin typeface="Times New Roman" panose="02020603050405020304" pitchFamily="18" charset="0"/>
                <a:ea typeface="Calibri" panose="020F0502020204030204" pitchFamily="34" charset="0"/>
                <a:cs typeface="Times New Roman" panose="02020603050405020304" pitchFamily="18" charset="0"/>
              </a:rPr>
              <a:t>RC, </a:t>
            </a:r>
            <a:r>
              <a:rPr lang="en-US" sz="1000" dirty="0" err="1">
                <a:latin typeface="Times New Roman" panose="02020603050405020304" pitchFamily="18" charset="0"/>
                <a:ea typeface="Calibri" panose="020F0502020204030204" pitchFamily="34" charset="0"/>
                <a:cs typeface="Times New Roman" panose="02020603050405020304" pitchFamily="18" charset="0"/>
              </a:rPr>
              <a:t>Messias</a:t>
            </a:r>
            <a:r>
              <a:rPr lang="en-US" sz="1000" dirty="0">
                <a:latin typeface="Times New Roman" panose="02020603050405020304" pitchFamily="18" charset="0"/>
                <a:ea typeface="Calibri" panose="020F0502020204030204" pitchFamily="34" charset="0"/>
                <a:cs typeface="Times New Roman" panose="02020603050405020304" pitchFamily="18" charset="0"/>
              </a:rPr>
              <a:t> A, </a:t>
            </a:r>
            <a:r>
              <a:rPr lang="en-US" sz="1000" dirty="0" err="1">
                <a:latin typeface="Times New Roman" panose="02020603050405020304" pitchFamily="18" charset="0"/>
                <a:ea typeface="Calibri" panose="020F0502020204030204" pitchFamily="34" charset="0"/>
                <a:cs typeface="Times New Roman" panose="02020603050405020304" pitchFamily="18" charset="0"/>
              </a:rPr>
              <a:t>Messias</a:t>
            </a:r>
            <a:r>
              <a:rPr lang="en-US" sz="1000" dirty="0">
                <a:latin typeface="Times New Roman" panose="02020603050405020304" pitchFamily="18" charset="0"/>
                <a:ea typeface="Calibri" panose="020F0502020204030204" pitchFamily="34" charset="0"/>
                <a:cs typeface="Times New Roman" panose="02020603050405020304" pitchFamily="18" charset="0"/>
              </a:rPr>
              <a:t> K, </a:t>
            </a:r>
            <a:r>
              <a:rPr lang="en-US" sz="1000" dirty="0" err="1">
                <a:latin typeface="Times New Roman" panose="02020603050405020304" pitchFamily="18" charset="0"/>
                <a:ea typeface="Calibri" panose="020F0502020204030204" pitchFamily="34" charset="0"/>
                <a:cs typeface="Times New Roman" panose="02020603050405020304" pitchFamily="18" charset="0"/>
              </a:rPr>
              <a:t>Arcieri</a:t>
            </a:r>
            <a:r>
              <a:rPr lang="en-US" sz="1000" dirty="0">
                <a:latin typeface="Times New Roman" panose="02020603050405020304" pitchFamily="18" charset="0"/>
                <a:ea typeface="Calibri" panose="020F0502020204030204" pitchFamily="34" charset="0"/>
                <a:cs typeface="Times New Roman" panose="02020603050405020304" pitchFamily="18" charset="0"/>
              </a:rPr>
              <a:t> RS, Ruiz MA, Souza NF, Martins LC, Jorge R. Quality of </a:t>
            </a:r>
            <a:r>
              <a:rPr lang="en-US" sz="1000" dirty="0" smtClean="0">
                <a:latin typeface="Times New Roman" panose="02020603050405020304" pitchFamily="18" charset="0"/>
                <a:ea typeface="Calibri" panose="020F0502020204030204" pitchFamily="34" charset="0"/>
                <a:cs typeface="Times New Roman" panose="02020603050405020304" pitchFamily="18" charset="0"/>
              </a:rPr>
              <a:t>life</a:t>
            </a:r>
            <a:r>
              <a:rPr lang="tr-TR" sz="1000" dirty="0" smtClean="0">
                <a:latin typeface="Times New Roman" panose="02020603050405020304" pitchFamily="18" charset="0"/>
                <a:ea typeface="Calibri" panose="020F0502020204030204" pitchFamily="34" charset="0"/>
                <a:cs typeface="Times New Roman" panose="02020603050405020304" pitchFamily="18" charset="0"/>
              </a:rPr>
              <a:t/>
            </a:r>
            <a:br>
              <a:rPr lang="tr-TR" sz="1000" dirty="0" smtClean="0">
                <a:latin typeface="Times New Roman" panose="02020603050405020304" pitchFamily="18" charset="0"/>
                <a:ea typeface="Calibri" panose="020F0502020204030204" pitchFamily="34" charset="0"/>
                <a:cs typeface="Times New Roman" panose="02020603050405020304" pitchFamily="18" charset="0"/>
              </a:rPr>
            </a:br>
            <a:r>
              <a:rPr lang="en-US" sz="1000" dirty="0" smtClean="0">
                <a:latin typeface="Times New Roman" panose="02020603050405020304" pitchFamily="18" charset="0"/>
                <a:ea typeface="Calibri" panose="020F0502020204030204" pitchFamily="34" charset="0"/>
                <a:cs typeface="Times New Roman" panose="02020603050405020304" pitchFamily="18" charset="0"/>
              </a:rPr>
              <a:t>in </a:t>
            </a:r>
            <a:r>
              <a:rPr lang="en-US" sz="1000" dirty="0">
                <a:latin typeface="Times New Roman" panose="02020603050405020304" pitchFamily="18" charset="0"/>
                <a:ea typeface="Calibri" panose="020F0502020204030204" pitchFamily="34" charset="0"/>
                <a:cs typeface="Times New Roman" panose="02020603050405020304" pitchFamily="18" charset="0"/>
              </a:rPr>
              <a:t>patients with retinitis </a:t>
            </a:r>
            <a:r>
              <a:rPr lang="en-US" sz="1000" dirty="0" err="1">
                <a:latin typeface="Times New Roman" panose="02020603050405020304" pitchFamily="18" charset="0"/>
                <a:ea typeface="Calibri" panose="020F0502020204030204" pitchFamily="34" charset="0"/>
                <a:cs typeface="Times New Roman" panose="02020603050405020304" pitchFamily="18" charset="0"/>
              </a:rPr>
              <a:t>pigmentosa</a:t>
            </a:r>
            <a:r>
              <a:rPr lang="en-US" sz="1000" dirty="0">
                <a:latin typeface="Times New Roman" panose="02020603050405020304" pitchFamily="18" charset="0"/>
                <a:ea typeface="Calibri" panose="020F0502020204030204" pitchFamily="34" charset="0"/>
                <a:cs typeface="Times New Roman" panose="02020603050405020304" pitchFamily="18" charset="0"/>
              </a:rPr>
              <a:t> submitted to intravitreal use of bone marrow-derived stem cells (</a:t>
            </a:r>
            <a:r>
              <a:rPr lang="en-US" sz="1000" dirty="0" err="1">
                <a:latin typeface="Times New Roman" panose="02020603050405020304" pitchFamily="18" charset="0"/>
                <a:ea typeface="Calibri" panose="020F0502020204030204" pitchFamily="34" charset="0"/>
                <a:cs typeface="Times New Roman" panose="02020603050405020304" pitchFamily="18" charset="0"/>
              </a:rPr>
              <a:t>Reticell</a:t>
            </a:r>
            <a:r>
              <a:rPr lang="en-US" sz="1000" dirty="0">
                <a:latin typeface="Times New Roman" panose="02020603050405020304" pitchFamily="18" charset="0"/>
                <a:ea typeface="Calibri" panose="020F0502020204030204" pitchFamily="34" charset="0"/>
                <a:cs typeface="Times New Roman" panose="02020603050405020304" pitchFamily="18" charset="0"/>
              </a:rPr>
              <a:t> -clinical trial). Stem Cell Res </a:t>
            </a:r>
            <a:r>
              <a:rPr lang="en-US" sz="1000" dirty="0" err="1">
                <a:latin typeface="Times New Roman" panose="02020603050405020304" pitchFamily="18" charset="0"/>
                <a:ea typeface="Calibri" panose="020F0502020204030204" pitchFamily="34" charset="0"/>
                <a:cs typeface="Times New Roman" panose="02020603050405020304" pitchFamily="18" charset="0"/>
              </a:rPr>
              <a:t>Ther</a:t>
            </a:r>
            <a:r>
              <a:rPr lang="en-US" sz="1000" dirty="0">
                <a:latin typeface="Times New Roman" panose="02020603050405020304" pitchFamily="18" charset="0"/>
                <a:ea typeface="Calibri" panose="020F0502020204030204" pitchFamily="34" charset="0"/>
                <a:cs typeface="Times New Roman" panose="02020603050405020304" pitchFamily="18" charset="0"/>
              </a:rPr>
              <a:t>. 2015 Mar 14;6:29. </a:t>
            </a:r>
            <a:r>
              <a:rPr lang="en-US" sz="1000" dirty="0" err="1">
                <a:latin typeface="Times New Roman" panose="02020603050405020304" pitchFamily="18" charset="0"/>
                <a:ea typeface="Calibri" panose="020F0502020204030204" pitchFamily="34" charset="0"/>
                <a:cs typeface="Times New Roman" panose="02020603050405020304" pitchFamily="18" charset="0"/>
              </a:rPr>
              <a:t>doi</a:t>
            </a:r>
            <a:r>
              <a:rPr lang="en-US" sz="1000" dirty="0">
                <a:latin typeface="Times New Roman" panose="02020603050405020304" pitchFamily="18" charset="0"/>
                <a:ea typeface="Calibri" panose="020F0502020204030204" pitchFamily="34" charset="0"/>
                <a:cs typeface="Times New Roman" panose="02020603050405020304" pitchFamily="18" charset="0"/>
              </a:rPr>
              <a:t>: 10.1186/s13287-015-0020-6</a:t>
            </a:r>
            <a:r>
              <a:rPr lang="en-US" sz="1000" dirty="0" smtClean="0">
                <a:latin typeface="Times New Roman" panose="02020603050405020304" pitchFamily="18" charset="0"/>
                <a:ea typeface="Calibri" panose="020F0502020204030204" pitchFamily="34" charset="0"/>
                <a:cs typeface="Times New Roman" panose="02020603050405020304" pitchFamily="18" charset="0"/>
              </a:rPr>
              <a:t>.</a:t>
            </a:r>
            <a:r>
              <a:rPr lang="tr-TR" sz="1000" dirty="0" smtClean="0">
                <a:latin typeface="Times New Roman" panose="02020603050405020304" pitchFamily="18" charset="0"/>
                <a:ea typeface="Calibri" panose="020F0502020204030204" pitchFamily="34" charset="0"/>
                <a:cs typeface="Times New Roman" panose="02020603050405020304" pitchFamily="18" charset="0"/>
              </a:rPr>
              <a:t/>
            </a:r>
            <a:br>
              <a:rPr lang="tr-TR" sz="1000" dirty="0" smtClean="0">
                <a:latin typeface="Times New Roman" panose="02020603050405020304" pitchFamily="18" charset="0"/>
                <a:ea typeface="Calibri" panose="020F0502020204030204" pitchFamily="34" charset="0"/>
                <a:cs typeface="Times New Roman" panose="02020603050405020304" pitchFamily="18" charset="0"/>
              </a:rPr>
            </a:br>
            <a:r>
              <a:rPr lang="tr-TR" sz="1000" dirty="0" smtClean="0">
                <a:latin typeface="Times New Roman" panose="02020603050405020304" pitchFamily="18" charset="0"/>
                <a:ea typeface="Calibri" panose="020F0502020204030204" pitchFamily="34" charset="0"/>
                <a:cs typeface="Times New Roman" panose="02020603050405020304" pitchFamily="18" charset="0"/>
              </a:rPr>
              <a:t>* </a:t>
            </a:r>
            <a:r>
              <a:rPr lang="tr-TR" sz="1000" dirty="0" err="1" smtClean="0">
                <a:latin typeface="Times New Roman" panose="02020603050405020304" pitchFamily="18" charset="0"/>
                <a:cs typeface="Times New Roman" panose="02020603050405020304" pitchFamily="18" charset="0"/>
              </a:rPr>
              <a:t>Weiss</a:t>
            </a:r>
            <a:r>
              <a:rPr lang="tr-TR" sz="1000" dirty="0" smtClean="0">
                <a:latin typeface="Times New Roman" panose="02020603050405020304" pitchFamily="18" charset="0"/>
                <a:cs typeface="Times New Roman" panose="02020603050405020304" pitchFamily="18" charset="0"/>
              </a:rPr>
              <a:t> </a:t>
            </a:r>
            <a:r>
              <a:rPr lang="tr-TR" sz="1000" dirty="0">
                <a:latin typeface="Times New Roman" panose="02020603050405020304" pitchFamily="18" charset="0"/>
                <a:cs typeface="Times New Roman" panose="02020603050405020304" pitchFamily="18" charset="0"/>
              </a:rPr>
              <a:t>JN, </a:t>
            </a:r>
            <a:r>
              <a:rPr lang="tr-TR" sz="1000" dirty="0" err="1">
                <a:latin typeface="Times New Roman" panose="02020603050405020304" pitchFamily="18" charset="0"/>
                <a:cs typeface="Times New Roman" panose="02020603050405020304" pitchFamily="18" charset="0"/>
              </a:rPr>
              <a:t>Levy</a:t>
            </a:r>
            <a:r>
              <a:rPr lang="tr-TR" sz="1000" dirty="0">
                <a:latin typeface="Times New Roman" panose="02020603050405020304" pitchFamily="18" charset="0"/>
                <a:cs typeface="Times New Roman" panose="02020603050405020304" pitchFamily="18" charset="0"/>
              </a:rPr>
              <a:t> S </a:t>
            </a:r>
            <a:r>
              <a:rPr lang="tr-TR" sz="1000" dirty="0" err="1">
                <a:latin typeface="Times New Roman" panose="02020603050405020304" pitchFamily="18" charset="0"/>
                <a:cs typeface="Times New Roman" panose="02020603050405020304" pitchFamily="18" charset="0"/>
                <a:hlinkClick r:id="rId2"/>
              </a:rPr>
              <a:t>Stem</a:t>
            </a:r>
            <a:r>
              <a:rPr lang="tr-TR" sz="1000" dirty="0">
                <a:latin typeface="Times New Roman" panose="02020603050405020304" pitchFamily="18" charset="0"/>
                <a:cs typeface="Times New Roman" panose="02020603050405020304" pitchFamily="18" charset="0"/>
                <a:hlinkClick r:id="rId2"/>
              </a:rPr>
              <a:t> Cell </a:t>
            </a:r>
            <a:r>
              <a:rPr lang="tr-TR" sz="1000" dirty="0" err="1">
                <a:latin typeface="Times New Roman" panose="02020603050405020304" pitchFamily="18" charset="0"/>
                <a:cs typeface="Times New Roman" panose="02020603050405020304" pitchFamily="18" charset="0"/>
                <a:hlinkClick r:id="rId2"/>
              </a:rPr>
              <a:t>Ophthalmology</a:t>
            </a:r>
            <a:r>
              <a:rPr lang="tr-TR" sz="1000" dirty="0">
                <a:latin typeface="Times New Roman" panose="02020603050405020304" pitchFamily="18" charset="0"/>
                <a:cs typeface="Times New Roman" panose="02020603050405020304" pitchFamily="18" charset="0"/>
                <a:hlinkClick r:id="rId2"/>
              </a:rPr>
              <a:t> </a:t>
            </a:r>
            <a:r>
              <a:rPr lang="tr-TR" sz="1000" dirty="0" err="1">
                <a:latin typeface="Times New Roman" panose="02020603050405020304" pitchFamily="18" charset="0"/>
                <a:cs typeface="Times New Roman" panose="02020603050405020304" pitchFamily="18" charset="0"/>
                <a:hlinkClick r:id="rId2"/>
              </a:rPr>
              <a:t>Treatment</a:t>
            </a:r>
            <a:r>
              <a:rPr lang="tr-TR" sz="1000" dirty="0">
                <a:latin typeface="Times New Roman" panose="02020603050405020304" pitchFamily="18" charset="0"/>
                <a:cs typeface="Times New Roman" panose="02020603050405020304" pitchFamily="18" charset="0"/>
                <a:hlinkClick r:id="rId2"/>
              </a:rPr>
              <a:t> </a:t>
            </a:r>
            <a:r>
              <a:rPr lang="tr-TR" sz="1000" dirty="0" err="1">
                <a:latin typeface="Times New Roman" panose="02020603050405020304" pitchFamily="18" charset="0"/>
                <a:cs typeface="Times New Roman" panose="02020603050405020304" pitchFamily="18" charset="0"/>
                <a:hlinkClick r:id="rId2"/>
              </a:rPr>
              <a:t>Study</a:t>
            </a:r>
            <a:r>
              <a:rPr lang="tr-TR" sz="1000" dirty="0">
                <a:latin typeface="Times New Roman" panose="02020603050405020304" pitchFamily="18" charset="0"/>
                <a:cs typeface="Times New Roman" panose="02020603050405020304" pitchFamily="18" charset="0"/>
                <a:hlinkClick r:id="rId2"/>
              </a:rPr>
              <a:t>: bone </a:t>
            </a:r>
            <a:r>
              <a:rPr lang="tr-TR" sz="1000" dirty="0" err="1">
                <a:latin typeface="Times New Roman" panose="02020603050405020304" pitchFamily="18" charset="0"/>
                <a:cs typeface="Times New Roman" panose="02020603050405020304" pitchFamily="18" charset="0"/>
                <a:hlinkClick r:id="rId2"/>
              </a:rPr>
              <a:t>marrow</a:t>
            </a:r>
            <a:r>
              <a:rPr lang="tr-TR" sz="1000" dirty="0">
                <a:latin typeface="Times New Roman" panose="02020603050405020304" pitchFamily="18" charset="0"/>
                <a:cs typeface="Times New Roman" panose="02020603050405020304" pitchFamily="18" charset="0"/>
                <a:hlinkClick r:id="rId2"/>
              </a:rPr>
              <a:t> </a:t>
            </a:r>
            <a:r>
              <a:rPr lang="tr-TR" sz="1000" dirty="0" err="1">
                <a:latin typeface="Times New Roman" panose="02020603050405020304" pitchFamily="18" charset="0"/>
                <a:cs typeface="Times New Roman" panose="02020603050405020304" pitchFamily="18" charset="0"/>
                <a:hlinkClick r:id="rId2"/>
              </a:rPr>
              <a:t>derived</a:t>
            </a:r>
            <a:r>
              <a:rPr lang="tr-TR" sz="1000" dirty="0">
                <a:latin typeface="Times New Roman" panose="02020603050405020304" pitchFamily="18" charset="0"/>
                <a:cs typeface="Times New Roman" panose="02020603050405020304" pitchFamily="18" charset="0"/>
                <a:hlinkClick r:id="rId2"/>
              </a:rPr>
              <a:t> </a:t>
            </a:r>
            <a:r>
              <a:rPr lang="tr-TR" sz="1000" dirty="0" err="1">
                <a:latin typeface="Times New Roman" panose="02020603050405020304" pitchFamily="18" charset="0"/>
                <a:cs typeface="Times New Roman" panose="02020603050405020304" pitchFamily="18" charset="0"/>
                <a:hlinkClick r:id="rId2"/>
              </a:rPr>
              <a:t>stem</a:t>
            </a:r>
            <a:r>
              <a:rPr lang="tr-TR" sz="1000" dirty="0">
                <a:latin typeface="Times New Roman" panose="02020603050405020304" pitchFamily="18" charset="0"/>
                <a:cs typeface="Times New Roman" panose="02020603050405020304" pitchFamily="18" charset="0"/>
                <a:hlinkClick r:id="rId2"/>
              </a:rPr>
              <a:t> </a:t>
            </a:r>
            <a:r>
              <a:rPr lang="tr-TR" sz="1000" dirty="0" err="1">
                <a:latin typeface="Times New Roman" panose="02020603050405020304" pitchFamily="18" charset="0"/>
                <a:cs typeface="Times New Roman" panose="02020603050405020304" pitchFamily="18" charset="0"/>
                <a:hlinkClick r:id="rId2"/>
              </a:rPr>
              <a:t>cells</a:t>
            </a:r>
            <a:r>
              <a:rPr lang="tr-TR" sz="1000" dirty="0">
                <a:latin typeface="Times New Roman" panose="02020603050405020304" pitchFamily="18" charset="0"/>
                <a:cs typeface="Times New Roman" panose="02020603050405020304" pitchFamily="18" charset="0"/>
                <a:hlinkClick r:id="rId2"/>
              </a:rPr>
              <a:t> in </a:t>
            </a:r>
            <a:r>
              <a:rPr lang="tr-TR" sz="1000" dirty="0" err="1">
                <a:latin typeface="Times New Roman" panose="02020603050405020304" pitchFamily="18" charset="0"/>
                <a:cs typeface="Times New Roman" panose="02020603050405020304" pitchFamily="18" charset="0"/>
                <a:hlinkClick r:id="rId2"/>
              </a:rPr>
              <a:t>the</a:t>
            </a:r>
            <a:r>
              <a:rPr lang="tr-TR" sz="1000" dirty="0">
                <a:latin typeface="Times New Roman" panose="02020603050405020304" pitchFamily="18" charset="0"/>
                <a:cs typeface="Times New Roman" panose="02020603050405020304" pitchFamily="18" charset="0"/>
                <a:hlinkClick r:id="rId2"/>
              </a:rPr>
              <a:t> </a:t>
            </a:r>
            <a:r>
              <a:rPr lang="tr-TR" sz="1000" dirty="0" err="1">
                <a:latin typeface="Times New Roman" panose="02020603050405020304" pitchFamily="18" charset="0"/>
                <a:cs typeface="Times New Roman" panose="02020603050405020304" pitchFamily="18" charset="0"/>
                <a:hlinkClick r:id="rId2"/>
              </a:rPr>
              <a:t>treatment</a:t>
            </a:r>
            <a:r>
              <a:rPr lang="tr-TR" sz="1000" dirty="0">
                <a:latin typeface="Times New Roman" panose="02020603050405020304" pitchFamily="18" charset="0"/>
                <a:cs typeface="Times New Roman" panose="02020603050405020304" pitchFamily="18" charset="0"/>
                <a:hlinkClick r:id="rId2"/>
              </a:rPr>
              <a:t> of </a:t>
            </a:r>
            <a:r>
              <a:rPr lang="tr-TR" sz="1000" dirty="0" err="1">
                <a:latin typeface="Times New Roman" panose="02020603050405020304" pitchFamily="18" charset="0"/>
                <a:cs typeface="Times New Roman" panose="02020603050405020304" pitchFamily="18" charset="0"/>
                <a:hlinkClick r:id="rId2"/>
              </a:rPr>
              <a:t>Retinitis</a:t>
            </a:r>
            <a:r>
              <a:rPr lang="tr-TR" sz="1000" dirty="0">
                <a:latin typeface="Times New Roman" panose="02020603050405020304" pitchFamily="18" charset="0"/>
                <a:cs typeface="Times New Roman" panose="02020603050405020304" pitchFamily="18" charset="0"/>
                <a:hlinkClick r:id="rId2"/>
              </a:rPr>
              <a:t> </a:t>
            </a:r>
            <a:r>
              <a:rPr lang="tr-TR" sz="1000" dirty="0" err="1">
                <a:latin typeface="Times New Roman" panose="02020603050405020304" pitchFamily="18" charset="0"/>
                <a:cs typeface="Times New Roman" panose="02020603050405020304" pitchFamily="18" charset="0"/>
                <a:hlinkClick r:id="rId2"/>
              </a:rPr>
              <a:t>Pigmentosa</a:t>
            </a:r>
            <a:r>
              <a:rPr lang="tr-TR" sz="1000" dirty="0">
                <a:latin typeface="Times New Roman" panose="02020603050405020304" pitchFamily="18" charset="0"/>
                <a:cs typeface="Times New Roman" panose="02020603050405020304" pitchFamily="18" charset="0"/>
                <a:hlinkClick r:id="rId2"/>
              </a:rPr>
              <a:t>.</a:t>
            </a:r>
            <a:r>
              <a:rPr lang="tr-TR" sz="1000" dirty="0">
                <a:latin typeface="Times New Roman" panose="02020603050405020304" pitchFamily="18" charset="0"/>
                <a:cs typeface="Times New Roman" panose="02020603050405020304" pitchFamily="18" charset="0"/>
              </a:rPr>
              <a:t> </a:t>
            </a:r>
            <a:r>
              <a:rPr lang="tr-TR" sz="1000" dirty="0" err="1">
                <a:latin typeface="Times New Roman" panose="02020603050405020304" pitchFamily="18" charset="0"/>
                <a:cs typeface="Times New Roman" panose="02020603050405020304" pitchFamily="18" charset="0"/>
              </a:rPr>
              <a:t>Stem</a:t>
            </a:r>
            <a:r>
              <a:rPr lang="tr-TR" sz="1000" dirty="0">
                <a:latin typeface="Times New Roman" panose="02020603050405020304" pitchFamily="18" charset="0"/>
                <a:cs typeface="Times New Roman" panose="02020603050405020304" pitchFamily="18" charset="0"/>
              </a:rPr>
              <a:t> Cell </a:t>
            </a:r>
            <a:r>
              <a:rPr lang="tr-TR" sz="1000" dirty="0" err="1">
                <a:latin typeface="Times New Roman" panose="02020603050405020304" pitchFamily="18" charset="0"/>
                <a:cs typeface="Times New Roman" panose="02020603050405020304" pitchFamily="18" charset="0"/>
              </a:rPr>
              <a:t>Investig</a:t>
            </a:r>
            <a:r>
              <a:rPr lang="tr-TR" sz="1000" dirty="0">
                <a:latin typeface="Times New Roman" panose="02020603050405020304" pitchFamily="18" charset="0"/>
                <a:cs typeface="Times New Roman" panose="02020603050405020304" pitchFamily="18" charset="0"/>
              </a:rPr>
              <a:t>. 2018 Mar ;5:18</a:t>
            </a:r>
            <a:r>
              <a:rPr lang="tr-TR" sz="1000" dirty="0" smtClean="0">
                <a:latin typeface="Times New Roman" panose="02020603050405020304" pitchFamily="18" charset="0"/>
                <a:cs typeface="Times New Roman" panose="02020603050405020304" pitchFamily="18" charset="0"/>
              </a:rPr>
              <a:t>.</a:t>
            </a:r>
            <a:br>
              <a:rPr lang="tr-TR" sz="1000" dirty="0" smtClean="0">
                <a:latin typeface="Times New Roman" panose="02020603050405020304" pitchFamily="18" charset="0"/>
                <a:cs typeface="Times New Roman" panose="02020603050405020304" pitchFamily="18" charset="0"/>
              </a:rPr>
            </a:br>
            <a:r>
              <a:rPr lang="tr-TR" sz="1000" dirty="0" smtClean="0">
                <a:latin typeface="Times New Roman" panose="02020603050405020304" pitchFamily="18" charset="0"/>
                <a:cs typeface="Times New Roman" panose="02020603050405020304" pitchFamily="18" charset="0"/>
              </a:rPr>
              <a:t>*Öner </a:t>
            </a:r>
            <a:r>
              <a:rPr lang="tr-TR" sz="1000" dirty="0">
                <a:latin typeface="Times New Roman" panose="02020603050405020304" pitchFamily="18" charset="0"/>
                <a:cs typeface="Times New Roman" panose="02020603050405020304" pitchFamily="18" charset="0"/>
              </a:rPr>
              <a:t>A, Gönen ZB,  Sinim N, Çetin M,  Özkul Y. </a:t>
            </a:r>
            <a:r>
              <a:rPr lang="tr-TR" sz="1000" dirty="0" err="1">
                <a:latin typeface="Times New Roman" panose="02020603050405020304" pitchFamily="18" charset="0"/>
                <a:cs typeface="Times New Roman" panose="02020603050405020304" pitchFamily="18" charset="0"/>
              </a:rPr>
              <a:t>Subretinal</a:t>
            </a:r>
            <a:r>
              <a:rPr lang="tr-TR" sz="1000" dirty="0">
                <a:latin typeface="Times New Roman" panose="02020603050405020304" pitchFamily="18" charset="0"/>
                <a:cs typeface="Times New Roman" panose="02020603050405020304" pitchFamily="18" charset="0"/>
              </a:rPr>
              <a:t> </a:t>
            </a:r>
            <a:r>
              <a:rPr lang="tr-TR" sz="1000" dirty="0" err="1">
                <a:latin typeface="Times New Roman" panose="02020603050405020304" pitchFamily="18" charset="0"/>
                <a:cs typeface="Times New Roman" panose="02020603050405020304" pitchFamily="18" charset="0"/>
              </a:rPr>
              <a:t>adipose-tissue</a:t>
            </a:r>
            <a:r>
              <a:rPr lang="tr-TR" sz="1000" dirty="0">
                <a:latin typeface="Times New Roman" panose="02020603050405020304" pitchFamily="18" charset="0"/>
                <a:cs typeface="Times New Roman" panose="02020603050405020304" pitchFamily="18" charset="0"/>
              </a:rPr>
              <a:t> </a:t>
            </a:r>
            <a:r>
              <a:rPr lang="tr-TR" sz="1000" dirty="0" err="1">
                <a:latin typeface="Times New Roman" panose="02020603050405020304" pitchFamily="18" charset="0"/>
                <a:cs typeface="Times New Roman" panose="02020603050405020304" pitchFamily="18" charset="0"/>
              </a:rPr>
              <a:t>derived</a:t>
            </a:r>
            <a:r>
              <a:rPr lang="tr-TR" sz="1000" dirty="0">
                <a:latin typeface="Times New Roman" panose="02020603050405020304" pitchFamily="18" charset="0"/>
                <a:cs typeface="Times New Roman" panose="02020603050405020304" pitchFamily="18" charset="0"/>
              </a:rPr>
              <a:t> </a:t>
            </a:r>
            <a:r>
              <a:rPr lang="tr-TR" sz="1000" dirty="0" err="1">
                <a:latin typeface="Times New Roman" panose="02020603050405020304" pitchFamily="18" charset="0"/>
                <a:cs typeface="Times New Roman" panose="02020603050405020304" pitchFamily="18" charset="0"/>
              </a:rPr>
              <a:t>mesenchymal</a:t>
            </a:r>
            <a:r>
              <a:rPr lang="tr-TR" sz="1000" dirty="0">
                <a:latin typeface="Times New Roman" panose="02020603050405020304" pitchFamily="18" charset="0"/>
                <a:cs typeface="Times New Roman" panose="02020603050405020304" pitchFamily="18" charset="0"/>
              </a:rPr>
              <a:t> </a:t>
            </a:r>
            <a:r>
              <a:rPr lang="tr-TR" sz="1000" dirty="0" err="1">
                <a:latin typeface="Times New Roman" panose="02020603050405020304" pitchFamily="18" charset="0"/>
                <a:cs typeface="Times New Roman" panose="02020603050405020304" pitchFamily="18" charset="0"/>
              </a:rPr>
              <a:t>stem</a:t>
            </a:r>
            <a:r>
              <a:rPr lang="tr-TR" sz="1000" dirty="0">
                <a:latin typeface="Times New Roman" panose="02020603050405020304" pitchFamily="18" charset="0"/>
                <a:cs typeface="Times New Roman" panose="02020603050405020304" pitchFamily="18" charset="0"/>
              </a:rPr>
              <a:t> </a:t>
            </a:r>
            <a:r>
              <a:rPr lang="tr-TR" sz="1000" dirty="0" err="1">
                <a:latin typeface="Times New Roman" panose="02020603050405020304" pitchFamily="18" charset="0"/>
                <a:cs typeface="Times New Roman" panose="02020603050405020304" pitchFamily="18" charset="0"/>
              </a:rPr>
              <a:t>cell</a:t>
            </a:r>
            <a:r>
              <a:rPr lang="tr-TR" sz="1000" dirty="0">
                <a:latin typeface="Times New Roman" panose="02020603050405020304" pitchFamily="18" charset="0"/>
                <a:cs typeface="Times New Roman" panose="02020603050405020304" pitchFamily="18" charset="0"/>
              </a:rPr>
              <a:t> </a:t>
            </a:r>
            <a:r>
              <a:rPr lang="tr-TR" sz="1000" dirty="0" err="1">
                <a:latin typeface="Times New Roman" panose="02020603050405020304" pitchFamily="18" charset="0"/>
                <a:cs typeface="Times New Roman" panose="02020603050405020304" pitchFamily="18" charset="0"/>
              </a:rPr>
              <a:t>implantation</a:t>
            </a:r>
            <a:r>
              <a:rPr lang="tr-TR" sz="1000" dirty="0">
                <a:latin typeface="Times New Roman" panose="02020603050405020304" pitchFamily="18" charset="0"/>
                <a:cs typeface="Times New Roman" panose="02020603050405020304" pitchFamily="18" charset="0"/>
              </a:rPr>
              <a:t> in </a:t>
            </a:r>
            <a:r>
              <a:rPr lang="tr-TR" sz="1000" dirty="0" err="1">
                <a:latin typeface="Times New Roman" panose="02020603050405020304" pitchFamily="18" charset="0"/>
                <a:cs typeface="Times New Roman" panose="02020603050405020304" pitchFamily="18" charset="0"/>
              </a:rPr>
              <a:t>advanced</a:t>
            </a:r>
            <a:r>
              <a:rPr lang="tr-TR" sz="1000" dirty="0">
                <a:latin typeface="Times New Roman" panose="02020603050405020304" pitchFamily="18" charset="0"/>
                <a:cs typeface="Times New Roman" panose="02020603050405020304" pitchFamily="18" charset="0"/>
              </a:rPr>
              <a:t> </a:t>
            </a:r>
            <a:r>
              <a:rPr lang="tr-TR" sz="1000" dirty="0" err="1">
                <a:latin typeface="Times New Roman" panose="02020603050405020304" pitchFamily="18" charset="0"/>
                <a:cs typeface="Times New Roman" panose="02020603050405020304" pitchFamily="18" charset="0"/>
              </a:rPr>
              <a:t>stage</a:t>
            </a:r>
            <a:r>
              <a:rPr lang="tr-TR" sz="1000" dirty="0">
                <a:latin typeface="Times New Roman" panose="02020603050405020304" pitchFamily="18" charset="0"/>
                <a:cs typeface="Times New Roman" panose="02020603050405020304" pitchFamily="18" charset="0"/>
              </a:rPr>
              <a:t> </a:t>
            </a:r>
            <a:r>
              <a:rPr lang="tr-TR" sz="1000" dirty="0" err="1">
                <a:latin typeface="Times New Roman" panose="02020603050405020304" pitchFamily="18" charset="0"/>
                <a:cs typeface="Times New Roman" panose="02020603050405020304" pitchFamily="18" charset="0"/>
              </a:rPr>
              <a:t>retinitis</a:t>
            </a:r>
            <a:r>
              <a:rPr lang="tr-TR" sz="1000" dirty="0">
                <a:latin typeface="Times New Roman" panose="02020603050405020304" pitchFamily="18" charset="0"/>
                <a:cs typeface="Times New Roman" panose="02020603050405020304" pitchFamily="18" charset="0"/>
              </a:rPr>
              <a:t> </a:t>
            </a:r>
            <a:r>
              <a:rPr lang="tr-TR" sz="1000" dirty="0" err="1">
                <a:latin typeface="Times New Roman" panose="02020603050405020304" pitchFamily="18" charset="0"/>
                <a:cs typeface="Times New Roman" panose="02020603050405020304" pitchFamily="18" charset="0"/>
              </a:rPr>
              <a:t>pigmentosa</a:t>
            </a:r>
            <a:r>
              <a:rPr lang="tr-TR" sz="1000" dirty="0">
                <a:latin typeface="Times New Roman" panose="02020603050405020304" pitchFamily="18" charset="0"/>
                <a:cs typeface="Times New Roman" panose="02020603050405020304" pitchFamily="18" charset="0"/>
              </a:rPr>
              <a:t>: A </a:t>
            </a:r>
            <a:r>
              <a:rPr lang="tr-TR" sz="1000" dirty="0" err="1">
                <a:latin typeface="Times New Roman" panose="02020603050405020304" pitchFamily="18" charset="0"/>
                <a:cs typeface="Times New Roman" panose="02020603050405020304" pitchFamily="18" charset="0"/>
              </a:rPr>
              <a:t>Phase</a:t>
            </a:r>
            <a:r>
              <a:rPr lang="tr-TR" sz="1000" dirty="0">
                <a:latin typeface="Times New Roman" panose="02020603050405020304" pitchFamily="18" charset="0"/>
                <a:cs typeface="Times New Roman" panose="02020603050405020304" pitchFamily="18" charset="0"/>
              </a:rPr>
              <a:t> I </a:t>
            </a:r>
            <a:r>
              <a:rPr lang="tr-TR" sz="1000" dirty="0" err="1">
                <a:latin typeface="Times New Roman" panose="02020603050405020304" pitchFamily="18" charset="0"/>
                <a:cs typeface="Times New Roman" panose="02020603050405020304" pitchFamily="18" charset="0"/>
              </a:rPr>
              <a:t>clinical</a:t>
            </a:r>
            <a:r>
              <a:rPr lang="tr-TR" sz="1000" dirty="0">
                <a:latin typeface="Times New Roman" panose="02020603050405020304" pitchFamily="18" charset="0"/>
                <a:cs typeface="Times New Roman" panose="02020603050405020304" pitchFamily="18" charset="0"/>
              </a:rPr>
              <a:t> </a:t>
            </a:r>
            <a:r>
              <a:rPr lang="tr-TR" sz="1000" dirty="0" err="1">
                <a:latin typeface="Times New Roman" panose="02020603050405020304" pitchFamily="18" charset="0"/>
                <a:cs typeface="Times New Roman" panose="02020603050405020304" pitchFamily="18" charset="0"/>
              </a:rPr>
              <a:t>safety</a:t>
            </a:r>
            <a:r>
              <a:rPr lang="tr-TR" sz="1000" dirty="0">
                <a:latin typeface="Times New Roman" panose="02020603050405020304" pitchFamily="18" charset="0"/>
                <a:cs typeface="Times New Roman" panose="02020603050405020304" pitchFamily="18" charset="0"/>
              </a:rPr>
              <a:t> </a:t>
            </a:r>
            <a:r>
              <a:rPr lang="tr-TR" sz="1000" dirty="0" err="1">
                <a:latin typeface="Times New Roman" panose="02020603050405020304" pitchFamily="18" charset="0"/>
                <a:cs typeface="Times New Roman" panose="02020603050405020304" pitchFamily="18" charset="0"/>
              </a:rPr>
              <a:t>study</a:t>
            </a:r>
            <a:r>
              <a:rPr lang="tr-TR" sz="1000" dirty="0">
                <a:latin typeface="Times New Roman" panose="02020603050405020304" pitchFamily="18" charset="0"/>
                <a:cs typeface="Times New Roman" panose="02020603050405020304" pitchFamily="18" charset="0"/>
              </a:rPr>
              <a:t>. </a:t>
            </a:r>
            <a:r>
              <a:rPr lang="tr-TR" sz="1000" dirty="0" err="1">
                <a:latin typeface="Times New Roman" panose="02020603050405020304" pitchFamily="18" charset="0"/>
                <a:cs typeface="Times New Roman" panose="02020603050405020304" pitchFamily="18" charset="0"/>
              </a:rPr>
              <a:t>Stem</a:t>
            </a:r>
            <a:r>
              <a:rPr lang="tr-TR" sz="1000" dirty="0">
                <a:latin typeface="Times New Roman" panose="02020603050405020304" pitchFamily="18" charset="0"/>
                <a:cs typeface="Times New Roman" panose="02020603050405020304" pitchFamily="18" charset="0"/>
              </a:rPr>
              <a:t> Cell </a:t>
            </a:r>
            <a:r>
              <a:rPr lang="tr-TR" sz="1000" dirty="0" err="1">
                <a:latin typeface="Times New Roman" panose="02020603050405020304" pitchFamily="18" charset="0"/>
                <a:cs typeface="Times New Roman" panose="02020603050405020304" pitchFamily="18" charset="0"/>
              </a:rPr>
              <a:t>Research</a:t>
            </a:r>
            <a:r>
              <a:rPr lang="tr-TR" sz="1000" dirty="0">
                <a:latin typeface="Times New Roman" panose="02020603050405020304" pitchFamily="18" charset="0"/>
                <a:cs typeface="Times New Roman" panose="02020603050405020304" pitchFamily="18" charset="0"/>
              </a:rPr>
              <a:t> </a:t>
            </a:r>
            <a:r>
              <a:rPr lang="tr-TR" sz="1000" dirty="0" err="1">
                <a:latin typeface="Times New Roman" panose="02020603050405020304" pitchFamily="18" charset="0"/>
                <a:cs typeface="Times New Roman" panose="02020603050405020304" pitchFamily="18" charset="0"/>
              </a:rPr>
              <a:t>and</a:t>
            </a:r>
            <a:r>
              <a:rPr lang="tr-TR" sz="1000" dirty="0">
                <a:latin typeface="Times New Roman" panose="02020603050405020304" pitchFamily="18" charset="0"/>
                <a:cs typeface="Times New Roman" panose="02020603050405020304" pitchFamily="18" charset="0"/>
              </a:rPr>
              <a:t> </a:t>
            </a:r>
            <a:r>
              <a:rPr lang="tr-TR" sz="1000" dirty="0" err="1">
                <a:latin typeface="Times New Roman" panose="02020603050405020304" pitchFamily="18" charset="0"/>
                <a:cs typeface="Times New Roman" panose="02020603050405020304" pitchFamily="18" charset="0"/>
              </a:rPr>
              <a:t>Therapy</a:t>
            </a:r>
            <a:r>
              <a:rPr lang="tr-TR" sz="1000" dirty="0">
                <a:latin typeface="Times New Roman" panose="02020603050405020304" pitchFamily="18" charset="0"/>
                <a:cs typeface="Times New Roman" panose="02020603050405020304" pitchFamily="18" charset="0"/>
              </a:rPr>
              <a:t>, 2016 </a:t>
            </a:r>
            <a:r>
              <a:rPr lang="tr-TR" sz="1000" dirty="0" err="1">
                <a:latin typeface="Times New Roman" panose="02020603050405020304" pitchFamily="18" charset="0"/>
                <a:cs typeface="Times New Roman" panose="02020603050405020304" pitchFamily="18" charset="0"/>
              </a:rPr>
              <a:t>Dec</a:t>
            </a:r>
            <a:r>
              <a:rPr lang="tr-TR" sz="1000" dirty="0">
                <a:latin typeface="Times New Roman" panose="02020603050405020304" pitchFamily="18" charset="0"/>
                <a:cs typeface="Times New Roman" panose="02020603050405020304" pitchFamily="18" charset="0"/>
              </a:rPr>
              <a:t> 1;7(1):178. </a:t>
            </a:r>
            <a:r>
              <a:rPr lang="tr-TR" sz="1000" dirty="0"/>
              <a:t/>
            </a:r>
            <a:br>
              <a:rPr lang="tr-TR" sz="1000" dirty="0"/>
            </a:br>
            <a:r>
              <a:rPr lang="tr-TR" sz="1300" dirty="0">
                <a:latin typeface="Times New Roman" panose="02020603050405020304" pitchFamily="18" charset="0"/>
                <a:cs typeface="Times New Roman" panose="02020603050405020304" pitchFamily="18" charset="0"/>
              </a:rPr>
              <a:t/>
            </a:r>
            <a:br>
              <a:rPr lang="tr-TR" sz="1300" dirty="0">
                <a:latin typeface="Times New Roman" panose="02020603050405020304" pitchFamily="18" charset="0"/>
                <a:cs typeface="Times New Roman" panose="02020603050405020304" pitchFamily="18" charset="0"/>
              </a:rPr>
            </a:br>
            <a:r>
              <a:rPr lang="tr-TR" sz="3200" dirty="0">
                <a:latin typeface="Calibri" panose="020F0502020204030204" pitchFamily="34" charset="0"/>
                <a:ea typeface="Calibri" panose="020F0502020204030204" pitchFamily="34" charset="0"/>
                <a:cs typeface="Times New Roman" panose="02020603050405020304" pitchFamily="18" charset="0"/>
              </a:rPr>
              <a:t/>
            </a:r>
            <a:br>
              <a:rPr lang="tr-TR" sz="3200" dirty="0">
                <a:latin typeface="Calibri" panose="020F0502020204030204" pitchFamily="34" charset="0"/>
                <a:ea typeface="Calibri" panose="020F0502020204030204" pitchFamily="34" charset="0"/>
                <a:cs typeface="Times New Roman" panose="02020603050405020304" pitchFamily="18" charset="0"/>
              </a:rPr>
            </a:br>
            <a:endParaRPr lang="tr-TR" dirty="0"/>
          </a:p>
        </p:txBody>
      </p:sp>
      <p:sp>
        <p:nvSpPr>
          <p:cNvPr id="3" name="İçerik Yer Tutucusu 2">
            <a:extLst>
              <a:ext uri="{FF2B5EF4-FFF2-40B4-BE49-F238E27FC236}">
                <a16:creationId xmlns:a16="http://schemas.microsoft.com/office/drawing/2014/main" xmlns="" id="{37C1F183-DC27-4503-8EEA-E4BC6450451A}"/>
              </a:ext>
            </a:extLst>
          </p:cNvPr>
          <p:cNvSpPr>
            <a:spLocks noGrp="1"/>
          </p:cNvSpPr>
          <p:nvPr>
            <p:ph sz="quarter" idx="13"/>
          </p:nvPr>
        </p:nvSpPr>
        <p:spPr>
          <a:xfrm>
            <a:off x="914400" y="463638"/>
            <a:ext cx="10079864" cy="3309871"/>
          </a:xfrm>
        </p:spPr>
        <p:txBody>
          <a:bodyPr>
            <a:normAutofit/>
          </a:bodyPr>
          <a:lstStyle/>
          <a:p>
            <a:r>
              <a:rPr lang="tr-TR" sz="2400" cap="none" dirty="0">
                <a:latin typeface="Times New Roman" panose="02020603050405020304" pitchFamily="18" charset="0"/>
                <a:cs typeface="Times New Roman" panose="02020603050405020304" pitchFamily="18" charset="0"/>
              </a:rPr>
              <a:t>Klinik çalışmalar, ileri </a:t>
            </a:r>
            <a:r>
              <a:rPr lang="tr-TR" sz="2400" cap="none" dirty="0" err="1" smtClean="0">
                <a:latin typeface="Times New Roman" panose="02020603050405020304" pitchFamily="18" charset="0"/>
                <a:cs typeface="Times New Roman" panose="02020603050405020304" pitchFamily="18" charset="0"/>
              </a:rPr>
              <a:t>retinitis</a:t>
            </a:r>
            <a:r>
              <a:rPr lang="tr-TR" sz="2400" cap="none" dirty="0" smtClean="0">
                <a:latin typeface="Times New Roman" panose="02020603050405020304" pitchFamily="18" charset="0"/>
                <a:cs typeface="Times New Roman" panose="02020603050405020304" pitchFamily="18" charset="0"/>
              </a:rPr>
              <a:t> </a:t>
            </a:r>
            <a:r>
              <a:rPr lang="tr-TR" sz="2400" cap="none" dirty="0" err="1">
                <a:latin typeface="Times New Roman" panose="02020603050405020304" pitchFamily="18" charset="0"/>
                <a:cs typeface="Times New Roman" panose="02020603050405020304" pitchFamily="18" charset="0"/>
              </a:rPr>
              <a:t>pigmentoza</a:t>
            </a:r>
            <a:r>
              <a:rPr lang="tr-TR" sz="2400" cap="none" dirty="0">
                <a:latin typeface="Times New Roman" panose="02020603050405020304" pitchFamily="18" charset="0"/>
                <a:cs typeface="Times New Roman" panose="02020603050405020304" pitchFamily="18" charset="0"/>
              </a:rPr>
              <a:t> kök hücrelerinin </a:t>
            </a:r>
            <a:r>
              <a:rPr lang="tr-TR" sz="2400" cap="none" dirty="0" err="1">
                <a:latin typeface="Times New Roman" panose="02020603050405020304" pitchFamily="18" charset="0"/>
                <a:cs typeface="Times New Roman" panose="02020603050405020304" pitchFamily="18" charset="0"/>
              </a:rPr>
              <a:t>implantasyonunun</a:t>
            </a:r>
            <a:r>
              <a:rPr lang="tr-TR" sz="2400" cap="none" dirty="0">
                <a:latin typeface="Times New Roman" panose="02020603050405020304" pitchFamily="18" charset="0"/>
                <a:cs typeface="Times New Roman" panose="02020603050405020304" pitchFamily="18" charset="0"/>
              </a:rPr>
              <a:t> güvenli olduğunu ve ciddi olumsuz etkileri olmadığını göstermiştir. *</a:t>
            </a:r>
          </a:p>
          <a:p>
            <a:r>
              <a:rPr lang="tr-TR" sz="2400" cap="none" dirty="0" err="1">
                <a:latin typeface="Times New Roman" panose="02020603050405020304" pitchFamily="18" charset="0"/>
                <a:cs typeface="Times New Roman" panose="02020603050405020304" pitchFamily="18" charset="0"/>
              </a:rPr>
              <a:t>Reticell</a:t>
            </a:r>
            <a:r>
              <a:rPr lang="tr-TR" sz="2400" cap="none" dirty="0">
                <a:latin typeface="Times New Roman" panose="02020603050405020304" pitchFamily="18" charset="0"/>
                <a:cs typeface="Times New Roman" panose="02020603050405020304" pitchFamily="18" charset="0"/>
              </a:rPr>
              <a:t>-klinik çalışmasında araştırmacılar, </a:t>
            </a:r>
            <a:r>
              <a:rPr lang="tr-TR" sz="2400" cap="none" dirty="0" err="1">
                <a:latin typeface="Times New Roman" panose="02020603050405020304" pitchFamily="18" charset="0"/>
                <a:cs typeface="Times New Roman" panose="02020603050405020304" pitchFamily="18" charset="0"/>
              </a:rPr>
              <a:t>otolog</a:t>
            </a:r>
            <a:r>
              <a:rPr lang="tr-TR" sz="2400" cap="none" dirty="0">
                <a:latin typeface="Times New Roman" panose="02020603050405020304" pitchFamily="18" charset="0"/>
                <a:cs typeface="Times New Roman" panose="02020603050405020304" pitchFamily="18" charset="0"/>
              </a:rPr>
              <a:t> kemik iliği kaynaklı </a:t>
            </a:r>
            <a:r>
              <a:rPr lang="tr-TR" sz="2400" cap="none" dirty="0" err="1">
                <a:latin typeface="Times New Roman" panose="02020603050405020304" pitchFamily="18" charset="0"/>
                <a:cs typeface="Times New Roman" panose="02020603050405020304" pitchFamily="18" charset="0"/>
              </a:rPr>
              <a:t>MSC'lerin</a:t>
            </a:r>
            <a:r>
              <a:rPr lang="tr-TR" sz="2400" cap="none" dirty="0">
                <a:latin typeface="Times New Roman" panose="02020603050405020304" pitchFamily="18" charset="0"/>
                <a:cs typeface="Times New Roman" panose="02020603050405020304" pitchFamily="18" charset="0"/>
              </a:rPr>
              <a:t> (</a:t>
            </a:r>
            <a:r>
              <a:rPr lang="tr-TR" sz="2400" cap="none" dirty="0" err="1">
                <a:latin typeface="Times New Roman" panose="02020603050405020304" pitchFamily="18" charset="0"/>
                <a:cs typeface="Times New Roman" panose="02020603050405020304" pitchFamily="18" charset="0"/>
              </a:rPr>
              <a:t>BMSSC'ler</a:t>
            </a:r>
            <a:r>
              <a:rPr lang="tr-TR" sz="2400" cap="none" dirty="0">
                <a:latin typeface="Times New Roman" panose="02020603050405020304" pitchFamily="18" charset="0"/>
                <a:cs typeface="Times New Roman" panose="02020603050405020304" pitchFamily="18" charset="0"/>
              </a:rPr>
              <a:t>) </a:t>
            </a:r>
            <a:r>
              <a:rPr lang="tr-TR" sz="2400" cap="none" dirty="0" err="1">
                <a:latin typeface="Times New Roman" panose="02020603050405020304" pitchFamily="18" charset="0"/>
                <a:cs typeface="Times New Roman" panose="02020603050405020304" pitchFamily="18" charset="0"/>
              </a:rPr>
              <a:t>intravitreal</a:t>
            </a:r>
            <a:r>
              <a:rPr lang="tr-TR" sz="2400" cap="none" dirty="0">
                <a:latin typeface="Times New Roman" panose="02020603050405020304" pitchFamily="18" charset="0"/>
                <a:cs typeface="Times New Roman" panose="02020603050405020304" pitchFamily="18" charset="0"/>
              </a:rPr>
              <a:t> kullanımının </a:t>
            </a:r>
            <a:r>
              <a:rPr lang="tr-TR" sz="2400" cap="none" dirty="0" err="1">
                <a:latin typeface="Times New Roman" panose="02020603050405020304" pitchFamily="18" charset="0"/>
                <a:cs typeface="Times New Roman" panose="02020603050405020304" pitchFamily="18" charset="0"/>
              </a:rPr>
              <a:t>rp'li</a:t>
            </a:r>
            <a:r>
              <a:rPr lang="tr-TR" sz="2400" cap="none" dirty="0">
                <a:latin typeface="Times New Roman" panose="02020603050405020304" pitchFamily="18" charset="0"/>
                <a:cs typeface="Times New Roman" panose="02020603050405020304" pitchFamily="18" charset="0"/>
              </a:rPr>
              <a:t> 20 hastanın yaşam kalitesine etkisini analiz </a:t>
            </a:r>
            <a:r>
              <a:rPr lang="tr-TR" sz="2400" cap="none" dirty="0" err="1" smtClean="0">
                <a:latin typeface="Times New Roman" panose="02020603050405020304" pitchFamily="18" charset="0"/>
                <a:cs typeface="Times New Roman" panose="02020603050405020304" pitchFamily="18" charset="0"/>
              </a:rPr>
              <a:t>ettiler.Tedaviden</a:t>
            </a:r>
            <a:r>
              <a:rPr lang="tr-TR" sz="2400" cap="none" dirty="0" smtClean="0">
                <a:latin typeface="Times New Roman" panose="02020603050405020304" pitchFamily="18" charset="0"/>
                <a:cs typeface="Times New Roman" panose="02020603050405020304" pitchFamily="18" charset="0"/>
              </a:rPr>
              <a:t> </a:t>
            </a:r>
            <a:r>
              <a:rPr lang="tr-TR" sz="2400" cap="none" dirty="0">
                <a:latin typeface="Times New Roman" panose="02020603050405020304" pitchFamily="18" charset="0"/>
                <a:cs typeface="Times New Roman" panose="02020603050405020304" pitchFamily="18" charset="0"/>
              </a:rPr>
              <a:t>3 ay sonra hastaların yaşam kalitesinde istatistiksel olarak anlamlı bir iyileşme buldular</a:t>
            </a:r>
            <a:r>
              <a:rPr lang="tr-TR" sz="2400" cap="none" dirty="0" smtClean="0">
                <a:latin typeface="Times New Roman" panose="02020603050405020304" pitchFamily="18" charset="0"/>
                <a:cs typeface="Times New Roman" panose="02020603050405020304" pitchFamily="18" charset="0"/>
              </a:rPr>
              <a:t>.</a:t>
            </a:r>
            <a:endParaRPr lang="tr-TR" sz="2400" cap="none"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xmlns="" val="523491020"/>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a:extLst>
              <a:ext uri="{FF2B5EF4-FFF2-40B4-BE49-F238E27FC236}">
                <a16:creationId xmlns:a16="http://schemas.microsoft.com/office/drawing/2014/main" xmlns="" id="{65914157-04AC-4DF5-B42F-677A87CC7A47}"/>
              </a:ext>
            </a:extLst>
          </p:cNvPr>
          <p:cNvSpPr>
            <a:spLocks noGrp="1"/>
          </p:cNvSpPr>
          <p:nvPr>
            <p:ph type="title"/>
          </p:nvPr>
        </p:nvSpPr>
        <p:spPr>
          <a:xfrm>
            <a:off x="913775" y="618517"/>
            <a:ext cx="10364451" cy="785280"/>
          </a:xfrm>
        </p:spPr>
        <p:txBody>
          <a:bodyPr>
            <a:normAutofit/>
          </a:bodyPr>
          <a:lstStyle/>
          <a:p>
            <a:r>
              <a:rPr lang="tr-TR" sz="2000" cap="none" dirty="0" smtClean="0">
                <a:latin typeface="Times New Roman" panose="02020603050405020304" pitchFamily="18" charset="0"/>
                <a:cs typeface="Times New Roman" panose="02020603050405020304" pitchFamily="18" charset="0"/>
              </a:rPr>
              <a:t>.</a:t>
            </a:r>
            <a:r>
              <a:rPr lang="tr-TR" sz="2000" cap="none" dirty="0">
                <a:latin typeface="Times New Roman" panose="02020603050405020304" pitchFamily="18" charset="0"/>
                <a:cs typeface="Times New Roman" panose="02020603050405020304" pitchFamily="18" charset="0"/>
              </a:rPr>
              <a:t/>
            </a:r>
            <a:br>
              <a:rPr lang="tr-TR" sz="2000" cap="none" dirty="0">
                <a:latin typeface="Times New Roman" panose="02020603050405020304" pitchFamily="18" charset="0"/>
                <a:cs typeface="Times New Roman" panose="02020603050405020304" pitchFamily="18" charset="0"/>
              </a:rPr>
            </a:br>
            <a:endParaRPr lang="tr-TR" sz="2000" dirty="0"/>
          </a:p>
        </p:txBody>
      </p:sp>
      <p:sp>
        <p:nvSpPr>
          <p:cNvPr id="3" name="İçerik Yer Tutucusu 2">
            <a:extLst>
              <a:ext uri="{FF2B5EF4-FFF2-40B4-BE49-F238E27FC236}">
                <a16:creationId xmlns:a16="http://schemas.microsoft.com/office/drawing/2014/main" xmlns="" id="{5ED65224-FF60-4E31-8B4F-BF5AD3494F3D}"/>
              </a:ext>
            </a:extLst>
          </p:cNvPr>
          <p:cNvSpPr>
            <a:spLocks noGrp="1"/>
          </p:cNvSpPr>
          <p:nvPr>
            <p:ph sz="quarter" idx="13"/>
          </p:nvPr>
        </p:nvSpPr>
        <p:spPr>
          <a:xfrm>
            <a:off x="913776" y="1403797"/>
            <a:ext cx="10363824" cy="4387402"/>
          </a:xfrm>
        </p:spPr>
        <p:txBody>
          <a:bodyPr>
            <a:normAutofit fontScale="47500" lnSpcReduction="20000"/>
          </a:bodyPr>
          <a:lstStyle/>
          <a:p>
            <a:pPr marL="0" indent="0">
              <a:buNone/>
            </a:pPr>
            <a:endParaRPr lang="tr-TR" sz="1200" dirty="0" smtClean="0">
              <a:latin typeface="Times New Roman" panose="02020603050405020304" pitchFamily="18" charset="0"/>
              <a:cs typeface="Times New Roman" panose="02020603050405020304" pitchFamily="18" charset="0"/>
            </a:endParaRPr>
          </a:p>
          <a:p>
            <a:pPr marL="0" indent="0">
              <a:buNone/>
            </a:pPr>
            <a:r>
              <a:rPr lang="tr-TR" sz="5100" cap="none" dirty="0">
                <a:latin typeface="Times New Roman" panose="02020603050405020304" pitchFamily="18" charset="0"/>
                <a:cs typeface="Times New Roman" panose="02020603050405020304" pitchFamily="18" charset="0"/>
              </a:rPr>
              <a:t>En geniş oftalmoloji kök hücre klinik çalışmasında </a:t>
            </a:r>
            <a:r>
              <a:rPr lang="tr-TR" sz="5100" cap="none" dirty="0" smtClean="0">
                <a:latin typeface="Times New Roman" panose="02020603050405020304" pitchFamily="18" charset="0"/>
                <a:cs typeface="Times New Roman" panose="02020603050405020304" pitchFamily="18" charset="0"/>
              </a:rPr>
              <a:t>RP'ye </a:t>
            </a:r>
            <a:r>
              <a:rPr lang="tr-TR" sz="5100" cap="none" dirty="0">
                <a:latin typeface="Times New Roman" panose="02020603050405020304" pitchFamily="18" charset="0"/>
                <a:cs typeface="Times New Roman" panose="02020603050405020304" pitchFamily="18" charset="0"/>
              </a:rPr>
              <a:t>bağlı iki taraflı görme kaybı olan on yedi hasta çalışmaya alındı ve en az 6 ay takip edildi. </a:t>
            </a:r>
            <a:br>
              <a:rPr lang="tr-TR" sz="5100" cap="none" dirty="0">
                <a:latin typeface="Times New Roman" panose="02020603050405020304" pitchFamily="18" charset="0"/>
                <a:cs typeface="Times New Roman" panose="02020603050405020304" pitchFamily="18" charset="0"/>
              </a:rPr>
            </a:br>
            <a:r>
              <a:rPr lang="tr-TR" sz="5100" cap="none" dirty="0">
                <a:latin typeface="Times New Roman" panose="02020603050405020304" pitchFamily="18" charset="0"/>
                <a:cs typeface="Times New Roman" panose="02020603050405020304" pitchFamily="18" charset="0"/>
              </a:rPr>
              <a:t/>
            </a:r>
            <a:br>
              <a:rPr lang="tr-TR" sz="5100" cap="none" dirty="0">
                <a:latin typeface="Times New Roman" panose="02020603050405020304" pitchFamily="18" charset="0"/>
                <a:cs typeface="Times New Roman" panose="02020603050405020304" pitchFamily="18" charset="0"/>
              </a:rPr>
            </a:br>
            <a:r>
              <a:rPr lang="tr-TR" sz="5100" cap="none" dirty="0">
                <a:latin typeface="Times New Roman" panose="02020603050405020304" pitchFamily="18" charset="0"/>
                <a:cs typeface="Times New Roman" panose="02020603050405020304" pitchFamily="18" charset="0"/>
              </a:rPr>
              <a:t/>
            </a:r>
            <a:br>
              <a:rPr lang="tr-TR" sz="5100" cap="none" dirty="0">
                <a:latin typeface="Times New Roman" panose="02020603050405020304" pitchFamily="18" charset="0"/>
                <a:cs typeface="Times New Roman" panose="02020603050405020304" pitchFamily="18" charset="0"/>
              </a:rPr>
            </a:br>
            <a:r>
              <a:rPr lang="tr-TR" sz="5100" cap="none" dirty="0">
                <a:latin typeface="Times New Roman" panose="02020603050405020304" pitchFamily="18" charset="0"/>
                <a:cs typeface="Times New Roman" panose="02020603050405020304" pitchFamily="18" charset="0"/>
              </a:rPr>
              <a:t>Etkilenen gözler “Kök Hücre Oftalmoloji Tedavi Çalışması” (SCOTS) protokolü ile tedavi edildi. </a:t>
            </a:r>
            <a:br>
              <a:rPr lang="tr-TR" sz="5100" cap="none" dirty="0">
                <a:latin typeface="Times New Roman" panose="02020603050405020304" pitchFamily="18" charset="0"/>
                <a:cs typeface="Times New Roman" panose="02020603050405020304" pitchFamily="18" charset="0"/>
              </a:rPr>
            </a:br>
            <a:r>
              <a:rPr lang="tr-TR" sz="5100" cap="none" dirty="0">
                <a:latin typeface="Times New Roman" panose="02020603050405020304" pitchFamily="18" charset="0"/>
                <a:cs typeface="Times New Roman" panose="02020603050405020304" pitchFamily="18" charset="0"/>
              </a:rPr>
              <a:t>Tedavi edilen 33 gözde 15 göz ortalama 7.9 </a:t>
            </a:r>
            <a:r>
              <a:rPr lang="tr-TR" sz="5100" cap="none" dirty="0" err="1">
                <a:latin typeface="Times New Roman" panose="02020603050405020304" pitchFamily="18" charset="0"/>
                <a:cs typeface="Times New Roman" panose="02020603050405020304" pitchFamily="18" charset="0"/>
              </a:rPr>
              <a:t>snellen</a:t>
            </a:r>
            <a:r>
              <a:rPr lang="tr-TR" sz="5100" cap="none" dirty="0">
                <a:latin typeface="Times New Roman" panose="02020603050405020304" pitchFamily="18" charset="0"/>
                <a:cs typeface="Times New Roman" panose="02020603050405020304" pitchFamily="18" charset="0"/>
              </a:rPr>
              <a:t> keskinliği artış oldu, 15 göz stabil kaldı ve 3 göz ortalama 1.7 </a:t>
            </a:r>
            <a:r>
              <a:rPr lang="tr-TR" sz="5100" cap="none" dirty="0" err="1">
                <a:latin typeface="Times New Roman" panose="02020603050405020304" pitchFamily="18" charset="0"/>
                <a:cs typeface="Times New Roman" panose="02020603050405020304" pitchFamily="18" charset="0"/>
              </a:rPr>
              <a:t>snellen</a:t>
            </a:r>
            <a:r>
              <a:rPr lang="tr-TR" sz="5100" cap="none" dirty="0">
                <a:latin typeface="Times New Roman" panose="02020603050405020304" pitchFamily="18" charset="0"/>
                <a:cs typeface="Times New Roman" panose="02020603050405020304" pitchFamily="18" charset="0"/>
              </a:rPr>
              <a:t> keskinliği ile kötüleşti.*</a:t>
            </a:r>
            <a:endParaRPr lang="tr-TR" sz="5100" dirty="0">
              <a:latin typeface="Times New Roman" panose="02020603050405020304" pitchFamily="18" charset="0"/>
              <a:cs typeface="Times New Roman" panose="02020603050405020304" pitchFamily="18" charset="0"/>
            </a:endParaRPr>
          </a:p>
          <a:p>
            <a:pPr marL="0" indent="0">
              <a:buNone/>
            </a:pPr>
            <a:endParaRPr lang="tr-TR" sz="1200" dirty="0" smtClean="0">
              <a:latin typeface="Times New Roman" panose="02020603050405020304" pitchFamily="18" charset="0"/>
              <a:cs typeface="Times New Roman" panose="02020603050405020304" pitchFamily="18" charset="0"/>
            </a:endParaRPr>
          </a:p>
          <a:p>
            <a:pPr marL="0" indent="0">
              <a:buNone/>
            </a:pPr>
            <a:endParaRPr lang="tr-TR" sz="1200" dirty="0">
              <a:latin typeface="Times New Roman" panose="02020603050405020304" pitchFamily="18" charset="0"/>
              <a:cs typeface="Times New Roman" panose="02020603050405020304" pitchFamily="18" charset="0"/>
            </a:endParaRPr>
          </a:p>
          <a:p>
            <a:pPr marL="0" indent="0">
              <a:buNone/>
            </a:pPr>
            <a:r>
              <a:rPr lang="tr-TR" sz="3100" dirty="0" err="1" smtClean="0">
                <a:latin typeface="Times New Roman" panose="02020603050405020304" pitchFamily="18" charset="0"/>
                <a:cs typeface="Times New Roman" panose="02020603050405020304" pitchFamily="18" charset="0"/>
              </a:rPr>
              <a:t>Weiss</a:t>
            </a:r>
            <a:r>
              <a:rPr lang="tr-TR" sz="3100" dirty="0" smtClean="0">
                <a:latin typeface="Times New Roman" panose="02020603050405020304" pitchFamily="18" charset="0"/>
                <a:cs typeface="Times New Roman" panose="02020603050405020304" pitchFamily="18" charset="0"/>
              </a:rPr>
              <a:t> </a:t>
            </a:r>
            <a:r>
              <a:rPr lang="tr-TR" sz="3100" dirty="0">
                <a:latin typeface="Times New Roman" panose="02020603050405020304" pitchFamily="18" charset="0"/>
                <a:cs typeface="Times New Roman" panose="02020603050405020304" pitchFamily="18" charset="0"/>
              </a:rPr>
              <a:t>JN, </a:t>
            </a:r>
            <a:r>
              <a:rPr lang="tr-TR" sz="3100" dirty="0" err="1">
                <a:latin typeface="Times New Roman" panose="02020603050405020304" pitchFamily="18" charset="0"/>
                <a:cs typeface="Times New Roman" panose="02020603050405020304" pitchFamily="18" charset="0"/>
              </a:rPr>
              <a:t>Levy</a:t>
            </a:r>
            <a:r>
              <a:rPr lang="tr-TR" sz="3100" dirty="0">
                <a:latin typeface="Times New Roman" panose="02020603050405020304" pitchFamily="18" charset="0"/>
                <a:cs typeface="Times New Roman" panose="02020603050405020304" pitchFamily="18" charset="0"/>
              </a:rPr>
              <a:t> S </a:t>
            </a:r>
            <a:r>
              <a:rPr lang="tr-TR" sz="3100" dirty="0" err="1">
                <a:latin typeface="Times New Roman" panose="02020603050405020304" pitchFamily="18" charset="0"/>
                <a:cs typeface="Times New Roman" panose="02020603050405020304" pitchFamily="18" charset="0"/>
                <a:hlinkClick r:id="rId2"/>
              </a:rPr>
              <a:t>Stem</a:t>
            </a:r>
            <a:r>
              <a:rPr lang="tr-TR" sz="3100" dirty="0">
                <a:latin typeface="Times New Roman" panose="02020603050405020304" pitchFamily="18" charset="0"/>
                <a:cs typeface="Times New Roman" panose="02020603050405020304" pitchFamily="18" charset="0"/>
                <a:hlinkClick r:id="rId2"/>
              </a:rPr>
              <a:t> Cell </a:t>
            </a:r>
            <a:r>
              <a:rPr lang="tr-TR" sz="3100" dirty="0" err="1">
                <a:latin typeface="Times New Roman" panose="02020603050405020304" pitchFamily="18" charset="0"/>
                <a:cs typeface="Times New Roman" panose="02020603050405020304" pitchFamily="18" charset="0"/>
                <a:hlinkClick r:id="rId2"/>
              </a:rPr>
              <a:t>Ophthalmology</a:t>
            </a:r>
            <a:r>
              <a:rPr lang="tr-TR" sz="3100" dirty="0">
                <a:latin typeface="Times New Roman" panose="02020603050405020304" pitchFamily="18" charset="0"/>
                <a:cs typeface="Times New Roman" panose="02020603050405020304" pitchFamily="18" charset="0"/>
                <a:hlinkClick r:id="rId2"/>
              </a:rPr>
              <a:t> </a:t>
            </a:r>
            <a:r>
              <a:rPr lang="tr-TR" sz="3100" dirty="0" err="1">
                <a:latin typeface="Times New Roman" panose="02020603050405020304" pitchFamily="18" charset="0"/>
                <a:cs typeface="Times New Roman" panose="02020603050405020304" pitchFamily="18" charset="0"/>
                <a:hlinkClick r:id="rId2"/>
              </a:rPr>
              <a:t>Treatment</a:t>
            </a:r>
            <a:r>
              <a:rPr lang="tr-TR" sz="3100" dirty="0">
                <a:latin typeface="Times New Roman" panose="02020603050405020304" pitchFamily="18" charset="0"/>
                <a:cs typeface="Times New Roman" panose="02020603050405020304" pitchFamily="18" charset="0"/>
                <a:hlinkClick r:id="rId2"/>
              </a:rPr>
              <a:t> </a:t>
            </a:r>
            <a:r>
              <a:rPr lang="tr-TR" sz="3100" dirty="0" err="1">
                <a:latin typeface="Times New Roman" panose="02020603050405020304" pitchFamily="18" charset="0"/>
                <a:cs typeface="Times New Roman" panose="02020603050405020304" pitchFamily="18" charset="0"/>
                <a:hlinkClick r:id="rId2"/>
              </a:rPr>
              <a:t>Study</a:t>
            </a:r>
            <a:r>
              <a:rPr lang="tr-TR" sz="3100" dirty="0">
                <a:latin typeface="Times New Roman" panose="02020603050405020304" pitchFamily="18" charset="0"/>
                <a:cs typeface="Times New Roman" panose="02020603050405020304" pitchFamily="18" charset="0"/>
                <a:hlinkClick r:id="rId2"/>
              </a:rPr>
              <a:t>: bone </a:t>
            </a:r>
            <a:r>
              <a:rPr lang="tr-TR" sz="3100" dirty="0" err="1">
                <a:latin typeface="Times New Roman" panose="02020603050405020304" pitchFamily="18" charset="0"/>
                <a:cs typeface="Times New Roman" panose="02020603050405020304" pitchFamily="18" charset="0"/>
                <a:hlinkClick r:id="rId2"/>
              </a:rPr>
              <a:t>marrow</a:t>
            </a:r>
            <a:r>
              <a:rPr lang="tr-TR" sz="3100" dirty="0">
                <a:latin typeface="Times New Roman" panose="02020603050405020304" pitchFamily="18" charset="0"/>
                <a:cs typeface="Times New Roman" panose="02020603050405020304" pitchFamily="18" charset="0"/>
                <a:hlinkClick r:id="rId2"/>
              </a:rPr>
              <a:t> </a:t>
            </a:r>
            <a:r>
              <a:rPr lang="tr-TR" sz="3100" dirty="0" err="1">
                <a:latin typeface="Times New Roman" panose="02020603050405020304" pitchFamily="18" charset="0"/>
                <a:cs typeface="Times New Roman" panose="02020603050405020304" pitchFamily="18" charset="0"/>
                <a:hlinkClick r:id="rId2"/>
              </a:rPr>
              <a:t>derived</a:t>
            </a:r>
            <a:r>
              <a:rPr lang="tr-TR" sz="3100" dirty="0">
                <a:latin typeface="Times New Roman" panose="02020603050405020304" pitchFamily="18" charset="0"/>
                <a:cs typeface="Times New Roman" panose="02020603050405020304" pitchFamily="18" charset="0"/>
                <a:hlinkClick r:id="rId2"/>
              </a:rPr>
              <a:t> </a:t>
            </a:r>
            <a:r>
              <a:rPr lang="tr-TR" sz="3100" dirty="0" err="1">
                <a:latin typeface="Times New Roman" panose="02020603050405020304" pitchFamily="18" charset="0"/>
                <a:cs typeface="Times New Roman" panose="02020603050405020304" pitchFamily="18" charset="0"/>
                <a:hlinkClick r:id="rId2"/>
              </a:rPr>
              <a:t>stem</a:t>
            </a:r>
            <a:r>
              <a:rPr lang="tr-TR" sz="3100" dirty="0">
                <a:latin typeface="Times New Roman" panose="02020603050405020304" pitchFamily="18" charset="0"/>
                <a:cs typeface="Times New Roman" panose="02020603050405020304" pitchFamily="18" charset="0"/>
                <a:hlinkClick r:id="rId2"/>
              </a:rPr>
              <a:t> </a:t>
            </a:r>
            <a:r>
              <a:rPr lang="tr-TR" sz="3100" dirty="0" err="1">
                <a:latin typeface="Times New Roman" panose="02020603050405020304" pitchFamily="18" charset="0"/>
                <a:cs typeface="Times New Roman" panose="02020603050405020304" pitchFamily="18" charset="0"/>
                <a:hlinkClick r:id="rId2"/>
              </a:rPr>
              <a:t>cells</a:t>
            </a:r>
            <a:r>
              <a:rPr lang="tr-TR" sz="3100" dirty="0">
                <a:latin typeface="Times New Roman" panose="02020603050405020304" pitchFamily="18" charset="0"/>
                <a:cs typeface="Times New Roman" panose="02020603050405020304" pitchFamily="18" charset="0"/>
                <a:hlinkClick r:id="rId2"/>
              </a:rPr>
              <a:t> in </a:t>
            </a:r>
            <a:r>
              <a:rPr lang="tr-TR" sz="3100" dirty="0" err="1">
                <a:latin typeface="Times New Roman" panose="02020603050405020304" pitchFamily="18" charset="0"/>
                <a:cs typeface="Times New Roman" panose="02020603050405020304" pitchFamily="18" charset="0"/>
                <a:hlinkClick r:id="rId2"/>
              </a:rPr>
              <a:t>the</a:t>
            </a:r>
            <a:r>
              <a:rPr lang="tr-TR" sz="3100" dirty="0">
                <a:latin typeface="Times New Roman" panose="02020603050405020304" pitchFamily="18" charset="0"/>
                <a:cs typeface="Times New Roman" panose="02020603050405020304" pitchFamily="18" charset="0"/>
                <a:hlinkClick r:id="rId2"/>
              </a:rPr>
              <a:t> </a:t>
            </a:r>
            <a:r>
              <a:rPr lang="tr-TR" sz="3100" dirty="0" err="1">
                <a:latin typeface="Times New Roman" panose="02020603050405020304" pitchFamily="18" charset="0"/>
                <a:cs typeface="Times New Roman" panose="02020603050405020304" pitchFamily="18" charset="0"/>
                <a:hlinkClick r:id="rId2"/>
              </a:rPr>
              <a:t>treatment</a:t>
            </a:r>
            <a:r>
              <a:rPr lang="tr-TR" sz="3100" dirty="0">
                <a:latin typeface="Times New Roman" panose="02020603050405020304" pitchFamily="18" charset="0"/>
                <a:cs typeface="Times New Roman" panose="02020603050405020304" pitchFamily="18" charset="0"/>
                <a:hlinkClick r:id="rId2"/>
              </a:rPr>
              <a:t> </a:t>
            </a:r>
            <a:r>
              <a:rPr lang="tr-TR" sz="3100" dirty="0" smtClean="0">
                <a:latin typeface="Times New Roman" panose="02020603050405020304" pitchFamily="18" charset="0"/>
                <a:cs typeface="Times New Roman" panose="02020603050405020304" pitchFamily="18" charset="0"/>
                <a:hlinkClick r:id="rId2"/>
              </a:rPr>
              <a:t>                   of</a:t>
            </a:r>
            <a:r>
              <a:rPr lang="tr-TR" sz="3100" dirty="0">
                <a:latin typeface="Times New Roman" panose="02020603050405020304" pitchFamily="18" charset="0"/>
                <a:cs typeface="Times New Roman" panose="02020603050405020304" pitchFamily="18" charset="0"/>
                <a:hlinkClick r:id="rId2"/>
              </a:rPr>
              <a:t> </a:t>
            </a:r>
            <a:r>
              <a:rPr lang="tr-TR" sz="3100" dirty="0" err="1">
                <a:latin typeface="Times New Roman" panose="02020603050405020304" pitchFamily="18" charset="0"/>
                <a:cs typeface="Times New Roman" panose="02020603050405020304" pitchFamily="18" charset="0"/>
                <a:hlinkClick r:id="rId2"/>
              </a:rPr>
              <a:t>Retinitis</a:t>
            </a:r>
            <a:r>
              <a:rPr lang="tr-TR" sz="3100" dirty="0">
                <a:latin typeface="Times New Roman" panose="02020603050405020304" pitchFamily="18" charset="0"/>
                <a:cs typeface="Times New Roman" panose="02020603050405020304" pitchFamily="18" charset="0"/>
                <a:hlinkClick r:id="rId2"/>
              </a:rPr>
              <a:t> </a:t>
            </a:r>
            <a:r>
              <a:rPr lang="tr-TR" sz="3100" dirty="0" err="1">
                <a:latin typeface="Times New Roman" panose="02020603050405020304" pitchFamily="18" charset="0"/>
                <a:cs typeface="Times New Roman" panose="02020603050405020304" pitchFamily="18" charset="0"/>
                <a:hlinkClick r:id="rId2"/>
              </a:rPr>
              <a:t>Pigmentosa</a:t>
            </a:r>
            <a:r>
              <a:rPr lang="tr-TR" sz="3100" dirty="0">
                <a:latin typeface="Times New Roman" panose="02020603050405020304" pitchFamily="18" charset="0"/>
                <a:cs typeface="Times New Roman" panose="02020603050405020304" pitchFamily="18" charset="0"/>
                <a:hlinkClick r:id="rId2"/>
              </a:rPr>
              <a:t>.</a:t>
            </a:r>
            <a:r>
              <a:rPr lang="tr-TR" sz="3100" dirty="0">
                <a:latin typeface="Times New Roman" panose="02020603050405020304" pitchFamily="18" charset="0"/>
                <a:cs typeface="Times New Roman" panose="02020603050405020304" pitchFamily="18" charset="0"/>
              </a:rPr>
              <a:t> </a:t>
            </a:r>
            <a:r>
              <a:rPr lang="tr-TR" sz="3100" dirty="0" err="1">
                <a:latin typeface="Times New Roman" panose="02020603050405020304" pitchFamily="18" charset="0"/>
                <a:cs typeface="Times New Roman" panose="02020603050405020304" pitchFamily="18" charset="0"/>
              </a:rPr>
              <a:t>Stem</a:t>
            </a:r>
            <a:r>
              <a:rPr lang="tr-TR" sz="3100" dirty="0">
                <a:latin typeface="Times New Roman" panose="02020603050405020304" pitchFamily="18" charset="0"/>
                <a:cs typeface="Times New Roman" panose="02020603050405020304" pitchFamily="18" charset="0"/>
              </a:rPr>
              <a:t> Cell </a:t>
            </a:r>
            <a:r>
              <a:rPr lang="tr-TR" sz="3100" dirty="0" err="1">
                <a:latin typeface="Times New Roman" panose="02020603050405020304" pitchFamily="18" charset="0"/>
                <a:cs typeface="Times New Roman" panose="02020603050405020304" pitchFamily="18" charset="0"/>
              </a:rPr>
              <a:t>Investig</a:t>
            </a:r>
            <a:r>
              <a:rPr lang="tr-TR" sz="3100" dirty="0">
                <a:latin typeface="Times New Roman" panose="02020603050405020304" pitchFamily="18" charset="0"/>
                <a:cs typeface="Times New Roman" panose="02020603050405020304" pitchFamily="18" charset="0"/>
              </a:rPr>
              <a:t>. 2018 Mar ;5:18</a:t>
            </a:r>
            <a:r>
              <a:rPr lang="tr-TR" sz="3100" dirty="0"/>
              <a:t>.</a:t>
            </a:r>
          </a:p>
          <a:p>
            <a:endParaRPr lang="tr-TR" sz="2400" cap="none" dirty="0">
              <a:latin typeface="Times New Roman" panose="02020603050405020304" pitchFamily="18" charset="0"/>
              <a:cs typeface="Times New Roman" panose="02020603050405020304" pitchFamily="18" charset="0"/>
            </a:endParaRPr>
          </a:p>
          <a:p>
            <a:endParaRPr lang="tr-TR" dirty="0"/>
          </a:p>
        </p:txBody>
      </p:sp>
    </p:spTree>
    <p:extLst>
      <p:ext uri="{BB962C8B-B14F-4D97-AF65-F5344CB8AC3E}">
        <p14:creationId xmlns:p14="http://schemas.microsoft.com/office/powerpoint/2010/main" xmlns="" val="1630718696"/>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a:extLst>
              <a:ext uri="{FF2B5EF4-FFF2-40B4-BE49-F238E27FC236}">
                <a16:creationId xmlns:a16="http://schemas.microsoft.com/office/drawing/2014/main" xmlns="" id="{049DF415-73AF-4479-8137-EAE603535ADE}"/>
              </a:ext>
            </a:extLst>
          </p:cNvPr>
          <p:cNvSpPr>
            <a:spLocks noGrp="1"/>
          </p:cNvSpPr>
          <p:nvPr>
            <p:ph type="title"/>
          </p:nvPr>
        </p:nvSpPr>
        <p:spPr/>
        <p:txBody>
          <a:bodyPr/>
          <a:lstStyle/>
          <a:p>
            <a:endParaRPr lang="tr-TR"/>
          </a:p>
        </p:txBody>
      </p:sp>
      <p:sp>
        <p:nvSpPr>
          <p:cNvPr id="3" name="İçerik Yer Tutucusu 2">
            <a:extLst>
              <a:ext uri="{FF2B5EF4-FFF2-40B4-BE49-F238E27FC236}">
                <a16:creationId xmlns:a16="http://schemas.microsoft.com/office/drawing/2014/main" xmlns="" id="{4571D3EA-4F98-4C36-9C63-3DA6560C8CCD}"/>
              </a:ext>
            </a:extLst>
          </p:cNvPr>
          <p:cNvSpPr>
            <a:spLocks noGrp="1"/>
          </p:cNvSpPr>
          <p:nvPr>
            <p:ph sz="quarter" idx="13"/>
          </p:nvPr>
        </p:nvSpPr>
        <p:spPr/>
        <p:txBody>
          <a:bodyPr>
            <a:normAutofit lnSpcReduction="10000"/>
          </a:bodyPr>
          <a:lstStyle/>
          <a:p>
            <a:r>
              <a:rPr lang="tr-TR" sz="2200" cap="none" dirty="0">
                <a:latin typeface="Times New Roman" panose="02020603050405020304" pitchFamily="18" charset="0"/>
                <a:cs typeface="Times New Roman" panose="02020603050405020304" pitchFamily="18" charset="0"/>
              </a:rPr>
              <a:t>Yakın zamanda yapılan bir başka </a:t>
            </a:r>
            <a:r>
              <a:rPr lang="tr-TR" sz="2200" cap="none" dirty="0" smtClean="0">
                <a:latin typeface="Times New Roman" panose="02020603050405020304" pitchFamily="18" charset="0"/>
                <a:cs typeface="Times New Roman" panose="02020603050405020304" pitchFamily="18" charset="0"/>
              </a:rPr>
              <a:t>çalışma,  </a:t>
            </a:r>
            <a:r>
              <a:rPr lang="tr-TR" sz="2200" cap="none" dirty="0" err="1">
                <a:latin typeface="Times New Roman" panose="02020603050405020304" pitchFamily="18" charset="0"/>
                <a:cs typeface="Times New Roman" panose="02020603050405020304" pitchFamily="18" charset="0"/>
              </a:rPr>
              <a:t>adipoz</a:t>
            </a:r>
            <a:r>
              <a:rPr lang="tr-TR" sz="2200" cap="none" dirty="0">
                <a:latin typeface="Times New Roman" panose="02020603050405020304" pitchFamily="18" charset="0"/>
                <a:cs typeface="Times New Roman" panose="02020603050405020304" pitchFamily="18" charset="0"/>
              </a:rPr>
              <a:t> doku kaynaklı </a:t>
            </a:r>
            <a:r>
              <a:rPr lang="tr-TR" sz="2200" cap="none" dirty="0" err="1" smtClean="0">
                <a:latin typeface="Times New Roman" panose="02020603050405020304" pitchFamily="18" charset="0"/>
                <a:cs typeface="Times New Roman" panose="02020603050405020304" pitchFamily="18" charset="0"/>
              </a:rPr>
              <a:t>MSC'lerin</a:t>
            </a:r>
            <a:r>
              <a:rPr lang="tr-TR" sz="2200" cap="none" dirty="0" smtClean="0">
                <a:latin typeface="Times New Roman" panose="02020603050405020304" pitchFamily="18" charset="0"/>
                <a:cs typeface="Times New Roman" panose="02020603050405020304" pitchFamily="18" charset="0"/>
              </a:rPr>
              <a:t> </a:t>
            </a:r>
            <a:r>
              <a:rPr lang="tr-TR" sz="2200" cap="none" dirty="0" err="1">
                <a:latin typeface="Times New Roman" panose="02020603050405020304" pitchFamily="18" charset="0"/>
                <a:cs typeface="Times New Roman" panose="02020603050405020304" pitchFamily="18" charset="0"/>
              </a:rPr>
              <a:t>subretinal</a:t>
            </a:r>
            <a:r>
              <a:rPr lang="tr-TR" sz="2200" cap="none" dirty="0">
                <a:latin typeface="Times New Roman" panose="02020603050405020304" pitchFamily="18" charset="0"/>
                <a:cs typeface="Times New Roman" panose="02020603050405020304" pitchFamily="18" charset="0"/>
              </a:rPr>
              <a:t> </a:t>
            </a:r>
            <a:r>
              <a:rPr lang="tr-TR" sz="2200" cap="none" dirty="0" err="1">
                <a:latin typeface="Times New Roman" panose="02020603050405020304" pitchFamily="18" charset="0"/>
                <a:cs typeface="Times New Roman" panose="02020603050405020304" pitchFamily="18" charset="0"/>
              </a:rPr>
              <a:t>implantasyonu</a:t>
            </a:r>
            <a:r>
              <a:rPr lang="tr-TR" sz="2200" cap="none" dirty="0">
                <a:latin typeface="Times New Roman" panose="02020603050405020304" pitchFamily="18" charset="0"/>
                <a:cs typeface="Times New Roman" panose="02020603050405020304" pitchFamily="18" charset="0"/>
              </a:rPr>
              <a:t> alan son dönem </a:t>
            </a:r>
            <a:r>
              <a:rPr lang="tr-TR" sz="2200" cap="none" dirty="0" err="1">
                <a:latin typeface="Times New Roman" panose="02020603050405020304" pitchFamily="18" charset="0"/>
                <a:cs typeface="Times New Roman" panose="02020603050405020304" pitchFamily="18" charset="0"/>
              </a:rPr>
              <a:t>rp'lu</a:t>
            </a:r>
            <a:r>
              <a:rPr lang="tr-TR" sz="2200" cap="none" dirty="0">
                <a:latin typeface="Times New Roman" panose="02020603050405020304" pitchFamily="18" charset="0"/>
                <a:cs typeface="Times New Roman" panose="02020603050405020304" pitchFamily="18" charset="0"/>
              </a:rPr>
              <a:t> 11 hastayı içermekteydi ve sadece bir hastada görme keskinliğinde (20/2000'den 20/200'e kadar), görme alanında ve </a:t>
            </a:r>
            <a:r>
              <a:rPr lang="tr-TR" sz="2200" cap="none" dirty="0" err="1" smtClean="0">
                <a:latin typeface="Times New Roman" panose="02020603050405020304" pitchFamily="18" charset="0"/>
                <a:cs typeface="Times New Roman" panose="02020603050405020304" pitchFamily="18" charset="0"/>
              </a:rPr>
              <a:t>ERG'de</a:t>
            </a:r>
            <a:r>
              <a:rPr lang="tr-TR" sz="2200" cap="none" dirty="0" smtClean="0">
                <a:latin typeface="Times New Roman" panose="02020603050405020304" pitchFamily="18" charset="0"/>
                <a:cs typeface="Times New Roman" panose="02020603050405020304" pitchFamily="18" charset="0"/>
              </a:rPr>
              <a:t> </a:t>
            </a:r>
            <a:r>
              <a:rPr lang="tr-TR" sz="2200" cap="none" dirty="0">
                <a:latin typeface="Times New Roman" panose="02020603050405020304" pitchFamily="18" charset="0"/>
                <a:cs typeface="Times New Roman" panose="02020603050405020304" pitchFamily="18" charset="0"/>
              </a:rPr>
              <a:t>bir iyileşme görüldü. </a:t>
            </a:r>
          </a:p>
          <a:p>
            <a:r>
              <a:rPr lang="tr-TR" sz="2200" cap="none" dirty="0">
                <a:latin typeface="Times New Roman" panose="02020603050405020304" pitchFamily="18" charset="0"/>
                <a:cs typeface="Times New Roman" panose="02020603050405020304" pitchFamily="18" charset="0"/>
              </a:rPr>
              <a:t>Üç hasta, ışığın ve bazı renklerin öncekinden daha parlak olduğunu ve görme keskinliğinde hafif bir iyileşme olduğunu belirtti. </a:t>
            </a:r>
          </a:p>
          <a:p>
            <a:r>
              <a:rPr lang="tr-TR" sz="2200" cap="none" dirty="0">
                <a:latin typeface="Times New Roman" panose="02020603050405020304" pitchFamily="18" charset="0"/>
                <a:cs typeface="Times New Roman" panose="02020603050405020304" pitchFamily="18" charset="0"/>
              </a:rPr>
              <a:t>Çalışmada kalan yedi hastanın görme gelişimi yoktu (bunlardan beşi ameliyattan önce hafif ışık algısı olan olgulardı).</a:t>
            </a:r>
          </a:p>
          <a:p>
            <a:endParaRPr lang="tr-TR" dirty="0"/>
          </a:p>
        </p:txBody>
      </p:sp>
    </p:spTree>
    <p:extLst>
      <p:ext uri="{BB962C8B-B14F-4D97-AF65-F5344CB8AC3E}">
        <p14:creationId xmlns:p14="http://schemas.microsoft.com/office/powerpoint/2010/main" xmlns="" val="3381016027"/>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a:extLst>
              <a:ext uri="{FF2B5EF4-FFF2-40B4-BE49-F238E27FC236}">
                <a16:creationId xmlns:a16="http://schemas.microsoft.com/office/drawing/2014/main" xmlns="" id="{61904EEE-4A3A-4392-8477-5966497849AB}"/>
              </a:ext>
            </a:extLst>
          </p:cNvPr>
          <p:cNvSpPr>
            <a:spLocks noGrp="1"/>
          </p:cNvSpPr>
          <p:nvPr>
            <p:ph type="title"/>
          </p:nvPr>
        </p:nvSpPr>
        <p:spPr/>
        <p:txBody>
          <a:bodyPr/>
          <a:lstStyle/>
          <a:p>
            <a:endParaRPr lang="tr-TR"/>
          </a:p>
        </p:txBody>
      </p:sp>
      <p:sp>
        <p:nvSpPr>
          <p:cNvPr id="3" name="İçerik Yer Tutucusu 2">
            <a:extLst>
              <a:ext uri="{FF2B5EF4-FFF2-40B4-BE49-F238E27FC236}">
                <a16:creationId xmlns:a16="http://schemas.microsoft.com/office/drawing/2014/main" xmlns="" id="{994EE386-5B25-4142-A778-4CFF27BD7F13}"/>
              </a:ext>
            </a:extLst>
          </p:cNvPr>
          <p:cNvSpPr>
            <a:spLocks noGrp="1"/>
          </p:cNvSpPr>
          <p:nvPr>
            <p:ph sz="quarter" idx="13"/>
          </p:nvPr>
        </p:nvSpPr>
        <p:spPr/>
        <p:txBody>
          <a:bodyPr/>
          <a:lstStyle/>
          <a:p>
            <a:r>
              <a:rPr lang="tr-TR" sz="2400" cap="none" dirty="0">
                <a:latin typeface="Times New Roman" panose="02020603050405020304" pitchFamily="18" charset="0"/>
                <a:cs typeface="Times New Roman" panose="02020603050405020304" pitchFamily="18" charset="0"/>
              </a:rPr>
              <a:t>İnsan göbek kordon kanı, zengin ve etik olarak kabul edilebilir bir kök hücre kaynağı olarak yaygın şekilde kullanılır ve kemik iliği ve yağ dokusu gibi diğer MSC kaynaklarından daha yüksek </a:t>
            </a:r>
            <a:r>
              <a:rPr lang="tr-TR" sz="2400" cap="none" dirty="0" err="1">
                <a:latin typeface="Times New Roman" panose="02020603050405020304" pitchFamily="18" charset="0"/>
                <a:cs typeface="Times New Roman" panose="02020603050405020304" pitchFamily="18" charset="0"/>
              </a:rPr>
              <a:t>proliferatif</a:t>
            </a:r>
            <a:r>
              <a:rPr lang="tr-TR" sz="2400" cap="none" dirty="0">
                <a:latin typeface="Times New Roman" panose="02020603050405020304" pitchFamily="18" charset="0"/>
                <a:cs typeface="Times New Roman" panose="02020603050405020304" pitchFamily="18" charset="0"/>
              </a:rPr>
              <a:t> potansiyele sahip olduğu bilinmektedir. </a:t>
            </a:r>
          </a:p>
          <a:p>
            <a:endParaRPr lang="tr-TR" sz="2400" cap="none" dirty="0">
              <a:latin typeface="Times New Roman" panose="02020603050405020304" pitchFamily="18" charset="0"/>
              <a:cs typeface="Times New Roman" panose="02020603050405020304" pitchFamily="18" charset="0"/>
            </a:endParaRPr>
          </a:p>
          <a:p>
            <a:r>
              <a:rPr lang="tr-TR" sz="2400" cap="none" dirty="0">
                <a:latin typeface="Times New Roman" panose="02020603050405020304" pitchFamily="18" charset="0"/>
                <a:cs typeface="Times New Roman" panose="02020603050405020304" pitchFamily="18" charset="0"/>
              </a:rPr>
              <a:t>Tüm klinik çalışmalarda UCMSC uygulamasının hiçbir yan etkisi olmamıştır</a:t>
            </a:r>
            <a:r>
              <a:rPr lang="tr-TR" sz="2400" cap="none" dirty="0" smtClean="0">
                <a:latin typeface="Times New Roman" panose="02020603050405020304" pitchFamily="18" charset="0"/>
                <a:cs typeface="Times New Roman" panose="02020603050405020304" pitchFamily="18" charset="0"/>
              </a:rPr>
              <a:t>.</a:t>
            </a:r>
            <a:endParaRPr lang="tr-TR" sz="2400" cap="none" dirty="0">
              <a:latin typeface="Times New Roman" panose="02020603050405020304" pitchFamily="18" charset="0"/>
              <a:cs typeface="Times New Roman" panose="02020603050405020304" pitchFamily="18" charset="0"/>
            </a:endParaRPr>
          </a:p>
          <a:p>
            <a:endParaRPr lang="tr-TR" dirty="0"/>
          </a:p>
        </p:txBody>
      </p:sp>
    </p:spTree>
    <p:extLst>
      <p:ext uri="{BB962C8B-B14F-4D97-AF65-F5344CB8AC3E}">
        <p14:creationId xmlns:p14="http://schemas.microsoft.com/office/powerpoint/2010/main" xmlns="" val="212359976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a:extLst>
              <a:ext uri="{FF2B5EF4-FFF2-40B4-BE49-F238E27FC236}">
                <a16:creationId xmlns:a16="http://schemas.microsoft.com/office/drawing/2014/main" xmlns="" id="{FC034E2D-B594-4D6B-9C80-1B6F21EF6105}"/>
              </a:ext>
            </a:extLst>
          </p:cNvPr>
          <p:cNvSpPr>
            <a:spLocks noGrp="1"/>
          </p:cNvSpPr>
          <p:nvPr>
            <p:ph type="title"/>
          </p:nvPr>
        </p:nvSpPr>
        <p:spPr>
          <a:xfrm>
            <a:off x="1004549" y="670033"/>
            <a:ext cx="3837908" cy="2833021"/>
          </a:xfrm>
        </p:spPr>
        <p:txBody>
          <a:bodyPr/>
          <a:lstStyle/>
          <a:p>
            <a:endParaRPr lang="tr-TR" dirty="0"/>
          </a:p>
        </p:txBody>
      </p:sp>
      <p:sp>
        <p:nvSpPr>
          <p:cNvPr id="3" name="İçerik Yer Tutucusu 2">
            <a:extLst>
              <a:ext uri="{FF2B5EF4-FFF2-40B4-BE49-F238E27FC236}">
                <a16:creationId xmlns:a16="http://schemas.microsoft.com/office/drawing/2014/main" xmlns="" id="{0AF06890-2957-4A89-8934-E1D74D4CF1F4}"/>
              </a:ext>
            </a:extLst>
          </p:cNvPr>
          <p:cNvSpPr>
            <a:spLocks noGrp="1"/>
          </p:cNvSpPr>
          <p:nvPr>
            <p:ph sz="quarter" idx="13"/>
          </p:nvPr>
        </p:nvSpPr>
        <p:spPr>
          <a:xfrm>
            <a:off x="5061396" y="727656"/>
            <a:ext cx="6165311" cy="5550795"/>
          </a:xfrm>
        </p:spPr>
        <p:txBody>
          <a:bodyPr>
            <a:normAutofit fontScale="85000" lnSpcReduction="20000"/>
          </a:bodyPr>
          <a:lstStyle/>
          <a:p>
            <a:r>
              <a:rPr lang="tr-TR" sz="2800" cap="none" dirty="0">
                <a:latin typeface="Times New Roman" panose="02020603050405020304" pitchFamily="18" charset="0"/>
                <a:cs typeface="Times New Roman" panose="02020603050405020304" pitchFamily="18" charset="0"/>
              </a:rPr>
              <a:t>İnsan </a:t>
            </a:r>
            <a:r>
              <a:rPr lang="tr-TR" sz="2800" cap="none" dirty="0" err="1" smtClean="0">
                <a:latin typeface="Times New Roman" panose="02020603050405020304" pitchFamily="18" charset="0"/>
                <a:cs typeface="Times New Roman" panose="02020603050405020304" pitchFamily="18" charset="0"/>
              </a:rPr>
              <a:t>umblikal</a:t>
            </a:r>
            <a:r>
              <a:rPr lang="tr-TR" sz="2800" cap="none" dirty="0" smtClean="0">
                <a:latin typeface="Times New Roman" panose="02020603050405020304" pitchFamily="18" charset="0"/>
                <a:cs typeface="Times New Roman" panose="02020603050405020304" pitchFamily="18" charset="0"/>
              </a:rPr>
              <a:t> </a:t>
            </a:r>
            <a:r>
              <a:rPr lang="tr-TR" sz="2800" cap="none" dirty="0">
                <a:latin typeface="Times New Roman" panose="02020603050405020304" pitchFamily="18" charset="0"/>
                <a:cs typeface="Times New Roman" panose="02020603050405020304" pitchFamily="18" charset="0"/>
              </a:rPr>
              <a:t>kordon kanı, </a:t>
            </a:r>
            <a:r>
              <a:rPr lang="tr-TR" sz="2800" cap="none" dirty="0" err="1">
                <a:latin typeface="Times New Roman" panose="02020603050405020304" pitchFamily="18" charset="0"/>
                <a:cs typeface="Times New Roman" panose="02020603050405020304" pitchFamily="18" charset="0"/>
              </a:rPr>
              <a:t>nörotrofik</a:t>
            </a:r>
            <a:r>
              <a:rPr lang="tr-TR" sz="2800" cap="none" dirty="0">
                <a:latin typeface="Times New Roman" panose="02020603050405020304" pitchFamily="18" charset="0"/>
                <a:cs typeface="Times New Roman" panose="02020603050405020304" pitchFamily="18" charset="0"/>
              </a:rPr>
              <a:t> faktörlerin salgılanmasını artıran kök hücre ve </a:t>
            </a:r>
            <a:r>
              <a:rPr lang="tr-TR" sz="2800" cap="none" dirty="0" err="1">
                <a:latin typeface="Times New Roman" panose="02020603050405020304" pitchFamily="18" charset="0"/>
                <a:cs typeface="Times New Roman" panose="02020603050405020304" pitchFamily="18" charset="0"/>
              </a:rPr>
              <a:t>progenitör</a:t>
            </a:r>
            <a:r>
              <a:rPr lang="tr-TR" sz="2800" cap="none" dirty="0">
                <a:latin typeface="Times New Roman" panose="02020603050405020304" pitchFamily="18" charset="0"/>
                <a:cs typeface="Times New Roman" panose="02020603050405020304" pitchFamily="18" charset="0"/>
              </a:rPr>
              <a:t> hücre kaynağıdır.</a:t>
            </a:r>
          </a:p>
          <a:p>
            <a:r>
              <a:rPr lang="tr-TR" sz="2800" cap="none" dirty="0">
                <a:latin typeface="Times New Roman" panose="02020603050405020304" pitchFamily="18" charset="0"/>
                <a:cs typeface="Times New Roman" panose="02020603050405020304" pitchFamily="18" charset="0"/>
              </a:rPr>
              <a:t>Bu hücrelerin </a:t>
            </a:r>
            <a:r>
              <a:rPr lang="tr-TR" sz="2800" cap="none" dirty="0" err="1">
                <a:latin typeface="Times New Roman" panose="02020603050405020304" pitchFamily="18" charset="0"/>
                <a:cs typeface="Times New Roman" panose="02020603050405020304" pitchFamily="18" charset="0"/>
              </a:rPr>
              <a:t>nörodejeneratif</a:t>
            </a:r>
            <a:r>
              <a:rPr lang="tr-TR" sz="2800" cap="none" dirty="0">
                <a:latin typeface="Times New Roman" panose="02020603050405020304" pitchFamily="18" charset="0"/>
                <a:cs typeface="Times New Roman" panose="02020603050405020304" pitchFamily="18" charset="0"/>
              </a:rPr>
              <a:t> süreçlerde </a:t>
            </a:r>
            <a:r>
              <a:rPr lang="tr-TR" sz="2800" cap="none" dirty="0" err="1">
                <a:latin typeface="Times New Roman" panose="02020603050405020304" pitchFamily="18" charset="0"/>
                <a:cs typeface="Times New Roman" panose="02020603050405020304" pitchFamily="18" charset="0"/>
              </a:rPr>
              <a:t>nöroprotektif</a:t>
            </a:r>
            <a:r>
              <a:rPr lang="tr-TR" sz="2800" cap="none" dirty="0">
                <a:latin typeface="Times New Roman" panose="02020603050405020304" pitchFamily="18" charset="0"/>
                <a:cs typeface="Times New Roman" panose="02020603050405020304" pitchFamily="18" charset="0"/>
              </a:rPr>
              <a:t> etkisinin olduğu bilinmektedir. </a:t>
            </a:r>
          </a:p>
          <a:p>
            <a:r>
              <a:rPr lang="tr-TR" sz="2800" cap="none" dirty="0">
                <a:latin typeface="Times New Roman" panose="02020603050405020304" pitchFamily="18" charset="0"/>
                <a:cs typeface="Times New Roman" panose="02020603050405020304" pitchFamily="18" charset="0"/>
              </a:rPr>
              <a:t>Retina hastalıklarında kök hücre </a:t>
            </a:r>
            <a:r>
              <a:rPr lang="tr-TR" sz="2800" cap="none" dirty="0" err="1">
                <a:latin typeface="Times New Roman" panose="02020603050405020304" pitchFamily="18" charset="0"/>
                <a:cs typeface="Times New Roman" panose="02020603050405020304" pitchFamily="18" charset="0"/>
              </a:rPr>
              <a:t>implantasyonuna</a:t>
            </a:r>
            <a:r>
              <a:rPr lang="tr-TR" sz="2800" cap="none" dirty="0">
                <a:latin typeface="Times New Roman" panose="02020603050405020304" pitchFamily="18" charset="0"/>
                <a:cs typeface="Times New Roman" panose="02020603050405020304" pitchFamily="18" charset="0"/>
              </a:rPr>
              <a:t> dair klinik çalışmaların sayısı hızla artmaktadır. </a:t>
            </a:r>
          </a:p>
          <a:p>
            <a:r>
              <a:rPr lang="tr-TR" sz="2800" cap="none" dirty="0">
                <a:latin typeface="Times New Roman" panose="02020603050405020304" pitchFamily="18" charset="0"/>
                <a:cs typeface="Times New Roman" panose="02020603050405020304" pitchFamily="18" charset="0"/>
              </a:rPr>
              <a:t>Bu olguda </a:t>
            </a:r>
            <a:r>
              <a:rPr lang="tr-TR" sz="2800" cap="none" dirty="0" err="1">
                <a:latin typeface="Times New Roman" panose="02020603050405020304" pitchFamily="18" charset="0"/>
                <a:cs typeface="Times New Roman" panose="02020603050405020304" pitchFamily="18" charset="0"/>
              </a:rPr>
              <a:t>umbikal</a:t>
            </a:r>
            <a:r>
              <a:rPr lang="tr-TR" sz="2800" cap="none" dirty="0">
                <a:latin typeface="Times New Roman" panose="02020603050405020304" pitchFamily="18" charset="0"/>
                <a:cs typeface="Times New Roman" panose="02020603050405020304" pitchFamily="18" charset="0"/>
              </a:rPr>
              <a:t> </a:t>
            </a:r>
            <a:r>
              <a:rPr lang="tr-TR" sz="2800" cap="none" dirty="0" err="1">
                <a:latin typeface="Times New Roman" panose="02020603050405020304" pitchFamily="18" charset="0"/>
                <a:cs typeface="Times New Roman" panose="02020603050405020304" pitchFamily="18" charset="0"/>
              </a:rPr>
              <a:t>kord</a:t>
            </a:r>
            <a:r>
              <a:rPr lang="tr-TR" sz="2800" cap="none" dirty="0">
                <a:latin typeface="Times New Roman" panose="02020603050405020304" pitchFamily="18" charset="0"/>
                <a:cs typeface="Times New Roman" panose="02020603050405020304" pitchFamily="18" charset="0"/>
              </a:rPr>
              <a:t> </a:t>
            </a:r>
            <a:r>
              <a:rPr lang="tr-TR" sz="2800" cap="none" dirty="0" err="1">
                <a:latin typeface="Times New Roman" panose="02020603050405020304" pitchFamily="18" charset="0"/>
                <a:cs typeface="Times New Roman" panose="02020603050405020304" pitchFamily="18" charset="0"/>
              </a:rPr>
              <a:t>derive</a:t>
            </a:r>
            <a:r>
              <a:rPr lang="tr-TR" sz="2800" cap="none" dirty="0">
                <a:latin typeface="Times New Roman" panose="02020603050405020304" pitchFamily="18" charset="0"/>
                <a:cs typeface="Times New Roman" panose="02020603050405020304" pitchFamily="18" charset="0"/>
              </a:rPr>
              <a:t> </a:t>
            </a:r>
            <a:r>
              <a:rPr lang="tr-TR" sz="2800" cap="none" dirty="0" err="1">
                <a:latin typeface="Times New Roman" panose="02020603050405020304" pitchFamily="18" charset="0"/>
                <a:cs typeface="Times New Roman" panose="02020603050405020304" pitchFamily="18" charset="0"/>
              </a:rPr>
              <a:t>mezenkimal</a:t>
            </a:r>
            <a:r>
              <a:rPr lang="tr-TR" sz="2800" cap="none" dirty="0">
                <a:latin typeface="Times New Roman" panose="02020603050405020304" pitchFamily="18" charset="0"/>
                <a:cs typeface="Times New Roman" panose="02020603050405020304" pitchFamily="18" charset="0"/>
              </a:rPr>
              <a:t> kök hücre tedavisi ve  altıncı ay takip sonuçlarıyla ‘</a:t>
            </a:r>
            <a:r>
              <a:rPr lang="tr-TR" sz="2800" cap="none" dirty="0" err="1">
                <a:latin typeface="Times New Roman" panose="02020603050405020304" pitchFamily="18" charset="0"/>
                <a:cs typeface="Times New Roman" panose="02020603050405020304" pitchFamily="18" charset="0"/>
              </a:rPr>
              <a:t>Lebers</a:t>
            </a:r>
            <a:r>
              <a:rPr lang="tr-TR" sz="2800" cap="none" dirty="0">
                <a:latin typeface="Times New Roman" panose="02020603050405020304" pitchFamily="18" charset="0"/>
                <a:cs typeface="Times New Roman" panose="02020603050405020304" pitchFamily="18" charset="0"/>
              </a:rPr>
              <a:t> </a:t>
            </a:r>
            <a:r>
              <a:rPr lang="tr-TR" sz="2800" cap="none" dirty="0" err="1">
                <a:latin typeface="Times New Roman" panose="02020603050405020304" pitchFamily="18" charset="0"/>
                <a:cs typeface="Times New Roman" panose="02020603050405020304" pitchFamily="18" charset="0"/>
              </a:rPr>
              <a:t>konjenital</a:t>
            </a:r>
            <a:r>
              <a:rPr lang="tr-TR" sz="2800" cap="none" dirty="0">
                <a:latin typeface="Times New Roman" panose="02020603050405020304" pitchFamily="18" charset="0"/>
                <a:cs typeface="Times New Roman" panose="02020603050405020304" pitchFamily="18" charset="0"/>
              </a:rPr>
              <a:t> </a:t>
            </a:r>
            <a:r>
              <a:rPr lang="tr-TR" sz="2800" cap="none" dirty="0" err="1">
                <a:latin typeface="Times New Roman" panose="02020603050405020304" pitchFamily="18" charset="0"/>
                <a:cs typeface="Times New Roman" panose="02020603050405020304" pitchFamily="18" charset="0"/>
              </a:rPr>
              <a:t>amaurozis</a:t>
            </a:r>
            <a:r>
              <a:rPr lang="tr-TR" sz="2800" cap="none" dirty="0">
                <a:latin typeface="Times New Roman" panose="02020603050405020304" pitchFamily="18" charset="0"/>
                <a:cs typeface="Times New Roman" panose="02020603050405020304" pitchFamily="18" charset="0"/>
              </a:rPr>
              <a:t>’ kalıtsal retina hastalığının ilk klinik vakasını sunuyoruz.</a:t>
            </a:r>
          </a:p>
          <a:p>
            <a:endParaRPr lang="tr-TR" sz="2800" cap="none" dirty="0">
              <a:latin typeface="Times New Roman" panose="02020603050405020304" pitchFamily="18" charset="0"/>
              <a:cs typeface="Times New Roman" panose="02020603050405020304" pitchFamily="18" charset="0"/>
            </a:endParaRPr>
          </a:p>
        </p:txBody>
      </p:sp>
      <p:pic>
        <p:nvPicPr>
          <p:cNvPr id="4" name="Resim 3"/>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375096" y="3679659"/>
            <a:ext cx="3937716" cy="2763331"/>
          </a:xfrm>
          <a:prstGeom prst="rect">
            <a:avLst/>
          </a:prstGeom>
        </p:spPr>
      </p:pic>
      <p:pic>
        <p:nvPicPr>
          <p:cNvPr id="5" name="Resim 4"/>
          <p:cNvPicPr>
            <a:picLocks noChangeAspect="1"/>
          </p:cNvPicPr>
          <p:nvPr/>
        </p:nvPicPr>
        <p:blipFill>
          <a:blip r:embed="rId3">
            <a:extLst>
              <a:ext uri="{28A0092B-C50C-407E-A947-70E740481C1C}">
                <a14:useLocalDpi xmlns:a14="http://schemas.microsoft.com/office/drawing/2010/main" xmlns="" val="0"/>
              </a:ext>
            </a:extLst>
          </a:blip>
          <a:stretch>
            <a:fillRect/>
          </a:stretch>
        </p:blipFill>
        <p:spPr>
          <a:xfrm>
            <a:off x="577938" y="670032"/>
            <a:ext cx="3734874" cy="2833021"/>
          </a:xfrm>
          <a:prstGeom prst="rect">
            <a:avLst/>
          </a:prstGeom>
        </p:spPr>
      </p:pic>
    </p:spTree>
    <p:extLst>
      <p:ext uri="{BB962C8B-B14F-4D97-AF65-F5344CB8AC3E}">
        <p14:creationId xmlns:p14="http://schemas.microsoft.com/office/powerpoint/2010/main" xmlns="" val="464518734"/>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a:extLst>
              <a:ext uri="{FF2B5EF4-FFF2-40B4-BE49-F238E27FC236}">
                <a16:creationId xmlns:a16="http://schemas.microsoft.com/office/drawing/2014/main" xmlns="" id="{2AF69907-7F83-49CF-8DB9-C55CC6230764}"/>
              </a:ext>
            </a:extLst>
          </p:cNvPr>
          <p:cNvSpPr>
            <a:spLocks noGrp="1"/>
          </p:cNvSpPr>
          <p:nvPr>
            <p:ph type="title"/>
          </p:nvPr>
        </p:nvSpPr>
        <p:spPr/>
        <p:txBody>
          <a:bodyPr/>
          <a:lstStyle/>
          <a:p>
            <a:endParaRPr lang="tr-TR"/>
          </a:p>
        </p:txBody>
      </p:sp>
      <p:sp>
        <p:nvSpPr>
          <p:cNvPr id="3" name="İçerik Yer Tutucusu 2">
            <a:extLst>
              <a:ext uri="{FF2B5EF4-FFF2-40B4-BE49-F238E27FC236}">
                <a16:creationId xmlns:a16="http://schemas.microsoft.com/office/drawing/2014/main" xmlns="" id="{0282AB53-377D-4F4C-8E9D-6A4226F32AF8}"/>
              </a:ext>
            </a:extLst>
          </p:cNvPr>
          <p:cNvSpPr>
            <a:spLocks noGrp="1"/>
          </p:cNvSpPr>
          <p:nvPr>
            <p:ph sz="quarter" idx="13"/>
          </p:nvPr>
        </p:nvSpPr>
        <p:spPr/>
        <p:txBody>
          <a:bodyPr>
            <a:normAutofit lnSpcReduction="10000"/>
          </a:bodyPr>
          <a:lstStyle/>
          <a:p>
            <a:r>
              <a:rPr lang="tr-TR" sz="2400" cap="none" dirty="0" err="1">
                <a:latin typeface="Times New Roman" panose="02020603050405020304" pitchFamily="18" charset="0"/>
                <a:cs typeface="Times New Roman" panose="02020603050405020304" pitchFamily="18" charset="0"/>
              </a:rPr>
              <a:t>Limoli</a:t>
            </a:r>
            <a:r>
              <a:rPr lang="tr-TR" sz="2400" cap="none" dirty="0">
                <a:latin typeface="Times New Roman" panose="02020603050405020304" pitchFamily="18" charset="0"/>
                <a:cs typeface="Times New Roman" panose="02020603050405020304" pitchFamily="18" charset="0"/>
              </a:rPr>
              <a:t> ve </a:t>
            </a:r>
            <a:r>
              <a:rPr lang="tr-TR" sz="2400" cap="none" dirty="0" smtClean="0">
                <a:latin typeface="Times New Roman" panose="02020603050405020304" pitchFamily="18" charset="0"/>
                <a:cs typeface="Times New Roman" panose="02020603050405020304" pitchFamily="18" charset="0"/>
              </a:rPr>
              <a:t>Ark.,25 </a:t>
            </a:r>
            <a:r>
              <a:rPr lang="tr-TR" sz="2400" cap="none" dirty="0">
                <a:latin typeface="Times New Roman" panose="02020603050405020304" pitchFamily="18" charset="0"/>
                <a:cs typeface="Times New Roman" panose="02020603050405020304" pitchFamily="18" charset="0"/>
              </a:rPr>
              <a:t>yaş kuru kuru </a:t>
            </a:r>
            <a:r>
              <a:rPr lang="tr-TR" sz="2400" cap="none" dirty="0" err="1">
                <a:latin typeface="Times New Roman" panose="02020603050405020304" pitchFamily="18" charset="0"/>
                <a:cs typeface="Times New Roman" panose="02020603050405020304" pitchFamily="18" charset="0"/>
              </a:rPr>
              <a:t>makula</a:t>
            </a:r>
            <a:r>
              <a:rPr lang="tr-TR" sz="2400" cap="none" dirty="0">
                <a:latin typeface="Times New Roman" panose="02020603050405020304" pitchFamily="18" charset="0"/>
                <a:cs typeface="Times New Roman" panose="02020603050405020304" pitchFamily="18" charset="0"/>
              </a:rPr>
              <a:t> dejenerasyon hastasının 36 gözünü cerrahi olarak aşılanmış </a:t>
            </a:r>
            <a:r>
              <a:rPr lang="tr-TR" sz="2400" cap="none" dirty="0" err="1">
                <a:latin typeface="Times New Roman" panose="02020603050405020304" pitchFamily="18" charset="0"/>
                <a:cs typeface="Times New Roman" panose="02020603050405020304" pitchFamily="18" charset="0"/>
              </a:rPr>
              <a:t>otolog</a:t>
            </a:r>
            <a:r>
              <a:rPr lang="tr-TR" sz="2400" cap="none" dirty="0">
                <a:latin typeface="Times New Roman" panose="02020603050405020304" pitchFamily="18" charset="0"/>
                <a:cs typeface="Times New Roman" panose="02020603050405020304" pitchFamily="18" charset="0"/>
              </a:rPr>
              <a:t> hücreli ve </a:t>
            </a:r>
            <a:r>
              <a:rPr lang="tr-TR" sz="2400" cap="none" dirty="0" err="1">
                <a:latin typeface="Times New Roman" panose="02020603050405020304" pitchFamily="18" charset="0"/>
                <a:cs typeface="Times New Roman" panose="02020603050405020304" pitchFamily="18" charset="0"/>
              </a:rPr>
              <a:t>adipoz</a:t>
            </a:r>
            <a:r>
              <a:rPr lang="tr-TR" sz="2400" cap="none" dirty="0">
                <a:latin typeface="Times New Roman" panose="02020603050405020304" pitchFamily="18" charset="0"/>
                <a:cs typeface="Times New Roman" panose="02020603050405020304" pitchFamily="18" charset="0"/>
              </a:rPr>
              <a:t> doku kökenli </a:t>
            </a:r>
            <a:r>
              <a:rPr lang="tr-TR" sz="2400" cap="none" dirty="0" err="1" smtClean="0">
                <a:latin typeface="Times New Roman" panose="02020603050405020304" pitchFamily="18" charset="0"/>
                <a:cs typeface="Times New Roman" panose="02020603050405020304" pitchFamily="18" charset="0"/>
              </a:rPr>
              <a:t>MSC'leri</a:t>
            </a:r>
            <a:r>
              <a:rPr lang="tr-TR" sz="2400" cap="none" dirty="0" smtClean="0">
                <a:latin typeface="Times New Roman" panose="02020603050405020304" pitchFamily="18" charset="0"/>
                <a:cs typeface="Times New Roman" panose="02020603050405020304" pitchFamily="18" charset="0"/>
              </a:rPr>
              <a:t> </a:t>
            </a:r>
            <a:r>
              <a:rPr lang="tr-TR" sz="2400" cap="none" dirty="0" err="1">
                <a:latin typeface="Times New Roman" panose="02020603050405020304" pitchFamily="18" charset="0"/>
                <a:cs typeface="Times New Roman" panose="02020603050405020304" pitchFamily="18" charset="0"/>
              </a:rPr>
              <a:t>suprakoroidal</a:t>
            </a:r>
            <a:r>
              <a:rPr lang="tr-TR" sz="2400" cap="none" dirty="0">
                <a:latin typeface="Times New Roman" panose="02020603050405020304" pitchFamily="18" charset="0"/>
                <a:cs typeface="Times New Roman" panose="02020603050405020304" pitchFamily="18" charset="0"/>
              </a:rPr>
              <a:t> alana kadar LRRT cerrahi tekniği ile tedavi etti. </a:t>
            </a:r>
          </a:p>
          <a:p>
            <a:endParaRPr lang="tr-TR" sz="2400" cap="none" dirty="0">
              <a:latin typeface="Times New Roman" panose="02020603050405020304" pitchFamily="18" charset="0"/>
              <a:cs typeface="Times New Roman" panose="02020603050405020304" pitchFamily="18" charset="0"/>
            </a:endParaRPr>
          </a:p>
          <a:p>
            <a:r>
              <a:rPr lang="tr-TR" sz="2400" cap="none" dirty="0">
                <a:latin typeface="Times New Roman" panose="02020603050405020304" pitchFamily="18" charset="0"/>
                <a:cs typeface="Times New Roman" panose="02020603050405020304" pitchFamily="18" charset="0"/>
              </a:rPr>
              <a:t>6 ay sonra tedavi 19 gözde (% 52.78) görsel performansı iyileştirdi ve bu çalışmada hiçbir durumda yan etki bildirilmedi.</a:t>
            </a:r>
          </a:p>
          <a:p>
            <a:r>
              <a:rPr lang="en-US" sz="1100" dirty="0" err="1">
                <a:latin typeface="Times New Roman" panose="02020603050405020304" pitchFamily="18" charset="0"/>
                <a:cs typeface="Times New Roman" panose="02020603050405020304" pitchFamily="18" charset="0"/>
              </a:rPr>
              <a:t>Limoli</a:t>
            </a:r>
            <a:r>
              <a:rPr lang="en-US" sz="1100" dirty="0">
                <a:latin typeface="Times New Roman" panose="02020603050405020304" pitchFamily="18" charset="0"/>
                <a:cs typeface="Times New Roman" panose="02020603050405020304" pitchFamily="18" charset="0"/>
              </a:rPr>
              <a:t> PG, </a:t>
            </a:r>
            <a:r>
              <a:rPr lang="en-US" sz="1100" dirty="0" err="1">
                <a:latin typeface="Times New Roman" panose="02020603050405020304" pitchFamily="18" charset="0"/>
                <a:cs typeface="Times New Roman" panose="02020603050405020304" pitchFamily="18" charset="0"/>
              </a:rPr>
              <a:t>Limoli</a:t>
            </a:r>
            <a:r>
              <a:rPr lang="en-US" sz="1100" dirty="0">
                <a:latin typeface="Times New Roman" panose="02020603050405020304" pitchFamily="18" charset="0"/>
                <a:cs typeface="Times New Roman" panose="02020603050405020304" pitchFamily="18" charset="0"/>
              </a:rPr>
              <a:t> C, </a:t>
            </a:r>
            <a:r>
              <a:rPr lang="en-US" sz="1100" dirty="0" err="1">
                <a:latin typeface="Times New Roman" panose="02020603050405020304" pitchFamily="18" charset="0"/>
                <a:cs typeface="Times New Roman" panose="02020603050405020304" pitchFamily="18" charset="0"/>
              </a:rPr>
              <a:t>Vingolo</a:t>
            </a:r>
            <a:r>
              <a:rPr lang="en-US" sz="1100" dirty="0">
                <a:latin typeface="Times New Roman" panose="02020603050405020304" pitchFamily="18" charset="0"/>
                <a:cs typeface="Times New Roman" panose="02020603050405020304" pitchFamily="18" charset="0"/>
              </a:rPr>
              <a:t> EM, </a:t>
            </a:r>
            <a:r>
              <a:rPr lang="en-US" sz="1100" dirty="0" err="1">
                <a:latin typeface="Times New Roman" panose="02020603050405020304" pitchFamily="18" charset="0"/>
                <a:cs typeface="Times New Roman" panose="02020603050405020304" pitchFamily="18" charset="0"/>
              </a:rPr>
              <a:t>Scalinci</a:t>
            </a:r>
            <a:r>
              <a:rPr lang="en-US" sz="1100" dirty="0">
                <a:latin typeface="Times New Roman" panose="02020603050405020304" pitchFamily="18" charset="0"/>
                <a:cs typeface="Times New Roman" panose="02020603050405020304" pitchFamily="18" charset="0"/>
              </a:rPr>
              <a:t> SZ, </a:t>
            </a:r>
            <a:r>
              <a:rPr lang="en-US" sz="1100" dirty="0" err="1">
                <a:latin typeface="Times New Roman" panose="02020603050405020304" pitchFamily="18" charset="0"/>
                <a:cs typeface="Times New Roman" panose="02020603050405020304" pitchFamily="18" charset="0"/>
              </a:rPr>
              <a:t>Nebbioso</a:t>
            </a:r>
            <a:r>
              <a:rPr lang="en-US" sz="1100" dirty="0">
                <a:latin typeface="Times New Roman" panose="02020603050405020304" pitchFamily="18" charset="0"/>
                <a:cs typeface="Times New Roman" panose="02020603050405020304" pitchFamily="18" charset="0"/>
              </a:rPr>
              <a:t> M. Cell surgery and growth factors in dry age-related macular degeneration: visual prognosis and morphological study. </a:t>
            </a:r>
            <a:r>
              <a:rPr lang="en-US" sz="1100" dirty="0" err="1">
                <a:latin typeface="Times New Roman" panose="02020603050405020304" pitchFamily="18" charset="0"/>
                <a:cs typeface="Times New Roman" panose="02020603050405020304" pitchFamily="18" charset="0"/>
              </a:rPr>
              <a:t>Oncotarget</a:t>
            </a:r>
            <a:r>
              <a:rPr lang="en-US" sz="1100" dirty="0">
                <a:latin typeface="Times New Roman" panose="02020603050405020304" pitchFamily="18" charset="0"/>
                <a:cs typeface="Times New Roman" panose="02020603050405020304" pitchFamily="18" charset="0"/>
              </a:rPr>
              <a:t>. 2016; 7(30), 46913-23.</a:t>
            </a:r>
            <a:endParaRPr lang="tr-TR" sz="1100" dirty="0">
              <a:latin typeface="Times New Roman" panose="02020603050405020304" pitchFamily="18" charset="0"/>
              <a:cs typeface="Times New Roman" panose="02020603050405020304" pitchFamily="18" charset="0"/>
            </a:endParaRPr>
          </a:p>
          <a:p>
            <a:endParaRPr lang="tr-TR" sz="11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xmlns="" val="2707063433"/>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a:extLst>
              <a:ext uri="{FF2B5EF4-FFF2-40B4-BE49-F238E27FC236}">
                <a16:creationId xmlns:a16="http://schemas.microsoft.com/office/drawing/2014/main" xmlns="" id="{C7F6996F-E39C-4A8F-9EC0-ED8C30B40B91}"/>
              </a:ext>
            </a:extLst>
          </p:cNvPr>
          <p:cNvSpPr>
            <a:spLocks noGrp="1"/>
          </p:cNvSpPr>
          <p:nvPr>
            <p:ph sz="quarter" idx="13"/>
          </p:nvPr>
        </p:nvSpPr>
        <p:spPr>
          <a:xfrm>
            <a:off x="914087" y="1749288"/>
            <a:ext cx="10363826" cy="4465982"/>
          </a:xfrm>
        </p:spPr>
        <p:txBody>
          <a:bodyPr>
            <a:normAutofit lnSpcReduction="10000"/>
          </a:bodyPr>
          <a:lstStyle/>
          <a:p>
            <a:r>
              <a:rPr lang="tr-TR" sz="2400" cap="none" dirty="0">
                <a:latin typeface="Times New Roman" panose="02020603050405020304" pitchFamily="18" charset="0"/>
                <a:cs typeface="Times New Roman" panose="02020603050405020304" pitchFamily="18" charset="0"/>
              </a:rPr>
              <a:t>Bu olgu sunumunda hastamızda oküler komplikasyon olmadan kök hücre </a:t>
            </a:r>
            <a:r>
              <a:rPr lang="tr-TR" sz="2400" cap="none" dirty="0" err="1">
                <a:latin typeface="Times New Roman" panose="02020603050405020304" pitchFamily="18" charset="0"/>
                <a:cs typeface="Times New Roman" panose="02020603050405020304" pitchFamily="18" charset="0"/>
              </a:rPr>
              <a:t>implantasyon</a:t>
            </a:r>
            <a:r>
              <a:rPr lang="tr-TR" sz="2400" cap="none" dirty="0">
                <a:latin typeface="Times New Roman" panose="02020603050405020304" pitchFamily="18" charset="0"/>
                <a:cs typeface="Times New Roman" panose="02020603050405020304" pitchFamily="18" charset="0"/>
              </a:rPr>
              <a:t> tekniği olarak LRRT kullanıldı ve 6 aylık takipte tedavi edilen gözün görsel performansında düzelme tespit ettik. </a:t>
            </a:r>
          </a:p>
          <a:p>
            <a:r>
              <a:rPr lang="tr-TR" sz="2400" cap="none" dirty="0">
                <a:latin typeface="Times New Roman" panose="02020603050405020304" pitchFamily="18" charset="0"/>
                <a:cs typeface="Times New Roman" panose="02020603050405020304" pitchFamily="18" charset="0"/>
              </a:rPr>
              <a:t>Bugüne kadar, </a:t>
            </a:r>
            <a:r>
              <a:rPr lang="tr-TR" sz="2400" cap="none" dirty="0" smtClean="0">
                <a:latin typeface="Times New Roman" panose="02020603050405020304" pitchFamily="18" charset="0"/>
                <a:cs typeface="Times New Roman" panose="02020603050405020304" pitchFamily="18" charset="0"/>
              </a:rPr>
              <a:t>gözde kök hücre uygulamaları için henüz </a:t>
            </a:r>
            <a:r>
              <a:rPr lang="tr-TR" sz="2400" cap="none" dirty="0">
                <a:latin typeface="Times New Roman" panose="02020603050405020304" pitchFamily="18" charset="0"/>
                <a:cs typeface="Times New Roman" panose="02020603050405020304" pitchFamily="18" charset="0"/>
              </a:rPr>
              <a:t>standart tedavi yöntemi </a:t>
            </a:r>
            <a:r>
              <a:rPr lang="tr-TR" sz="2400" cap="none" dirty="0" smtClean="0">
                <a:latin typeface="Times New Roman" panose="02020603050405020304" pitchFamily="18" charset="0"/>
                <a:cs typeface="Times New Roman" panose="02020603050405020304" pitchFamily="18" charset="0"/>
              </a:rPr>
              <a:t>yoktur. </a:t>
            </a:r>
            <a:endParaRPr lang="tr-TR" sz="2400" cap="none" dirty="0">
              <a:latin typeface="Times New Roman" panose="02020603050405020304" pitchFamily="18" charset="0"/>
              <a:cs typeface="Times New Roman" panose="02020603050405020304" pitchFamily="18" charset="0"/>
            </a:endParaRPr>
          </a:p>
          <a:p>
            <a:r>
              <a:rPr lang="tr-TR" sz="2400" cap="none" dirty="0">
                <a:latin typeface="Times New Roman" panose="02020603050405020304" pitchFamily="18" charset="0"/>
                <a:cs typeface="Times New Roman" panose="02020603050405020304" pitchFamily="18" charset="0"/>
              </a:rPr>
              <a:t>Grubumuzun bir başka çalışmasında retina hastalıklarında </a:t>
            </a:r>
            <a:r>
              <a:rPr lang="tr-TR" sz="2400" cap="none" dirty="0" err="1">
                <a:latin typeface="Times New Roman" panose="02020603050405020304" pitchFamily="18" charset="0"/>
                <a:cs typeface="Times New Roman" panose="02020603050405020304" pitchFamily="18" charset="0"/>
              </a:rPr>
              <a:t>suprakoroidal</a:t>
            </a:r>
            <a:r>
              <a:rPr lang="tr-TR" sz="2400" cap="none" dirty="0">
                <a:latin typeface="Times New Roman" panose="02020603050405020304" pitchFamily="18" charset="0"/>
                <a:cs typeface="Times New Roman" panose="02020603050405020304" pitchFamily="18" charset="0"/>
              </a:rPr>
              <a:t> teknik </a:t>
            </a:r>
            <a:r>
              <a:rPr lang="tr-TR" sz="2400" cap="none" dirty="0" smtClean="0">
                <a:latin typeface="Times New Roman" panose="02020603050405020304" pitchFamily="18" charset="0"/>
                <a:cs typeface="Times New Roman" panose="02020603050405020304" pitchFamily="18" charset="0"/>
              </a:rPr>
              <a:t>uygulanmış </a:t>
            </a:r>
            <a:r>
              <a:rPr lang="tr-TR" sz="2400" cap="none" dirty="0">
                <a:latin typeface="Times New Roman" panose="02020603050405020304" pitchFamily="18" charset="0"/>
                <a:cs typeface="Times New Roman" panose="02020603050405020304" pitchFamily="18" charset="0"/>
              </a:rPr>
              <a:t>ve sistemik veya oküler komplikasyon olmadan güvenli olduğu ve kök hücre </a:t>
            </a:r>
            <a:r>
              <a:rPr lang="tr-TR" sz="2400" cap="none" dirty="0" err="1">
                <a:latin typeface="Times New Roman" panose="02020603050405020304" pitchFamily="18" charset="0"/>
                <a:cs typeface="Times New Roman" panose="02020603050405020304" pitchFamily="18" charset="0"/>
              </a:rPr>
              <a:t>implantasyonu</a:t>
            </a:r>
            <a:r>
              <a:rPr lang="tr-TR" sz="2400" cap="none" dirty="0">
                <a:latin typeface="Times New Roman" panose="02020603050405020304" pitchFamily="18" charset="0"/>
                <a:cs typeface="Times New Roman" panose="02020603050405020304" pitchFamily="18" charset="0"/>
              </a:rPr>
              <a:t> için etkili olduğu </a:t>
            </a:r>
            <a:r>
              <a:rPr lang="tr-TR" sz="2400" cap="none" dirty="0" smtClean="0">
                <a:latin typeface="Times New Roman" panose="02020603050405020304" pitchFamily="18" charset="0"/>
                <a:cs typeface="Times New Roman" panose="02020603050405020304" pitchFamily="18" charset="0"/>
              </a:rPr>
              <a:t>bulunmuştur.*</a:t>
            </a:r>
          </a:p>
          <a:p>
            <a:r>
              <a:rPr lang="tr-TR" sz="1200" dirty="0" smtClean="0"/>
              <a:t>* </a:t>
            </a:r>
            <a:r>
              <a:rPr lang="tr-TR" sz="1200" dirty="0" err="1" smtClean="0"/>
              <a:t>Oner</a:t>
            </a:r>
            <a:r>
              <a:rPr lang="tr-TR" sz="1200" dirty="0" smtClean="0"/>
              <a:t> </a:t>
            </a:r>
            <a:r>
              <a:rPr lang="tr-TR" sz="1200" dirty="0"/>
              <a:t>A, </a:t>
            </a:r>
            <a:r>
              <a:rPr lang="tr-TR" sz="1200" dirty="0" err="1"/>
              <a:t>Gonen</a:t>
            </a:r>
            <a:r>
              <a:rPr lang="tr-TR" sz="1200" dirty="0"/>
              <a:t> ZB, Sevim DG, Sinim N, Unlu M. </a:t>
            </a:r>
            <a:r>
              <a:rPr lang="tr-TR" sz="1200" dirty="0" err="1"/>
              <a:t>Suprachoroidal</a:t>
            </a:r>
            <a:r>
              <a:rPr lang="tr-TR" sz="1200" dirty="0"/>
              <a:t> </a:t>
            </a:r>
            <a:r>
              <a:rPr lang="tr-TR" sz="1200" dirty="0" err="1"/>
              <a:t>adipose</a:t>
            </a:r>
            <a:r>
              <a:rPr lang="tr-TR" sz="1200" dirty="0"/>
              <a:t> </a:t>
            </a:r>
            <a:r>
              <a:rPr lang="tr-TR" sz="1200" dirty="0" err="1"/>
              <a:t>tissue</a:t>
            </a:r>
            <a:r>
              <a:rPr lang="tr-TR" sz="1200" dirty="0"/>
              <a:t> </a:t>
            </a:r>
            <a:r>
              <a:rPr lang="tr-TR" sz="1200" dirty="0" err="1"/>
              <a:t>derived</a:t>
            </a:r>
            <a:r>
              <a:rPr lang="tr-TR" sz="1200" dirty="0"/>
              <a:t> </a:t>
            </a:r>
            <a:r>
              <a:rPr lang="tr-TR" sz="1200" dirty="0" err="1"/>
              <a:t>mesenchymal</a:t>
            </a:r>
            <a:r>
              <a:rPr lang="tr-TR" sz="1200" dirty="0"/>
              <a:t> </a:t>
            </a:r>
            <a:r>
              <a:rPr lang="tr-TR" sz="1200" dirty="0" err="1"/>
              <a:t>stem</a:t>
            </a:r>
            <a:r>
              <a:rPr lang="tr-TR" sz="1200" dirty="0"/>
              <a:t> </a:t>
            </a:r>
            <a:r>
              <a:rPr lang="tr-TR" sz="1200" dirty="0" err="1"/>
              <a:t>cell</a:t>
            </a:r>
            <a:r>
              <a:rPr lang="tr-TR" sz="1200" dirty="0"/>
              <a:t> </a:t>
            </a:r>
            <a:r>
              <a:rPr lang="tr-TR" sz="1200" dirty="0" err="1"/>
              <a:t>implantation</a:t>
            </a:r>
            <a:r>
              <a:rPr lang="tr-TR" sz="1200" dirty="0"/>
              <a:t> in </a:t>
            </a:r>
            <a:r>
              <a:rPr lang="tr-TR" sz="1200" dirty="0" err="1"/>
              <a:t>patients</a:t>
            </a:r>
            <a:r>
              <a:rPr lang="tr-TR" sz="1200" dirty="0"/>
              <a:t> </a:t>
            </a:r>
            <a:r>
              <a:rPr lang="tr-TR" sz="1200" dirty="0" err="1"/>
              <a:t>with</a:t>
            </a:r>
            <a:r>
              <a:rPr lang="tr-TR" sz="1200" dirty="0"/>
              <a:t> </a:t>
            </a:r>
            <a:r>
              <a:rPr lang="tr-TR" sz="1200" dirty="0" err="1"/>
              <a:t>dry</a:t>
            </a:r>
            <a:r>
              <a:rPr lang="tr-TR" sz="1200" dirty="0"/>
              <a:t> </a:t>
            </a:r>
            <a:r>
              <a:rPr lang="tr-TR" sz="1200" dirty="0" err="1"/>
              <a:t>type</a:t>
            </a:r>
            <a:r>
              <a:rPr lang="tr-TR" sz="1200" dirty="0"/>
              <a:t> </a:t>
            </a:r>
            <a:r>
              <a:rPr lang="tr-TR" sz="1200" dirty="0" err="1"/>
              <a:t>age-related</a:t>
            </a:r>
            <a:r>
              <a:rPr lang="tr-TR" sz="1200" dirty="0"/>
              <a:t> </a:t>
            </a:r>
            <a:r>
              <a:rPr lang="tr-TR" sz="1200" dirty="0" err="1"/>
              <a:t>macular</a:t>
            </a:r>
            <a:r>
              <a:rPr lang="tr-TR" sz="1200" dirty="0"/>
              <a:t> </a:t>
            </a:r>
            <a:r>
              <a:rPr lang="tr-TR" sz="1200" dirty="0" err="1"/>
              <a:t>degeneration</a:t>
            </a:r>
            <a:r>
              <a:rPr lang="tr-TR" sz="1200" dirty="0"/>
              <a:t> </a:t>
            </a:r>
            <a:r>
              <a:rPr lang="tr-TR" sz="1200" dirty="0" err="1"/>
              <a:t>and</a:t>
            </a:r>
            <a:r>
              <a:rPr lang="tr-TR" sz="1200" dirty="0"/>
              <a:t> </a:t>
            </a:r>
            <a:r>
              <a:rPr lang="tr-TR" sz="1200" dirty="0" err="1"/>
              <a:t>Stargardt's</a:t>
            </a:r>
            <a:r>
              <a:rPr lang="tr-TR" sz="1200" dirty="0"/>
              <a:t> </a:t>
            </a:r>
            <a:r>
              <a:rPr lang="tr-TR" sz="1200" dirty="0" err="1"/>
              <a:t>macular</a:t>
            </a:r>
            <a:r>
              <a:rPr lang="tr-TR" sz="1200" dirty="0"/>
              <a:t> </a:t>
            </a:r>
            <a:r>
              <a:rPr lang="tr-TR" sz="1200" dirty="0" err="1"/>
              <a:t>dystrophy</a:t>
            </a:r>
            <a:r>
              <a:rPr lang="tr-TR" sz="1200" dirty="0"/>
              <a:t>: 6 </a:t>
            </a:r>
            <a:r>
              <a:rPr lang="tr-TR" sz="1200" dirty="0" err="1"/>
              <a:t>month</a:t>
            </a:r>
            <a:r>
              <a:rPr lang="tr-TR" sz="1200" dirty="0"/>
              <a:t> </a:t>
            </a:r>
            <a:r>
              <a:rPr lang="tr-TR" sz="1200" dirty="0" err="1"/>
              <a:t>follow-up</a:t>
            </a:r>
            <a:r>
              <a:rPr lang="tr-TR" sz="1200" dirty="0"/>
              <a:t> </a:t>
            </a:r>
            <a:r>
              <a:rPr lang="tr-TR" sz="1200" dirty="0" err="1"/>
              <a:t>results</a:t>
            </a:r>
            <a:r>
              <a:rPr lang="tr-TR" sz="1200" dirty="0"/>
              <a:t> of a </a:t>
            </a:r>
            <a:r>
              <a:rPr lang="tr-TR" sz="1200" dirty="0" err="1"/>
              <a:t>phase</a:t>
            </a:r>
            <a:r>
              <a:rPr lang="tr-TR" sz="1200" dirty="0"/>
              <a:t> 2 </a:t>
            </a:r>
            <a:r>
              <a:rPr lang="tr-TR" sz="1200" dirty="0" err="1"/>
              <a:t>study</a:t>
            </a:r>
            <a:r>
              <a:rPr lang="tr-TR" sz="1200" dirty="0"/>
              <a:t>. Cellular </a:t>
            </a:r>
            <a:r>
              <a:rPr lang="tr-TR" sz="1200" dirty="0" err="1"/>
              <a:t>Reprogramming</a:t>
            </a:r>
            <a:r>
              <a:rPr lang="tr-TR" sz="1200" dirty="0"/>
              <a:t>. 2018;20(6):329-336. </a:t>
            </a:r>
            <a:r>
              <a:rPr lang="tr-TR" sz="1200" dirty="0" err="1"/>
              <a:t>doi</a:t>
            </a:r>
            <a:r>
              <a:rPr lang="tr-TR" sz="1200" dirty="0"/>
              <a:t>: 10.1089/cell.2018.0045</a:t>
            </a:r>
          </a:p>
          <a:p>
            <a:endParaRPr lang="tr-TR" sz="2400" cap="none" dirty="0">
              <a:latin typeface="Times New Roman" panose="02020603050405020304" pitchFamily="18" charset="0"/>
              <a:cs typeface="Times New Roman" panose="02020603050405020304" pitchFamily="18" charset="0"/>
            </a:endParaRPr>
          </a:p>
          <a:p>
            <a:endParaRPr lang="tr-TR" sz="2400" cap="none"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xmlns="" val="749322623"/>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a:extLst>
              <a:ext uri="{FF2B5EF4-FFF2-40B4-BE49-F238E27FC236}">
                <a16:creationId xmlns:a16="http://schemas.microsoft.com/office/drawing/2014/main" xmlns="" id="{EC0E4955-F0A7-474A-8214-C22ADB12DE9E}"/>
              </a:ext>
            </a:extLst>
          </p:cNvPr>
          <p:cNvSpPr>
            <a:spLocks noGrp="1"/>
          </p:cNvSpPr>
          <p:nvPr>
            <p:ph type="title"/>
          </p:nvPr>
        </p:nvSpPr>
        <p:spPr/>
        <p:txBody>
          <a:bodyPr/>
          <a:lstStyle/>
          <a:p>
            <a:r>
              <a:rPr lang="tr-TR" b="1" dirty="0">
                <a:solidFill>
                  <a:srgbClr val="7030A0"/>
                </a:solidFill>
                <a:latin typeface="Times New Roman" panose="02020603050405020304" pitchFamily="18" charset="0"/>
                <a:cs typeface="Times New Roman" panose="02020603050405020304" pitchFamily="18" charset="0"/>
              </a:rPr>
              <a:t>SONUÇ</a:t>
            </a:r>
          </a:p>
        </p:txBody>
      </p:sp>
      <p:sp>
        <p:nvSpPr>
          <p:cNvPr id="3" name="İçerik Yer Tutucusu 2">
            <a:extLst>
              <a:ext uri="{FF2B5EF4-FFF2-40B4-BE49-F238E27FC236}">
                <a16:creationId xmlns:a16="http://schemas.microsoft.com/office/drawing/2014/main" xmlns="" id="{253123CC-7CD7-42A2-A123-E507803B3381}"/>
              </a:ext>
            </a:extLst>
          </p:cNvPr>
          <p:cNvSpPr>
            <a:spLocks noGrp="1"/>
          </p:cNvSpPr>
          <p:nvPr>
            <p:ph sz="quarter" idx="13"/>
          </p:nvPr>
        </p:nvSpPr>
        <p:spPr/>
        <p:txBody>
          <a:bodyPr/>
          <a:lstStyle/>
          <a:p>
            <a:r>
              <a:rPr lang="tr-TR" sz="2600" cap="none" dirty="0">
                <a:latin typeface="Times New Roman" panose="02020603050405020304" pitchFamily="18" charset="0"/>
                <a:cs typeface="Times New Roman" panose="02020603050405020304" pitchFamily="18" charset="0"/>
              </a:rPr>
              <a:t>Sonuç olarak, kök hücre temelli tedavi yöntemleri, günümüzde </a:t>
            </a:r>
            <a:r>
              <a:rPr lang="tr-TR" sz="2600" cap="none" dirty="0" err="1">
                <a:latin typeface="Times New Roman" panose="02020603050405020304" pitchFamily="18" charset="0"/>
                <a:cs typeface="Times New Roman" panose="02020603050405020304" pitchFamily="18" charset="0"/>
              </a:rPr>
              <a:t>küratif</a:t>
            </a:r>
            <a:r>
              <a:rPr lang="tr-TR" sz="2600" cap="none" dirty="0">
                <a:latin typeface="Times New Roman" panose="02020603050405020304" pitchFamily="18" charset="0"/>
                <a:cs typeface="Times New Roman" panose="02020603050405020304" pitchFamily="18" charset="0"/>
              </a:rPr>
              <a:t> tedavi seçeneği bulunmayan sık karşılaşılan retina hastalıklarında ümit verici sonuçlar göstermektedir.</a:t>
            </a:r>
          </a:p>
          <a:p>
            <a:r>
              <a:rPr lang="tr-TR" sz="2600" cap="none" dirty="0">
                <a:latin typeface="Times New Roman" panose="02020603050405020304" pitchFamily="18" charset="0"/>
                <a:cs typeface="Times New Roman" panose="02020603050405020304" pitchFamily="18" charset="0"/>
              </a:rPr>
              <a:t> </a:t>
            </a:r>
            <a:r>
              <a:rPr lang="tr-TR" sz="2600" cap="none" dirty="0" err="1">
                <a:latin typeface="Times New Roman" panose="02020603050405020304" pitchFamily="18" charset="0"/>
                <a:cs typeface="Times New Roman" panose="02020603050405020304" pitchFamily="18" charset="0"/>
              </a:rPr>
              <a:t>UCMSC'lerin</a:t>
            </a:r>
            <a:r>
              <a:rPr lang="tr-TR" sz="2600" cap="none" dirty="0">
                <a:latin typeface="Times New Roman" panose="02020603050405020304" pitchFamily="18" charset="0"/>
                <a:cs typeface="Times New Roman" panose="02020603050405020304" pitchFamily="18" charset="0"/>
              </a:rPr>
              <a:t> yakın gelecekte </a:t>
            </a:r>
            <a:r>
              <a:rPr lang="tr-TR" sz="2600" cap="none" dirty="0" smtClean="0">
                <a:latin typeface="Times New Roman" panose="02020603050405020304" pitchFamily="18" charset="0"/>
                <a:cs typeface="Times New Roman" panose="02020603050405020304" pitchFamily="18" charset="0"/>
              </a:rPr>
              <a:t>gözde kullanım için etkili </a:t>
            </a:r>
            <a:r>
              <a:rPr lang="tr-TR" sz="2600" cap="none" dirty="0">
                <a:latin typeface="Times New Roman" panose="02020603050405020304" pitchFamily="18" charset="0"/>
                <a:cs typeface="Times New Roman" panose="02020603050405020304" pitchFamily="18" charset="0"/>
              </a:rPr>
              <a:t>bir kök hücre kaynağı olabileceğine ve kök hücre tedavilerinin </a:t>
            </a:r>
            <a:r>
              <a:rPr lang="tr-TR" sz="2600" cap="none" dirty="0" err="1">
                <a:latin typeface="Times New Roman" panose="02020603050405020304" pitchFamily="18" charset="0"/>
                <a:cs typeface="Times New Roman" panose="02020603050405020304" pitchFamily="18" charset="0"/>
              </a:rPr>
              <a:t>dejeneratif</a:t>
            </a:r>
            <a:r>
              <a:rPr lang="tr-TR" sz="2600" cap="none" dirty="0">
                <a:latin typeface="Times New Roman" panose="02020603050405020304" pitchFamily="18" charset="0"/>
                <a:cs typeface="Times New Roman" panose="02020603050405020304" pitchFamily="18" charset="0"/>
              </a:rPr>
              <a:t> retina hastalıklarının tedavisinde önemli bir yer tutacağına inanıyoruz.</a:t>
            </a:r>
          </a:p>
          <a:p>
            <a:endParaRPr lang="tr-TR" dirty="0"/>
          </a:p>
        </p:txBody>
      </p:sp>
    </p:spTree>
    <p:extLst>
      <p:ext uri="{BB962C8B-B14F-4D97-AF65-F5344CB8AC3E}">
        <p14:creationId xmlns:p14="http://schemas.microsoft.com/office/powerpoint/2010/main" xmlns="" val="2832487162"/>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endParaRPr lang="tr-TR"/>
          </a:p>
        </p:txBody>
      </p:sp>
      <p:pic>
        <p:nvPicPr>
          <p:cNvPr id="4" name="İçerik Yer Tutucusu 3"/>
          <p:cNvPicPr>
            <a:picLocks noGrp="1" noChangeAspect="1"/>
          </p:cNvPicPr>
          <p:nvPr>
            <p:ph sz="quarter" idx="13"/>
          </p:nvPr>
        </p:nvPicPr>
        <p:blipFill>
          <a:blip r:embed="rId2">
            <a:extLst>
              <a:ext uri="{28A0092B-C50C-407E-A947-70E740481C1C}">
                <a14:useLocalDpi xmlns:a14="http://schemas.microsoft.com/office/drawing/2010/main" xmlns="" val="0"/>
              </a:ext>
            </a:extLst>
          </a:blip>
          <a:stretch>
            <a:fillRect/>
          </a:stretch>
        </p:blipFill>
        <p:spPr>
          <a:xfrm>
            <a:off x="2619815" y="2214694"/>
            <a:ext cx="6498428" cy="4567707"/>
          </a:xfrm>
        </p:spPr>
      </p:pic>
    </p:spTree>
    <p:extLst>
      <p:ext uri="{BB962C8B-B14F-4D97-AF65-F5344CB8AC3E}">
        <p14:creationId xmlns:p14="http://schemas.microsoft.com/office/powerpoint/2010/main" xmlns="" val="186569055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a:extLst>
              <a:ext uri="{FF2B5EF4-FFF2-40B4-BE49-F238E27FC236}">
                <a16:creationId xmlns:a16="http://schemas.microsoft.com/office/drawing/2014/main" xmlns="" id="{19B91D47-9362-4039-A035-054E4DBCAFD4}"/>
              </a:ext>
            </a:extLst>
          </p:cNvPr>
          <p:cNvSpPr>
            <a:spLocks noGrp="1"/>
          </p:cNvSpPr>
          <p:nvPr>
            <p:ph type="title"/>
          </p:nvPr>
        </p:nvSpPr>
        <p:spPr/>
        <p:txBody>
          <a:bodyPr/>
          <a:lstStyle/>
          <a:p>
            <a:r>
              <a:rPr lang="tr-TR" b="1" cap="none" dirty="0">
                <a:solidFill>
                  <a:schemeClr val="accent6">
                    <a:lumMod val="50000"/>
                  </a:schemeClr>
                </a:solidFill>
                <a:latin typeface="Times New Roman" panose="02020603050405020304" pitchFamily="18" charset="0"/>
                <a:cs typeface="Times New Roman" panose="02020603050405020304" pitchFamily="18" charset="0"/>
              </a:rPr>
              <a:t>LEBERS KONJENİTAL AMAUROZİS</a:t>
            </a:r>
            <a:endParaRPr lang="tr-TR" b="1" cap="none" dirty="0">
              <a:solidFill>
                <a:schemeClr val="accent6">
                  <a:lumMod val="50000"/>
                </a:schemeClr>
              </a:solidFill>
            </a:endParaRPr>
          </a:p>
        </p:txBody>
      </p:sp>
      <p:sp>
        <p:nvSpPr>
          <p:cNvPr id="3" name="İçerik Yer Tutucusu 2">
            <a:extLst>
              <a:ext uri="{FF2B5EF4-FFF2-40B4-BE49-F238E27FC236}">
                <a16:creationId xmlns:a16="http://schemas.microsoft.com/office/drawing/2014/main" xmlns="" id="{1F1571E0-64DD-42D1-A38E-B7EE2C126D45}"/>
              </a:ext>
            </a:extLst>
          </p:cNvPr>
          <p:cNvSpPr>
            <a:spLocks noGrp="1"/>
          </p:cNvSpPr>
          <p:nvPr>
            <p:ph sz="quarter" idx="13"/>
          </p:nvPr>
        </p:nvSpPr>
        <p:spPr>
          <a:xfrm>
            <a:off x="5434884" y="2367092"/>
            <a:ext cx="5842715" cy="3993951"/>
          </a:xfrm>
        </p:spPr>
        <p:txBody>
          <a:bodyPr>
            <a:normAutofit fontScale="85000" lnSpcReduction="10000"/>
          </a:bodyPr>
          <a:lstStyle/>
          <a:p>
            <a:r>
              <a:rPr lang="tr-TR" sz="2400" cap="none" dirty="0" err="1">
                <a:latin typeface="Times New Roman" panose="02020603050405020304" pitchFamily="18" charset="0"/>
                <a:cs typeface="Times New Roman" panose="02020603050405020304" pitchFamily="18" charset="0"/>
              </a:rPr>
              <a:t>Leber</a:t>
            </a:r>
            <a:r>
              <a:rPr lang="tr-TR" sz="2400" cap="none" dirty="0">
                <a:latin typeface="Times New Roman" panose="02020603050405020304" pitchFamily="18" charset="0"/>
                <a:cs typeface="Times New Roman" panose="02020603050405020304" pitchFamily="18" charset="0"/>
              </a:rPr>
              <a:t> </a:t>
            </a:r>
            <a:r>
              <a:rPr lang="tr-TR" sz="2400" cap="none" dirty="0" err="1">
                <a:latin typeface="Times New Roman" panose="02020603050405020304" pitchFamily="18" charset="0"/>
                <a:cs typeface="Times New Roman" panose="02020603050405020304" pitchFamily="18" charset="0"/>
              </a:rPr>
              <a:t>konjenital</a:t>
            </a:r>
            <a:r>
              <a:rPr lang="tr-TR" sz="2400" cap="none" dirty="0">
                <a:latin typeface="Times New Roman" panose="02020603050405020304" pitchFamily="18" charset="0"/>
                <a:cs typeface="Times New Roman" panose="02020603050405020304" pitchFamily="18" charset="0"/>
              </a:rPr>
              <a:t> </a:t>
            </a:r>
            <a:r>
              <a:rPr lang="tr-TR" sz="2400" cap="none" dirty="0" err="1">
                <a:latin typeface="Times New Roman" panose="02020603050405020304" pitchFamily="18" charset="0"/>
                <a:cs typeface="Times New Roman" panose="02020603050405020304" pitchFamily="18" charset="0"/>
              </a:rPr>
              <a:t>amaurosis</a:t>
            </a:r>
            <a:r>
              <a:rPr lang="tr-TR" sz="2400" cap="none" dirty="0">
                <a:latin typeface="Times New Roman" panose="02020603050405020304" pitchFamily="18" charset="0"/>
                <a:cs typeface="Times New Roman" panose="02020603050405020304" pitchFamily="18" charset="0"/>
              </a:rPr>
              <a:t> (LCA) doğuştan veya yaşamın ilk aylarında ciddi görme bozukluğu ile karakterize kalıtsal bir retina bozukluğudur. </a:t>
            </a:r>
          </a:p>
          <a:p>
            <a:r>
              <a:rPr lang="tr-TR" sz="2400" cap="none" dirty="0">
                <a:latin typeface="Times New Roman" panose="02020603050405020304" pitchFamily="18" charset="0"/>
                <a:cs typeface="Times New Roman" panose="02020603050405020304" pitchFamily="18" charset="0"/>
              </a:rPr>
              <a:t>Erken başlangıçlı </a:t>
            </a:r>
            <a:r>
              <a:rPr lang="tr-TR" sz="2400" cap="none" dirty="0" err="1">
                <a:latin typeface="Times New Roman" panose="02020603050405020304" pitchFamily="18" charset="0"/>
                <a:cs typeface="Times New Roman" panose="02020603050405020304" pitchFamily="18" charset="0"/>
              </a:rPr>
              <a:t>retinitis</a:t>
            </a:r>
            <a:r>
              <a:rPr lang="tr-TR" sz="2400" cap="none" dirty="0">
                <a:latin typeface="Times New Roman" panose="02020603050405020304" pitchFamily="18" charset="0"/>
                <a:cs typeface="Times New Roman" panose="02020603050405020304" pitchFamily="18" charset="0"/>
              </a:rPr>
              <a:t> </a:t>
            </a:r>
            <a:r>
              <a:rPr lang="tr-TR" sz="2400" cap="none" dirty="0" err="1">
                <a:latin typeface="Times New Roman" panose="02020603050405020304" pitchFamily="18" charset="0"/>
                <a:cs typeface="Times New Roman" panose="02020603050405020304" pitchFamily="18" charset="0"/>
              </a:rPr>
              <a:t>pigmentosa</a:t>
            </a:r>
            <a:r>
              <a:rPr lang="tr-TR" sz="2400" cap="none" dirty="0">
                <a:latin typeface="Times New Roman" panose="02020603050405020304" pitchFamily="18" charset="0"/>
                <a:cs typeface="Times New Roman" panose="02020603050405020304" pitchFamily="18" charset="0"/>
              </a:rPr>
              <a:t> </a:t>
            </a:r>
            <a:r>
              <a:rPr lang="tr-TR" sz="2400" cap="none" dirty="0" smtClean="0">
                <a:latin typeface="Times New Roman" panose="02020603050405020304" pitchFamily="18" charset="0"/>
                <a:cs typeface="Times New Roman" panose="02020603050405020304" pitchFamily="18" charset="0"/>
              </a:rPr>
              <a:t>formu olarak </a:t>
            </a:r>
            <a:r>
              <a:rPr lang="tr-TR" sz="2400" cap="none" dirty="0">
                <a:latin typeface="Times New Roman" panose="02020603050405020304" pitchFamily="18" charset="0"/>
                <a:cs typeface="Times New Roman" panose="02020603050405020304" pitchFamily="18" charset="0"/>
              </a:rPr>
              <a:t>da bilinir.</a:t>
            </a:r>
          </a:p>
          <a:p>
            <a:r>
              <a:rPr lang="tr-TR" sz="2400" cap="none" dirty="0">
                <a:latin typeface="Times New Roman" panose="02020603050405020304" pitchFamily="18" charset="0"/>
                <a:cs typeface="Times New Roman" panose="02020603050405020304" pitchFamily="18" charset="0"/>
              </a:rPr>
              <a:t> Doğuştan olan körlüğün en sık sebebidir. </a:t>
            </a:r>
          </a:p>
          <a:p>
            <a:r>
              <a:rPr lang="tr-TR" sz="2400" cap="none" dirty="0">
                <a:latin typeface="Times New Roman" panose="02020603050405020304" pitchFamily="18" charset="0"/>
                <a:cs typeface="Times New Roman" panose="02020603050405020304" pitchFamily="18" charset="0"/>
              </a:rPr>
              <a:t>Hastalığın, </a:t>
            </a:r>
            <a:r>
              <a:rPr lang="tr-TR" sz="2400" cap="none" dirty="0" err="1">
                <a:latin typeface="Times New Roman" panose="02020603050405020304" pitchFamily="18" charset="0"/>
                <a:cs typeface="Times New Roman" panose="02020603050405020304" pitchFamily="18" charset="0"/>
              </a:rPr>
              <a:t>fotoreseptör</a:t>
            </a:r>
            <a:r>
              <a:rPr lang="tr-TR" sz="2400" cap="none" dirty="0">
                <a:latin typeface="Times New Roman" panose="02020603050405020304" pitchFamily="18" charset="0"/>
                <a:cs typeface="Times New Roman" panose="02020603050405020304" pitchFamily="18" charset="0"/>
              </a:rPr>
              <a:t> hücrelerin anormal gelişiminden veya </a:t>
            </a:r>
            <a:r>
              <a:rPr lang="tr-TR" sz="2400" cap="none" dirty="0" err="1">
                <a:latin typeface="Times New Roman" panose="02020603050405020304" pitchFamily="18" charset="0"/>
                <a:cs typeface="Times New Roman" panose="02020603050405020304" pitchFamily="18" charset="0"/>
              </a:rPr>
              <a:t>retinal</a:t>
            </a:r>
            <a:r>
              <a:rPr lang="tr-TR" sz="2400" cap="none" dirty="0">
                <a:latin typeface="Times New Roman" panose="02020603050405020304" pitchFamily="18" charset="0"/>
                <a:cs typeface="Times New Roman" panose="02020603050405020304" pitchFamily="18" charset="0"/>
              </a:rPr>
              <a:t> hücrelerin erken dejenerasyonundan kaynaklandığı düşünülmektedir. </a:t>
            </a:r>
          </a:p>
          <a:p>
            <a:endParaRPr lang="tr-TR" dirty="0"/>
          </a:p>
        </p:txBody>
      </p:sp>
      <p:pic>
        <p:nvPicPr>
          <p:cNvPr id="4" name="Resim 3"/>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239194" y="2781834"/>
            <a:ext cx="5195690" cy="2240647"/>
          </a:xfrm>
          <a:prstGeom prst="rect">
            <a:avLst/>
          </a:prstGeom>
        </p:spPr>
      </p:pic>
    </p:spTree>
    <p:extLst>
      <p:ext uri="{BB962C8B-B14F-4D97-AF65-F5344CB8AC3E}">
        <p14:creationId xmlns:p14="http://schemas.microsoft.com/office/powerpoint/2010/main" xmlns="" val="282614648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a:extLst>
              <a:ext uri="{FF2B5EF4-FFF2-40B4-BE49-F238E27FC236}">
                <a16:creationId xmlns:a16="http://schemas.microsoft.com/office/drawing/2014/main" xmlns="" id="{AE72A23E-AAD0-4235-BA3D-2CD871AA8027}"/>
              </a:ext>
            </a:extLst>
          </p:cNvPr>
          <p:cNvSpPr>
            <a:spLocks noGrp="1"/>
          </p:cNvSpPr>
          <p:nvPr>
            <p:ph type="title"/>
          </p:nvPr>
        </p:nvSpPr>
        <p:spPr>
          <a:xfrm>
            <a:off x="913775" y="1223493"/>
            <a:ext cx="4018833" cy="4391696"/>
          </a:xfrm>
        </p:spPr>
        <p:txBody>
          <a:bodyPr/>
          <a:lstStyle/>
          <a:p>
            <a:endParaRPr lang="tr-TR" dirty="0"/>
          </a:p>
        </p:txBody>
      </p:sp>
      <p:sp>
        <p:nvSpPr>
          <p:cNvPr id="3" name="İçerik Yer Tutucusu 2">
            <a:extLst>
              <a:ext uri="{FF2B5EF4-FFF2-40B4-BE49-F238E27FC236}">
                <a16:creationId xmlns:a16="http://schemas.microsoft.com/office/drawing/2014/main" xmlns="" id="{A789FC25-46A2-43F8-AD4C-FC397DEAE491}"/>
              </a:ext>
            </a:extLst>
          </p:cNvPr>
          <p:cNvSpPr>
            <a:spLocks noGrp="1"/>
          </p:cNvSpPr>
          <p:nvPr>
            <p:ph sz="quarter" idx="13"/>
          </p:nvPr>
        </p:nvSpPr>
        <p:spPr>
          <a:xfrm>
            <a:off x="5422006" y="1094704"/>
            <a:ext cx="5855593" cy="4696495"/>
          </a:xfrm>
        </p:spPr>
        <p:txBody>
          <a:bodyPr>
            <a:normAutofit fontScale="92500" lnSpcReduction="20000"/>
          </a:bodyPr>
          <a:lstStyle/>
          <a:p>
            <a:r>
              <a:rPr lang="tr-TR" sz="2800" cap="none" dirty="0" err="1">
                <a:latin typeface="Times New Roman" panose="02020603050405020304" pitchFamily="18" charset="0"/>
                <a:cs typeface="Times New Roman" panose="02020603050405020304" pitchFamily="18" charset="0"/>
              </a:rPr>
              <a:t>Dejeneratif</a:t>
            </a:r>
            <a:r>
              <a:rPr lang="tr-TR" sz="2800" cap="none" dirty="0">
                <a:latin typeface="Times New Roman" panose="02020603050405020304" pitchFamily="18" charset="0"/>
                <a:cs typeface="Times New Roman" panose="02020603050405020304" pitchFamily="18" charset="0"/>
              </a:rPr>
              <a:t> retina hastalıklarının etkili bir tedavi olmamasına rağmen son yıllarda kök hücre </a:t>
            </a:r>
            <a:r>
              <a:rPr lang="tr-TR" sz="2800" cap="none" dirty="0" err="1">
                <a:latin typeface="Times New Roman" panose="02020603050405020304" pitchFamily="18" charset="0"/>
                <a:cs typeface="Times New Roman" panose="02020603050405020304" pitchFamily="18" charset="0"/>
              </a:rPr>
              <a:t>implantasyonu</a:t>
            </a:r>
            <a:r>
              <a:rPr lang="tr-TR" sz="2800" cap="none" dirty="0">
                <a:latin typeface="Times New Roman" panose="02020603050405020304" pitchFamily="18" charset="0"/>
                <a:cs typeface="Times New Roman" panose="02020603050405020304" pitchFamily="18" charset="0"/>
              </a:rPr>
              <a:t> ile ilgili başarılı sonuçları olan çalışmalar bildirilmiştir. </a:t>
            </a:r>
          </a:p>
          <a:p>
            <a:endParaRPr lang="tr-TR" sz="2800" cap="none" dirty="0">
              <a:latin typeface="Times New Roman" panose="02020603050405020304" pitchFamily="18" charset="0"/>
              <a:cs typeface="Times New Roman" panose="02020603050405020304" pitchFamily="18" charset="0"/>
            </a:endParaRPr>
          </a:p>
          <a:p>
            <a:r>
              <a:rPr lang="tr-TR" sz="2800" cap="none" dirty="0">
                <a:latin typeface="Times New Roman" panose="02020603050405020304" pitchFamily="18" charset="0"/>
                <a:cs typeface="Times New Roman" panose="02020603050405020304" pitchFamily="18" charset="0"/>
              </a:rPr>
              <a:t>Bu hastalıklarda özellikler erken dönemde görsel fonksiyon geri kazanmak için bir tedavi seçeneği olarak kullanılabilir</a:t>
            </a:r>
          </a:p>
          <a:p>
            <a:endParaRPr lang="tr-TR" dirty="0"/>
          </a:p>
        </p:txBody>
      </p:sp>
      <p:pic>
        <p:nvPicPr>
          <p:cNvPr id="4" name="Resim 3"/>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1475201" y="877046"/>
            <a:ext cx="2491492" cy="2341600"/>
          </a:xfrm>
          <a:prstGeom prst="rect">
            <a:avLst/>
          </a:prstGeom>
        </p:spPr>
      </p:pic>
      <p:pic>
        <p:nvPicPr>
          <p:cNvPr id="5" name="Resim 4"/>
          <p:cNvPicPr>
            <a:picLocks noChangeAspect="1"/>
          </p:cNvPicPr>
          <p:nvPr/>
        </p:nvPicPr>
        <p:blipFill>
          <a:blip r:embed="rId3">
            <a:extLst>
              <a:ext uri="{28A0092B-C50C-407E-A947-70E740481C1C}">
                <a14:useLocalDpi xmlns:a14="http://schemas.microsoft.com/office/drawing/2010/main" xmlns="" val="0"/>
              </a:ext>
            </a:extLst>
          </a:blip>
          <a:stretch>
            <a:fillRect/>
          </a:stretch>
        </p:blipFill>
        <p:spPr>
          <a:xfrm>
            <a:off x="1475200" y="3292161"/>
            <a:ext cx="2547847" cy="2499037"/>
          </a:xfrm>
          <a:prstGeom prst="rect">
            <a:avLst/>
          </a:prstGeom>
        </p:spPr>
      </p:pic>
    </p:spTree>
    <p:extLst>
      <p:ext uri="{BB962C8B-B14F-4D97-AF65-F5344CB8AC3E}">
        <p14:creationId xmlns:p14="http://schemas.microsoft.com/office/powerpoint/2010/main" xmlns="" val="267565315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Unvan 1">
            <a:extLst>
              <a:ext uri="{FF2B5EF4-FFF2-40B4-BE49-F238E27FC236}">
                <a16:creationId xmlns:a16="http://schemas.microsoft.com/office/drawing/2014/main" xmlns="" id="{6A8C3F10-2984-43EC-A1CC-07E5F9F7E9ED}"/>
              </a:ext>
            </a:extLst>
          </p:cNvPr>
          <p:cNvSpPr>
            <a:spLocks noGrp="1"/>
          </p:cNvSpPr>
          <p:nvPr>
            <p:ph type="title"/>
          </p:nvPr>
        </p:nvSpPr>
        <p:spPr/>
        <p:txBody>
          <a:bodyPr/>
          <a:lstStyle/>
          <a:p>
            <a:r>
              <a:rPr lang="tr-TR" b="1" dirty="0">
                <a:solidFill>
                  <a:schemeClr val="accent6">
                    <a:lumMod val="50000"/>
                  </a:schemeClr>
                </a:solidFill>
                <a:latin typeface="Times New Roman" panose="02020603050405020304" pitchFamily="18" charset="0"/>
                <a:cs typeface="Times New Roman" panose="02020603050405020304" pitchFamily="18" charset="0"/>
              </a:rPr>
              <a:t>Kök Hücrelerin Özellikleri</a:t>
            </a:r>
          </a:p>
        </p:txBody>
      </p:sp>
      <p:sp>
        <p:nvSpPr>
          <p:cNvPr id="3" name="İçerik Yer Tutucusu 2">
            <a:extLst>
              <a:ext uri="{FF2B5EF4-FFF2-40B4-BE49-F238E27FC236}">
                <a16:creationId xmlns:a16="http://schemas.microsoft.com/office/drawing/2014/main" xmlns="" id="{4475DC13-AB8D-4A2F-882E-7D55E3A2B5B9}"/>
              </a:ext>
            </a:extLst>
          </p:cNvPr>
          <p:cNvSpPr>
            <a:spLocks noGrp="1"/>
          </p:cNvSpPr>
          <p:nvPr>
            <p:ph sz="quarter" idx="13"/>
          </p:nvPr>
        </p:nvSpPr>
        <p:spPr>
          <a:xfrm>
            <a:off x="913774" y="2367092"/>
            <a:ext cx="10363826" cy="3872391"/>
          </a:xfrm>
        </p:spPr>
        <p:txBody>
          <a:bodyPr>
            <a:normAutofit lnSpcReduction="10000"/>
          </a:bodyPr>
          <a:lstStyle/>
          <a:p>
            <a:r>
              <a:rPr lang="tr-TR" sz="2400" cap="none" dirty="0">
                <a:latin typeface="Times New Roman" panose="02020603050405020304" pitchFamily="18" charset="0"/>
                <a:cs typeface="Times New Roman" panose="02020603050405020304" pitchFamily="18" charset="0"/>
              </a:rPr>
              <a:t>Kök hücre uzun süreler boyunca bölünebilme ve çoğalabilme yeteneğine sahiptir</a:t>
            </a:r>
            <a:r>
              <a:rPr lang="tr-TR" sz="2400" cap="none" dirty="0" smtClean="0">
                <a:latin typeface="Times New Roman" panose="02020603050405020304" pitchFamily="18" charset="0"/>
                <a:cs typeface="Times New Roman" panose="02020603050405020304" pitchFamily="18" charset="0"/>
              </a:rPr>
              <a:t>.</a:t>
            </a:r>
          </a:p>
          <a:p>
            <a:endParaRPr lang="tr-TR" sz="2400" cap="none" dirty="0">
              <a:latin typeface="Times New Roman" panose="02020603050405020304" pitchFamily="18" charset="0"/>
              <a:cs typeface="Times New Roman" panose="02020603050405020304" pitchFamily="18" charset="0"/>
            </a:endParaRPr>
          </a:p>
          <a:p>
            <a:r>
              <a:rPr lang="tr-TR" sz="2400" b="1" cap="none" dirty="0">
                <a:latin typeface="Times New Roman" panose="02020603050405020304" pitchFamily="18" charset="0"/>
                <a:cs typeface="Times New Roman" panose="02020603050405020304" pitchFamily="18" charset="0"/>
              </a:rPr>
              <a:t>Self-</a:t>
            </a:r>
            <a:r>
              <a:rPr lang="tr-TR" sz="2400" b="1" cap="none" dirty="0" err="1">
                <a:latin typeface="Times New Roman" panose="02020603050405020304" pitchFamily="18" charset="0"/>
                <a:cs typeface="Times New Roman" panose="02020603050405020304" pitchFamily="18" charset="0"/>
              </a:rPr>
              <a:t>renewal</a:t>
            </a:r>
            <a:r>
              <a:rPr lang="tr-TR" sz="2400" b="1" cap="none" dirty="0">
                <a:latin typeface="Times New Roman" panose="02020603050405020304" pitchFamily="18" charset="0"/>
                <a:cs typeface="Times New Roman" panose="02020603050405020304" pitchFamily="18" charset="0"/>
              </a:rPr>
              <a:t> (kendi kendini yenileyebilme): </a:t>
            </a:r>
            <a:r>
              <a:rPr lang="tr-TR" sz="2400" cap="none" dirty="0">
                <a:latin typeface="Times New Roman" panose="02020603050405020304" pitchFamily="18" charset="0"/>
                <a:cs typeface="Times New Roman" panose="02020603050405020304" pitchFamily="18" charset="0"/>
              </a:rPr>
              <a:t>Bölünme sonrası hücre, önceki hücre gibi kök hücre olabilme özelliğini devam ettirir. </a:t>
            </a:r>
          </a:p>
          <a:p>
            <a:endParaRPr lang="tr-TR" sz="2400" cap="none" dirty="0">
              <a:latin typeface="Times New Roman" panose="02020603050405020304" pitchFamily="18" charset="0"/>
              <a:cs typeface="Times New Roman" panose="02020603050405020304" pitchFamily="18" charset="0"/>
            </a:endParaRPr>
          </a:p>
          <a:p>
            <a:r>
              <a:rPr lang="tr-TR" sz="2400" b="1" cap="none" dirty="0" err="1">
                <a:latin typeface="Times New Roman" panose="02020603050405020304" pitchFamily="18" charset="0"/>
                <a:cs typeface="Times New Roman" panose="02020603050405020304" pitchFamily="18" charset="0"/>
              </a:rPr>
              <a:t>Diferansiasyon</a:t>
            </a:r>
            <a:r>
              <a:rPr lang="tr-TR" sz="2400" b="1" cap="none" dirty="0">
                <a:latin typeface="Times New Roman" panose="02020603050405020304" pitchFamily="18" charset="0"/>
                <a:cs typeface="Times New Roman" panose="02020603050405020304" pitchFamily="18" charset="0"/>
              </a:rPr>
              <a:t> (başka hücrelere dönüşebilme): </a:t>
            </a:r>
            <a:r>
              <a:rPr lang="tr-TR" sz="2400" cap="none" dirty="0">
                <a:latin typeface="Times New Roman" panose="02020603050405020304" pitchFamily="18" charset="0"/>
                <a:cs typeface="Times New Roman" panose="02020603050405020304" pitchFamily="18" charset="0"/>
              </a:rPr>
              <a:t>Özelleşmemiş kök hücre özelleşmiş bir kök hücreye dönüşebilir. Bu süreçte iç ve dış uyaranlar önemlidir. İç uyaranlar hücrenin genleri tarafından kontrol edilir.</a:t>
            </a:r>
          </a:p>
          <a:p>
            <a:endParaRPr lang="tr-TR" dirty="0"/>
          </a:p>
        </p:txBody>
      </p:sp>
    </p:spTree>
    <p:extLst>
      <p:ext uri="{BB962C8B-B14F-4D97-AF65-F5344CB8AC3E}">
        <p14:creationId xmlns:p14="http://schemas.microsoft.com/office/powerpoint/2010/main" xmlns="" val="2600992843"/>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a:extLst>
              <a:ext uri="{FF2B5EF4-FFF2-40B4-BE49-F238E27FC236}">
                <a16:creationId xmlns:a16="http://schemas.microsoft.com/office/drawing/2014/main" xmlns="" id="{5F3FBE38-FAC1-4F7F-9ADA-9BC8566B9A1C}"/>
              </a:ext>
            </a:extLst>
          </p:cNvPr>
          <p:cNvSpPr>
            <a:spLocks noGrp="1"/>
          </p:cNvSpPr>
          <p:nvPr>
            <p:ph sz="quarter" idx="13"/>
          </p:nvPr>
        </p:nvSpPr>
        <p:spPr>
          <a:xfrm>
            <a:off x="913774" y="1166191"/>
            <a:ext cx="10363826" cy="5181599"/>
          </a:xfrm>
        </p:spPr>
        <p:txBody>
          <a:bodyPr>
            <a:normAutofit lnSpcReduction="10000"/>
          </a:bodyPr>
          <a:lstStyle/>
          <a:p>
            <a:r>
              <a:rPr lang="tr-TR" sz="2400" cap="none" dirty="0">
                <a:latin typeface="Times New Roman" panose="02020603050405020304" pitchFamily="18" charset="0"/>
                <a:cs typeface="Times New Roman" panose="02020603050405020304" pitchFamily="18" charset="0"/>
              </a:rPr>
              <a:t>Erişkin kök hücreler, İndüklenmiş </a:t>
            </a:r>
            <a:r>
              <a:rPr lang="tr-TR" sz="2400" cap="none" dirty="0" err="1">
                <a:latin typeface="Times New Roman" panose="02020603050405020304" pitchFamily="18" charset="0"/>
                <a:cs typeface="Times New Roman" panose="02020603050405020304" pitchFamily="18" charset="0"/>
              </a:rPr>
              <a:t>Pluripotent</a:t>
            </a:r>
            <a:r>
              <a:rPr lang="tr-TR" sz="2400" cap="none" dirty="0">
                <a:latin typeface="Times New Roman" panose="02020603050405020304" pitchFamily="18" charset="0"/>
                <a:cs typeface="Times New Roman" panose="02020603050405020304" pitchFamily="18" charset="0"/>
              </a:rPr>
              <a:t> Kök Hücreler (</a:t>
            </a:r>
            <a:r>
              <a:rPr lang="tr-TR" sz="2400" cap="none" dirty="0" err="1">
                <a:latin typeface="Times New Roman" panose="02020603050405020304" pitchFamily="18" charset="0"/>
                <a:cs typeface="Times New Roman" panose="02020603050405020304" pitchFamily="18" charset="0"/>
              </a:rPr>
              <a:t>IPSC'ler</a:t>
            </a:r>
            <a:r>
              <a:rPr lang="tr-TR" sz="2400" cap="none" dirty="0">
                <a:latin typeface="Times New Roman" panose="02020603050405020304" pitchFamily="18" charset="0"/>
                <a:cs typeface="Times New Roman" panose="02020603050405020304" pitchFamily="18" charset="0"/>
              </a:rPr>
              <a:t>) ve </a:t>
            </a:r>
            <a:r>
              <a:rPr lang="tr-TR" sz="2400" cap="none" dirty="0" err="1">
                <a:latin typeface="Times New Roman" panose="02020603050405020304" pitchFamily="18" charset="0"/>
                <a:cs typeface="Times New Roman" panose="02020603050405020304" pitchFamily="18" charset="0"/>
              </a:rPr>
              <a:t>Mezenkimal</a:t>
            </a:r>
            <a:r>
              <a:rPr lang="tr-TR" sz="2400" cap="none" dirty="0">
                <a:latin typeface="Times New Roman" panose="02020603050405020304" pitchFamily="18" charset="0"/>
                <a:cs typeface="Times New Roman" panose="02020603050405020304" pitchFamily="18" charset="0"/>
              </a:rPr>
              <a:t> Kök Hücreler (</a:t>
            </a:r>
            <a:r>
              <a:rPr lang="tr-TR" sz="2400" cap="none" dirty="0" err="1">
                <a:latin typeface="Times New Roman" panose="02020603050405020304" pitchFamily="18" charset="0"/>
                <a:cs typeface="Times New Roman" panose="02020603050405020304" pitchFamily="18" charset="0"/>
              </a:rPr>
              <a:t>MSC'ler</a:t>
            </a:r>
            <a:r>
              <a:rPr lang="tr-TR" sz="2400" cap="none" dirty="0">
                <a:latin typeface="Times New Roman" panose="02020603050405020304" pitchFamily="18" charset="0"/>
                <a:cs typeface="Times New Roman" panose="02020603050405020304" pitchFamily="18" charset="0"/>
              </a:rPr>
              <a:t>) </a:t>
            </a:r>
            <a:r>
              <a:rPr lang="tr-TR" sz="2400" cap="none" dirty="0" err="1">
                <a:latin typeface="Times New Roman" panose="02020603050405020304" pitchFamily="18" charset="0"/>
                <a:cs typeface="Times New Roman" panose="02020603050405020304" pitchFamily="18" charset="0"/>
              </a:rPr>
              <a:t>embriyonik</a:t>
            </a:r>
            <a:r>
              <a:rPr lang="tr-TR" sz="2400" cap="none" dirty="0">
                <a:latin typeface="Times New Roman" panose="02020603050405020304" pitchFamily="18" charset="0"/>
                <a:cs typeface="Times New Roman" panose="02020603050405020304" pitchFamily="18" charset="0"/>
              </a:rPr>
              <a:t> olmayan kök hücrelerdir ve retina   hastalıklarının tedavisinde yaygın olarak kullanılmaktadır.</a:t>
            </a:r>
          </a:p>
          <a:p>
            <a:endParaRPr lang="tr-TR" sz="2400" cap="none" dirty="0">
              <a:latin typeface="Times New Roman" panose="02020603050405020304" pitchFamily="18" charset="0"/>
              <a:cs typeface="Times New Roman" panose="02020603050405020304" pitchFamily="18" charset="0"/>
            </a:endParaRPr>
          </a:p>
          <a:p>
            <a:r>
              <a:rPr lang="tr-TR" sz="2400" cap="none" dirty="0" err="1">
                <a:latin typeface="Times New Roman" panose="02020603050405020304" pitchFamily="18" charset="0"/>
                <a:cs typeface="Times New Roman" panose="02020603050405020304" pitchFamily="18" charset="0"/>
              </a:rPr>
              <a:t>MSC'ler</a:t>
            </a:r>
            <a:r>
              <a:rPr lang="tr-TR" sz="2400" cap="none" dirty="0">
                <a:latin typeface="Times New Roman" panose="02020603050405020304" pitchFamily="18" charset="0"/>
                <a:cs typeface="Times New Roman" panose="02020603050405020304" pitchFamily="18" charset="0"/>
              </a:rPr>
              <a:t> büyüme faktörlerini salgılayarak çevresindeki hücreleri, </a:t>
            </a:r>
            <a:r>
              <a:rPr lang="tr-TR" sz="2400" cap="none" dirty="0" err="1">
                <a:latin typeface="Times New Roman" panose="02020603050405020304" pitchFamily="18" charset="0"/>
                <a:cs typeface="Times New Roman" panose="02020603050405020304" pitchFamily="18" charset="0"/>
              </a:rPr>
              <a:t>antiapoptotik</a:t>
            </a:r>
            <a:r>
              <a:rPr lang="tr-TR" sz="2400" cap="none" dirty="0">
                <a:latin typeface="Times New Roman" panose="02020603050405020304" pitchFamily="18" charset="0"/>
                <a:cs typeface="Times New Roman" panose="02020603050405020304" pitchFamily="18" charset="0"/>
              </a:rPr>
              <a:t>, anti-</a:t>
            </a:r>
            <a:r>
              <a:rPr lang="tr-TR" sz="2400" cap="none" dirty="0" err="1">
                <a:latin typeface="Times New Roman" panose="02020603050405020304" pitchFamily="18" charset="0"/>
                <a:cs typeface="Times New Roman" panose="02020603050405020304" pitchFamily="18" charset="0"/>
              </a:rPr>
              <a:t>enflamatuar</a:t>
            </a:r>
            <a:r>
              <a:rPr lang="tr-TR" sz="2400" cap="none" dirty="0">
                <a:latin typeface="Times New Roman" panose="02020603050405020304" pitchFamily="18" charset="0"/>
                <a:cs typeface="Times New Roman" panose="02020603050405020304" pitchFamily="18" charset="0"/>
              </a:rPr>
              <a:t>, </a:t>
            </a:r>
            <a:r>
              <a:rPr lang="tr-TR" sz="2400" cap="none" dirty="0" err="1">
                <a:latin typeface="Times New Roman" panose="02020603050405020304" pitchFamily="18" charset="0"/>
                <a:cs typeface="Times New Roman" panose="02020603050405020304" pitchFamily="18" charset="0"/>
              </a:rPr>
              <a:t>immünomodülatör</a:t>
            </a:r>
            <a:r>
              <a:rPr lang="tr-TR" sz="2400" cap="none" dirty="0">
                <a:latin typeface="Times New Roman" panose="02020603050405020304" pitchFamily="18" charset="0"/>
                <a:cs typeface="Times New Roman" panose="02020603050405020304" pitchFamily="18" charset="0"/>
              </a:rPr>
              <a:t> ve </a:t>
            </a:r>
            <a:r>
              <a:rPr lang="tr-TR" sz="2400" cap="none" dirty="0" err="1">
                <a:latin typeface="Times New Roman" panose="02020603050405020304" pitchFamily="18" charset="0"/>
                <a:cs typeface="Times New Roman" panose="02020603050405020304" pitchFamily="18" charset="0"/>
              </a:rPr>
              <a:t>anjiyojenik</a:t>
            </a:r>
            <a:r>
              <a:rPr lang="tr-TR" sz="2400" cap="none" dirty="0">
                <a:latin typeface="Times New Roman" panose="02020603050405020304" pitchFamily="18" charset="0"/>
                <a:cs typeface="Times New Roman" panose="02020603050405020304" pitchFamily="18" charset="0"/>
              </a:rPr>
              <a:t> faktörler salgılayarak korurlar.</a:t>
            </a:r>
          </a:p>
          <a:p>
            <a:endParaRPr lang="tr-TR" sz="2400" cap="none" dirty="0">
              <a:latin typeface="Times New Roman" panose="02020603050405020304" pitchFamily="18" charset="0"/>
              <a:cs typeface="Times New Roman" panose="02020603050405020304" pitchFamily="18" charset="0"/>
            </a:endParaRPr>
          </a:p>
          <a:p>
            <a:r>
              <a:rPr lang="tr-TR" sz="2400" cap="none" dirty="0" smtClean="0">
                <a:latin typeface="Times New Roman" panose="02020603050405020304" pitchFamily="18" charset="0"/>
                <a:cs typeface="Times New Roman" panose="02020603050405020304" pitchFamily="18" charset="0"/>
              </a:rPr>
              <a:t>Kök </a:t>
            </a:r>
            <a:r>
              <a:rPr lang="tr-TR" sz="2400" cap="none" dirty="0">
                <a:latin typeface="Times New Roman" panose="02020603050405020304" pitchFamily="18" charset="0"/>
                <a:cs typeface="Times New Roman" panose="02020603050405020304" pitchFamily="18" charset="0"/>
              </a:rPr>
              <a:t>hücreler tarafından salgılanan büyüme faktörleri ve çeşitli </a:t>
            </a:r>
            <a:r>
              <a:rPr lang="tr-TR" sz="2400" cap="none" dirty="0" err="1">
                <a:latin typeface="Times New Roman" panose="02020603050405020304" pitchFamily="18" charset="0"/>
                <a:cs typeface="Times New Roman" panose="02020603050405020304" pitchFamily="18" charset="0"/>
              </a:rPr>
              <a:t>sitokinlerin</a:t>
            </a:r>
            <a:r>
              <a:rPr lang="tr-TR" sz="2400" cap="none" dirty="0">
                <a:latin typeface="Times New Roman" panose="02020603050405020304" pitchFamily="18" charset="0"/>
                <a:cs typeface="Times New Roman" panose="02020603050405020304" pitchFamily="18" charset="0"/>
              </a:rPr>
              <a:t> </a:t>
            </a:r>
            <a:r>
              <a:rPr lang="tr-TR" sz="2400" cap="none" dirty="0" err="1">
                <a:latin typeface="Times New Roman" panose="02020603050405020304" pitchFamily="18" charset="0"/>
                <a:cs typeface="Times New Roman" panose="02020603050405020304" pitchFamily="18" charset="0"/>
              </a:rPr>
              <a:t>fotoreseptör</a:t>
            </a:r>
            <a:r>
              <a:rPr lang="tr-TR" sz="2400" cap="none" dirty="0">
                <a:latin typeface="Times New Roman" panose="02020603050405020304" pitchFamily="18" charset="0"/>
                <a:cs typeface="Times New Roman" panose="02020603050405020304" pitchFamily="18" charset="0"/>
              </a:rPr>
              <a:t> sağ </a:t>
            </a:r>
            <a:r>
              <a:rPr lang="tr-TR" sz="2400" cap="none" dirty="0" smtClean="0">
                <a:latin typeface="Times New Roman" panose="02020603050405020304" pitchFamily="18" charset="0"/>
                <a:cs typeface="Times New Roman" panose="02020603050405020304" pitchFamily="18" charset="0"/>
              </a:rPr>
              <a:t>kalımını arttırdığı </a:t>
            </a:r>
            <a:r>
              <a:rPr lang="tr-TR" sz="2400" cap="none" dirty="0">
                <a:latin typeface="Times New Roman" panose="02020603050405020304" pitchFamily="18" charset="0"/>
                <a:cs typeface="Times New Roman" panose="02020603050405020304" pitchFamily="18" charset="0"/>
              </a:rPr>
              <a:t>düşünülmektedir. Böylece retina hastalıklarını erken dönemde tedavi etmek açısından faydalı olabilirler.</a:t>
            </a:r>
          </a:p>
          <a:p>
            <a:endParaRPr lang="tr-TR" sz="2400" cap="none" dirty="0">
              <a:latin typeface="Times New Roman" panose="02020603050405020304" pitchFamily="18" charset="0"/>
              <a:cs typeface="Times New Roman" panose="02020603050405020304" pitchFamily="18" charset="0"/>
            </a:endParaRPr>
          </a:p>
          <a:p>
            <a:endParaRPr lang="tr-TR" dirty="0"/>
          </a:p>
        </p:txBody>
      </p:sp>
    </p:spTree>
    <p:extLst>
      <p:ext uri="{BB962C8B-B14F-4D97-AF65-F5344CB8AC3E}">
        <p14:creationId xmlns:p14="http://schemas.microsoft.com/office/powerpoint/2010/main" xmlns="" val="133600860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a:extLst>
              <a:ext uri="{FF2B5EF4-FFF2-40B4-BE49-F238E27FC236}">
                <a16:creationId xmlns:a16="http://schemas.microsoft.com/office/drawing/2014/main" xmlns="" id="{108BAEAE-C93D-418B-B00F-BEB2B8DBD869}"/>
              </a:ext>
            </a:extLst>
          </p:cNvPr>
          <p:cNvSpPr>
            <a:spLocks noGrp="1"/>
          </p:cNvSpPr>
          <p:nvPr>
            <p:ph type="title"/>
          </p:nvPr>
        </p:nvSpPr>
        <p:spPr>
          <a:xfrm>
            <a:off x="622853" y="193183"/>
            <a:ext cx="10655374" cy="1503095"/>
          </a:xfrm>
        </p:spPr>
        <p:txBody>
          <a:bodyPr/>
          <a:lstStyle/>
          <a:p>
            <a:r>
              <a:rPr lang="tr-TR" b="1" dirty="0">
                <a:solidFill>
                  <a:srgbClr val="7030A0"/>
                </a:solidFill>
              </a:rPr>
              <a:t>GÖZ KÖK HÜCRE UYGULAMALARININ AVANTAJLARI</a:t>
            </a:r>
          </a:p>
        </p:txBody>
      </p:sp>
      <p:sp>
        <p:nvSpPr>
          <p:cNvPr id="3" name="İçerik Yer Tutucusu 2">
            <a:extLst>
              <a:ext uri="{FF2B5EF4-FFF2-40B4-BE49-F238E27FC236}">
                <a16:creationId xmlns:a16="http://schemas.microsoft.com/office/drawing/2014/main" xmlns="" id="{8D252AED-2456-437B-BA18-3FBCE66EF103}"/>
              </a:ext>
            </a:extLst>
          </p:cNvPr>
          <p:cNvSpPr>
            <a:spLocks noGrp="1"/>
          </p:cNvSpPr>
          <p:nvPr>
            <p:ph sz="quarter" idx="13"/>
          </p:nvPr>
        </p:nvSpPr>
        <p:spPr>
          <a:xfrm>
            <a:off x="4610636" y="1249251"/>
            <a:ext cx="6666963" cy="5138297"/>
          </a:xfrm>
        </p:spPr>
        <p:txBody>
          <a:bodyPr>
            <a:noAutofit/>
          </a:bodyPr>
          <a:lstStyle/>
          <a:p>
            <a:r>
              <a:rPr lang="tr-TR" sz="2200" cap="none" dirty="0">
                <a:latin typeface="Times New Roman" panose="02020603050405020304" pitchFamily="18" charset="0"/>
                <a:cs typeface="Times New Roman" panose="02020603050405020304" pitchFamily="18" charset="0"/>
              </a:rPr>
              <a:t>Gerekli kök hücre miktarı maliyeti düşürür düşüktür. </a:t>
            </a:r>
          </a:p>
          <a:p>
            <a:r>
              <a:rPr lang="tr-TR" sz="2200" cap="none" dirty="0">
                <a:latin typeface="Times New Roman" panose="02020603050405020304" pitchFamily="18" charset="0"/>
                <a:cs typeface="Times New Roman" panose="02020603050405020304" pitchFamily="18" charset="0"/>
              </a:rPr>
              <a:t>Cerrahi nispeten teknik olarak kolay ve klinik uygulamada kullanılan görüntüleme yöntemleri ile nakledilen hücreler ile görülebilir.</a:t>
            </a:r>
          </a:p>
          <a:p>
            <a:r>
              <a:rPr lang="tr-TR" sz="2200" cap="none" dirty="0">
                <a:latin typeface="Times New Roman" panose="02020603050405020304" pitchFamily="18" charset="0"/>
                <a:cs typeface="Times New Roman" panose="02020603050405020304" pitchFamily="18" charset="0"/>
              </a:rPr>
              <a:t>Hastanın diğer gözü kök hücrenin etkisini değerlendirmek için kontrol olarak kullanılabilir. </a:t>
            </a:r>
          </a:p>
          <a:p>
            <a:r>
              <a:rPr lang="tr-TR" sz="2200" cap="none" dirty="0">
                <a:latin typeface="Times New Roman" panose="02020603050405020304" pitchFamily="18" charset="0"/>
                <a:cs typeface="Times New Roman" panose="02020603050405020304" pitchFamily="18" charset="0"/>
              </a:rPr>
              <a:t>Göz </a:t>
            </a:r>
            <a:r>
              <a:rPr lang="tr-TR" sz="2200" cap="none" dirty="0" err="1">
                <a:latin typeface="Times New Roman" panose="02020603050405020304" pitchFamily="18" charset="0"/>
                <a:cs typeface="Times New Roman" panose="02020603050405020304" pitchFamily="18" charset="0"/>
              </a:rPr>
              <a:t>immün</a:t>
            </a:r>
            <a:r>
              <a:rPr lang="tr-TR" sz="2200" cap="none" dirty="0">
                <a:latin typeface="Times New Roman" panose="02020603050405020304" pitchFamily="18" charset="0"/>
                <a:cs typeface="Times New Roman" panose="02020603050405020304" pitchFamily="18" charset="0"/>
              </a:rPr>
              <a:t> ayrıcalıklı olarak bilinir ve uzun süreli </a:t>
            </a:r>
            <a:r>
              <a:rPr lang="tr-TR" sz="2200" cap="none" dirty="0" err="1">
                <a:latin typeface="Times New Roman" panose="02020603050405020304" pitchFamily="18" charset="0"/>
                <a:cs typeface="Times New Roman" panose="02020603050405020304" pitchFamily="18" charset="0"/>
              </a:rPr>
              <a:t>immünsüpresif</a:t>
            </a:r>
            <a:r>
              <a:rPr lang="tr-TR" sz="2200" cap="none" dirty="0">
                <a:latin typeface="Times New Roman" panose="02020603050405020304" pitchFamily="18" charset="0"/>
                <a:cs typeface="Times New Roman" panose="02020603050405020304" pitchFamily="18" charset="0"/>
              </a:rPr>
              <a:t> tedavi gerekli değildir.</a:t>
            </a:r>
          </a:p>
          <a:p>
            <a:r>
              <a:rPr lang="tr-TR" sz="2200" cap="none" dirty="0">
                <a:latin typeface="Times New Roman" panose="02020603050405020304" pitchFamily="18" charset="0"/>
                <a:cs typeface="Times New Roman" panose="02020603050405020304" pitchFamily="18" charset="0"/>
              </a:rPr>
              <a:t>Sağlıklı kök hücre uygulaması dejenere </a:t>
            </a:r>
            <a:r>
              <a:rPr lang="tr-TR" sz="2200" cap="none" dirty="0" err="1">
                <a:latin typeface="Times New Roman" panose="02020603050405020304" pitchFamily="18" charset="0"/>
                <a:cs typeface="Times New Roman" panose="02020603050405020304" pitchFamily="18" charset="0"/>
              </a:rPr>
              <a:t>retinal</a:t>
            </a:r>
            <a:r>
              <a:rPr lang="tr-TR" sz="2200" cap="none" dirty="0">
                <a:latin typeface="Times New Roman" panose="02020603050405020304" pitchFamily="18" charset="0"/>
                <a:cs typeface="Times New Roman" panose="02020603050405020304" pitchFamily="18" charset="0"/>
              </a:rPr>
              <a:t> hücrelerinin hücre yenilenmesi, yeni hücreler arası bağlantıların oluşturulması ve görsel fonksiyonun geliştirilmesine katkısı olduğu düşünülmektedir.</a:t>
            </a:r>
          </a:p>
          <a:p>
            <a:endParaRPr lang="tr-TR" sz="2400" cap="none" dirty="0">
              <a:latin typeface="Times New Roman" panose="02020603050405020304" pitchFamily="18" charset="0"/>
              <a:cs typeface="Times New Roman" panose="02020603050405020304" pitchFamily="18" charset="0"/>
            </a:endParaRPr>
          </a:p>
        </p:txBody>
      </p:sp>
      <p:pic>
        <p:nvPicPr>
          <p:cNvPr id="4" name="Resim 3"/>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0" y="1487860"/>
            <a:ext cx="4429704" cy="4661077"/>
          </a:xfrm>
          <a:prstGeom prst="rect">
            <a:avLst/>
          </a:prstGeom>
        </p:spPr>
      </p:pic>
    </p:spTree>
    <p:extLst>
      <p:ext uri="{BB962C8B-B14F-4D97-AF65-F5344CB8AC3E}">
        <p14:creationId xmlns:p14="http://schemas.microsoft.com/office/powerpoint/2010/main" xmlns="" val="392210563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a:extLst>
              <a:ext uri="{FF2B5EF4-FFF2-40B4-BE49-F238E27FC236}">
                <a16:creationId xmlns:a16="http://schemas.microsoft.com/office/drawing/2014/main" xmlns="" id="{530BEDC9-56D3-4985-B5C2-D85A71B71D1C}"/>
              </a:ext>
            </a:extLst>
          </p:cNvPr>
          <p:cNvSpPr>
            <a:spLocks noGrp="1"/>
          </p:cNvSpPr>
          <p:nvPr>
            <p:ph type="title"/>
          </p:nvPr>
        </p:nvSpPr>
        <p:spPr/>
        <p:txBody>
          <a:bodyPr/>
          <a:lstStyle/>
          <a:p>
            <a:r>
              <a:rPr lang="tr-TR" b="1" dirty="0">
                <a:solidFill>
                  <a:srgbClr val="7030A0"/>
                </a:solidFill>
                <a:latin typeface="Times New Roman" panose="02020603050405020304" pitchFamily="18" charset="0"/>
                <a:cs typeface="Times New Roman" panose="02020603050405020304" pitchFamily="18" charset="0"/>
              </a:rPr>
              <a:t>OLGU SUNUMU</a:t>
            </a:r>
          </a:p>
        </p:txBody>
      </p:sp>
      <p:sp>
        <p:nvSpPr>
          <p:cNvPr id="3" name="İçerik Yer Tutucusu 2">
            <a:extLst>
              <a:ext uri="{FF2B5EF4-FFF2-40B4-BE49-F238E27FC236}">
                <a16:creationId xmlns:a16="http://schemas.microsoft.com/office/drawing/2014/main" xmlns="" id="{E1B48C08-92F4-4FD0-9375-E2C95CD53A5E}"/>
              </a:ext>
            </a:extLst>
          </p:cNvPr>
          <p:cNvSpPr>
            <a:spLocks noGrp="1"/>
          </p:cNvSpPr>
          <p:nvPr>
            <p:ph sz="quarter" idx="13"/>
          </p:nvPr>
        </p:nvSpPr>
        <p:spPr/>
        <p:txBody>
          <a:bodyPr>
            <a:normAutofit/>
          </a:bodyPr>
          <a:lstStyle/>
          <a:p>
            <a:r>
              <a:rPr lang="tr-TR" sz="2400" cap="none" dirty="0">
                <a:latin typeface="Times New Roman" panose="02020603050405020304" pitchFamily="18" charset="0"/>
                <a:cs typeface="Times New Roman" panose="02020603050405020304" pitchFamily="18" charset="0"/>
              </a:rPr>
              <a:t>Olgumuz </a:t>
            </a:r>
            <a:r>
              <a:rPr lang="tr-TR" sz="2400" cap="none" dirty="0" err="1">
                <a:latin typeface="Times New Roman" panose="02020603050405020304" pitchFamily="18" charset="0"/>
                <a:cs typeface="Times New Roman" panose="02020603050405020304" pitchFamily="18" charset="0"/>
              </a:rPr>
              <a:t>suprakoroidal</a:t>
            </a:r>
            <a:r>
              <a:rPr lang="tr-TR" sz="2400" cap="none" dirty="0">
                <a:latin typeface="Times New Roman" panose="02020603050405020304" pitchFamily="18" charset="0"/>
                <a:cs typeface="Times New Roman" panose="02020603050405020304" pitchFamily="18" charset="0"/>
              </a:rPr>
              <a:t> UCMSC </a:t>
            </a:r>
            <a:r>
              <a:rPr lang="tr-TR" sz="2400" cap="none" dirty="0" err="1">
                <a:latin typeface="Times New Roman" panose="02020603050405020304" pitchFamily="18" charset="0"/>
                <a:cs typeface="Times New Roman" panose="02020603050405020304" pitchFamily="18" charset="0"/>
              </a:rPr>
              <a:t>implantasyonu</a:t>
            </a:r>
            <a:r>
              <a:rPr lang="tr-TR" sz="2400" cap="none" dirty="0">
                <a:latin typeface="Times New Roman" panose="02020603050405020304" pitchFamily="18" charset="0"/>
                <a:cs typeface="Times New Roman" panose="02020603050405020304" pitchFamily="18" charset="0"/>
              </a:rPr>
              <a:t> yapılan </a:t>
            </a:r>
            <a:r>
              <a:rPr lang="tr-TR" sz="2400" cap="none" dirty="0" err="1">
                <a:latin typeface="Times New Roman" panose="02020603050405020304" pitchFamily="18" charset="0"/>
                <a:cs typeface="Times New Roman" panose="02020603050405020304" pitchFamily="18" charset="0"/>
              </a:rPr>
              <a:t>LCA'nın</a:t>
            </a:r>
            <a:r>
              <a:rPr lang="tr-TR" sz="2400" cap="none" dirty="0">
                <a:latin typeface="Times New Roman" panose="02020603050405020304" pitchFamily="18" charset="0"/>
                <a:cs typeface="Times New Roman" panose="02020603050405020304" pitchFamily="18" charset="0"/>
              </a:rPr>
              <a:t> klinik tanısı olan 36 yaşında kadın hasta.</a:t>
            </a:r>
          </a:p>
          <a:p>
            <a:r>
              <a:rPr lang="tr-TR" sz="2400" cap="none" dirty="0">
                <a:latin typeface="Times New Roman" panose="02020603050405020304" pitchFamily="18" charset="0"/>
                <a:cs typeface="Times New Roman" panose="02020603050405020304" pitchFamily="18" charset="0"/>
              </a:rPr>
              <a:t>Hastanın çocukluğundan beri görme keskinliği düşük ve görme keskinliği 7 yaşında her iki gözünde de ışık algısına </a:t>
            </a:r>
            <a:r>
              <a:rPr lang="tr-TR" sz="2400" cap="none" dirty="0" smtClean="0">
                <a:latin typeface="Times New Roman" panose="02020603050405020304" pitchFamily="18" charset="0"/>
                <a:cs typeface="Times New Roman" panose="02020603050405020304" pitchFamily="18" charset="0"/>
              </a:rPr>
              <a:t>düşmüş</a:t>
            </a:r>
            <a:endParaRPr lang="tr-TR" sz="2400" cap="none" dirty="0">
              <a:solidFill>
                <a:srgbClr val="FF0000"/>
              </a:solidFill>
              <a:latin typeface="Times New Roman" panose="02020603050405020304" pitchFamily="18" charset="0"/>
              <a:cs typeface="Times New Roman" panose="02020603050405020304" pitchFamily="18" charset="0"/>
            </a:endParaRPr>
          </a:p>
          <a:p>
            <a:r>
              <a:rPr lang="tr-TR" sz="2400" cap="none" dirty="0" smtClean="0">
                <a:latin typeface="Times New Roman" panose="02020603050405020304" pitchFamily="18" charset="0"/>
                <a:cs typeface="Times New Roman" panose="02020603050405020304" pitchFamily="18" charset="0"/>
              </a:rPr>
              <a:t>Vizyonu bizim </a:t>
            </a:r>
            <a:r>
              <a:rPr lang="tr-TR" sz="2400" cap="none" dirty="0">
                <a:latin typeface="Times New Roman" panose="02020603050405020304" pitchFamily="18" charset="0"/>
                <a:cs typeface="Times New Roman" panose="02020603050405020304" pitchFamily="18" charset="0"/>
              </a:rPr>
              <a:t>muayenede her iki gözde sadece hafif ışık algısı şeklindeydi. </a:t>
            </a:r>
          </a:p>
          <a:p>
            <a:r>
              <a:rPr lang="tr-TR" sz="2400" cap="none" dirty="0" err="1" smtClean="0">
                <a:latin typeface="Times New Roman" panose="02020603050405020304" pitchFamily="18" charset="0"/>
                <a:cs typeface="Times New Roman" panose="02020603050405020304" pitchFamily="18" charset="0"/>
              </a:rPr>
              <a:t>Nistagmus</a:t>
            </a:r>
            <a:r>
              <a:rPr lang="tr-TR" sz="2400" cap="none" dirty="0" smtClean="0">
                <a:latin typeface="Times New Roman" panose="02020603050405020304" pitchFamily="18" charset="0"/>
                <a:cs typeface="Times New Roman" panose="02020603050405020304" pitchFamily="18" charset="0"/>
              </a:rPr>
              <a:t> mevcut olup </a:t>
            </a:r>
            <a:r>
              <a:rPr lang="tr-TR" sz="2400" cap="none" dirty="0">
                <a:latin typeface="Times New Roman" panose="02020603050405020304" pitchFamily="18" charset="0"/>
                <a:cs typeface="Times New Roman" panose="02020603050405020304" pitchFamily="18" charset="0"/>
              </a:rPr>
              <a:t>ve zayıf </a:t>
            </a:r>
            <a:r>
              <a:rPr lang="tr-TR" sz="2400" cap="none" dirty="0" err="1">
                <a:latin typeface="Times New Roman" panose="02020603050405020304" pitchFamily="18" charset="0"/>
                <a:cs typeface="Times New Roman" panose="02020603050405020304" pitchFamily="18" charset="0"/>
              </a:rPr>
              <a:t>pupil</a:t>
            </a:r>
            <a:r>
              <a:rPr lang="tr-TR" sz="2400" cap="none" dirty="0">
                <a:latin typeface="Times New Roman" panose="02020603050405020304" pitchFamily="18" charset="0"/>
                <a:cs typeface="Times New Roman" panose="02020603050405020304" pitchFamily="18" charset="0"/>
              </a:rPr>
              <a:t> ışık yanıtları vardı. </a:t>
            </a:r>
          </a:p>
        </p:txBody>
      </p:sp>
    </p:spTree>
    <p:extLst>
      <p:ext uri="{BB962C8B-B14F-4D97-AF65-F5344CB8AC3E}">
        <p14:creationId xmlns:p14="http://schemas.microsoft.com/office/powerpoint/2010/main" xmlns="" val="400742924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a:extLst>
              <a:ext uri="{FF2B5EF4-FFF2-40B4-BE49-F238E27FC236}">
                <a16:creationId xmlns:a16="http://schemas.microsoft.com/office/drawing/2014/main" xmlns="" id="{B62A0E7A-2595-4234-99C4-C1069F62A543}"/>
              </a:ext>
            </a:extLst>
          </p:cNvPr>
          <p:cNvSpPr>
            <a:spLocks noGrp="1"/>
          </p:cNvSpPr>
          <p:nvPr>
            <p:ph sz="quarter" idx="13"/>
          </p:nvPr>
        </p:nvSpPr>
        <p:spPr>
          <a:xfrm>
            <a:off x="4636394" y="1262130"/>
            <a:ext cx="6641830" cy="3878923"/>
          </a:xfrm>
        </p:spPr>
        <p:txBody>
          <a:bodyPr>
            <a:noAutofit/>
          </a:bodyPr>
          <a:lstStyle/>
          <a:p>
            <a:r>
              <a:rPr lang="tr-TR" sz="2400" cap="none" dirty="0" err="1">
                <a:latin typeface="Times New Roman" panose="02020603050405020304" pitchFamily="18" charset="0"/>
                <a:cs typeface="Times New Roman" panose="02020603050405020304" pitchFamily="18" charset="0"/>
              </a:rPr>
              <a:t>Fundus</a:t>
            </a:r>
            <a:r>
              <a:rPr lang="tr-TR" sz="2400" cap="none" dirty="0">
                <a:latin typeface="Times New Roman" panose="02020603050405020304" pitchFamily="18" charset="0"/>
                <a:cs typeface="Times New Roman" panose="02020603050405020304" pitchFamily="18" charset="0"/>
              </a:rPr>
              <a:t> muayenesinde </a:t>
            </a:r>
            <a:r>
              <a:rPr lang="tr-TR" sz="2400" cap="none" dirty="0" err="1">
                <a:latin typeface="Times New Roman" panose="02020603050405020304" pitchFamily="18" charset="0"/>
                <a:cs typeface="Times New Roman" panose="02020603050405020304" pitchFamily="18" charset="0"/>
              </a:rPr>
              <a:t>bilateral</a:t>
            </a:r>
            <a:r>
              <a:rPr lang="tr-TR" sz="2400" cap="none" dirty="0">
                <a:latin typeface="Times New Roman" panose="02020603050405020304" pitchFamily="18" charset="0"/>
                <a:cs typeface="Times New Roman" panose="02020603050405020304" pitchFamily="18" charset="0"/>
              </a:rPr>
              <a:t> soluk optik disk ve ciddi </a:t>
            </a:r>
            <a:r>
              <a:rPr lang="tr-TR" sz="2400" cap="none" dirty="0" err="1">
                <a:latin typeface="Times New Roman" panose="02020603050405020304" pitchFamily="18" charset="0"/>
                <a:cs typeface="Times New Roman" panose="02020603050405020304" pitchFamily="18" charset="0"/>
              </a:rPr>
              <a:t>periferik</a:t>
            </a:r>
            <a:r>
              <a:rPr lang="tr-TR" sz="2400" cap="none" dirty="0">
                <a:latin typeface="Times New Roman" panose="02020603050405020304" pitchFamily="18" charset="0"/>
                <a:cs typeface="Times New Roman" panose="02020603050405020304" pitchFamily="18" charset="0"/>
              </a:rPr>
              <a:t> </a:t>
            </a:r>
            <a:r>
              <a:rPr lang="tr-TR" sz="2400" cap="none" dirty="0" err="1">
                <a:latin typeface="Times New Roman" panose="02020603050405020304" pitchFamily="18" charset="0"/>
                <a:cs typeface="Times New Roman" panose="02020603050405020304" pitchFamily="18" charset="0"/>
              </a:rPr>
              <a:t>pigmenter</a:t>
            </a:r>
            <a:r>
              <a:rPr lang="tr-TR" sz="2400" cap="none" dirty="0">
                <a:latin typeface="Times New Roman" panose="02020603050405020304" pitchFamily="18" charset="0"/>
                <a:cs typeface="Times New Roman" panose="02020603050405020304" pitchFamily="18" charset="0"/>
              </a:rPr>
              <a:t> </a:t>
            </a:r>
            <a:r>
              <a:rPr lang="tr-TR" sz="2400" cap="none" dirty="0" err="1">
                <a:latin typeface="Times New Roman" panose="02020603050405020304" pitchFamily="18" charset="0"/>
                <a:cs typeface="Times New Roman" panose="02020603050405020304" pitchFamily="18" charset="0"/>
              </a:rPr>
              <a:t>retinopati</a:t>
            </a:r>
            <a:r>
              <a:rPr lang="tr-TR" sz="2400" cap="none" dirty="0">
                <a:latin typeface="Times New Roman" panose="02020603050405020304" pitchFamily="18" charset="0"/>
                <a:cs typeface="Times New Roman" panose="02020603050405020304" pitchFamily="18" charset="0"/>
              </a:rPr>
              <a:t> saptandı. </a:t>
            </a:r>
          </a:p>
          <a:p>
            <a:r>
              <a:rPr lang="tr-TR" sz="2400" cap="none" dirty="0" err="1">
                <a:latin typeface="Times New Roman" panose="02020603050405020304" pitchFamily="18" charset="0"/>
                <a:cs typeface="Times New Roman" panose="02020603050405020304" pitchFamily="18" charset="0"/>
              </a:rPr>
              <a:t>Elektroretinografi</a:t>
            </a:r>
            <a:r>
              <a:rPr lang="tr-TR" sz="2400" cap="none" dirty="0">
                <a:latin typeface="Times New Roman" panose="02020603050405020304" pitchFamily="18" charset="0"/>
                <a:cs typeface="Times New Roman" panose="02020603050405020304" pitchFamily="18" charset="0"/>
              </a:rPr>
              <a:t> (ERG) testi her iki gözde de tespit edilemedi ve görme azlığı nedeniyle görme alanı testini yapamadı. </a:t>
            </a:r>
          </a:p>
          <a:p>
            <a:r>
              <a:rPr lang="tr-TR" sz="2400" cap="none" dirty="0">
                <a:latin typeface="Times New Roman" panose="02020603050405020304" pitchFamily="18" charset="0"/>
                <a:cs typeface="Times New Roman" panose="02020603050405020304" pitchFamily="18" charset="0"/>
              </a:rPr>
              <a:t>Optik </a:t>
            </a:r>
            <a:r>
              <a:rPr lang="tr-TR" sz="2400" cap="none" dirty="0" err="1">
                <a:latin typeface="Times New Roman" panose="02020603050405020304" pitchFamily="18" charset="0"/>
                <a:cs typeface="Times New Roman" panose="02020603050405020304" pitchFamily="18" charset="0"/>
              </a:rPr>
              <a:t>kohorence</a:t>
            </a:r>
            <a:r>
              <a:rPr lang="tr-TR" sz="2400" cap="none" dirty="0">
                <a:latin typeface="Times New Roman" panose="02020603050405020304" pitchFamily="18" charset="0"/>
                <a:cs typeface="Times New Roman" panose="02020603050405020304" pitchFamily="18" charset="0"/>
              </a:rPr>
              <a:t> tomografi (OKT) testi her iki gözde </a:t>
            </a:r>
            <a:r>
              <a:rPr lang="tr-TR" sz="2400" cap="none" dirty="0" err="1">
                <a:latin typeface="Times New Roman" panose="02020603050405020304" pitchFamily="18" charset="0"/>
                <a:cs typeface="Times New Roman" panose="02020603050405020304" pitchFamily="18" charset="0"/>
              </a:rPr>
              <a:t>atrofik</a:t>
            </a:r>
            <a:r>
              <a:rPr lang="tr-TR" sz="2400" cap="none" dirty="0">
                <a:latin typeface="Times New Roman" panose="02020603050405020304" pitchFamily="18" charset="0"/>
                <a:cs typeface="Times New Roman" panose="02020603050405020304" pitchFamily="18" charset="0"/>
              </a:rPr>
              <a:t> retina ve </a:t>
            </a:r>
            <a:r>
              <a:rPr lang="tr-TR" sz="2400" cap="none" dirty="0" err="1">
                <a:latin typeface="Times New Roman" panose="02020603050405020304" pitchFamily="18" charset="0"/>
                <a:cs typeface="Times New Roman" panose="02020603050405020304" pitchFamily="18" charset="0"/>
              </a:rPr>
              <a:t>koroid</a:t>
            </a:r>
            <a:r>
              <a:rPr lang="tr-TR" sz="2400" cap="none" dirty="0">
                <a:latin typeface="Times New Roman" panose="02020603050405020304" pitchFamily="18" charset="0"/>
                <a:cs typeface="Times New Roman" panose="02020603050405020304" pitchFamily="18" charset="0"/>
              </a:rPr>
              <a:t> gösterdi. </a:t>
            </a:r>
          </a:p>
          <a:p>
            <a:r>
              <a:rPr lang="tr-TR" sz="2400" cap="none" dirty="0" err="1">
                <a:latin typeface="Times New Roman" panose="02020603050405020304" pitchFamily="18" charset="0"/>
                <a:cs typeface="Times New Roman" panose="02020603050405020304" pitchFamily="18" charset="0"/>
              </a:rPr>
              <a:t>Foveal</a:t>
            </a:r>
            <a:r>
              <a:rPr lang="tr-TR" sz="2400" cap="none" dirty="0">
                <a:latin typeface="Times New Roman" panose="02020603050405020304" pitchFamily="18" charset="0"/>
                <a:cs typeface="Times New Roman" panose="02020603050405020304" pitchFamily="18" charset="0"/>
              </a:rPr>
              <a:t> kalınlık 169 mikron, </a:t>
            </a:r>
            <a:r>
              <a:rPr lang="tr-TR" sz="2400" cap="none" dirty="0" err="1">
                <a:latin typeface="Times New Roman" panose="02020603050405020304" pitchFamily="18" charset="0"/>
                <a:cs typeface="Times New Roman" panose="02020603050405020304" pitchFamily="18" charset="0"/>
              </a:rPr>
              <a:t>koroid</a:t>
            </a:r>
            <a:r>
              <a:rPr lang="tr-TR" sz="2400" cap="none" dirty="0">
                <a:latin typeface="Times New Roman" panose="02020603050405020304" pitchFamily="18" charset="0"/>
                <a:cs typeface="Times New Roman" panose="02020603050405020304" pitchFamily="18" charset="0"/>
              </a:rPr>
              <a:t> kalınlığı sağ gözde 153 mikron idi.</a:t>
            </a:r>
          </a:p>
          <a:p>
            <a:r>
              <a:rPr lang="tr-TR" sz="2400" cap="none" dirty="0">
                <a:latin typeface="Times New Roman" panose="02020603050405020304" pitchFamily="18" charset="0"/>
                <a:cs typeface="Times New Roman" panose="02020603050405020304" pitchFamily="18" charset="0"/>
              </a:rPr>
              <a:t>Sistemik muayenesi normaldi.</a:t>
            </a:r>
          </a:p>
        </p:txBody>
      </p:sp>
      <p:pic>
        <p:nvPicPr>
          <p:cNvPr id="2" name="Resim 1"/>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360484" y="1558342"/>
            <a:ext cx="4095605" cy="4082603"/>
          </a:xfrm>
          <a:prstGeom prst="rect">
            <a:avLst/>
          </a:prstGeom>
        </p:spPr>
      </p:pic>
    </p:spTree>
    <p:extLst>
      <p:ext uri="{BB962C8B-B14F-4D97-AF65-F5344CB8AC3E}">
        <p14:creationId xmlns:p14="http://schemas.microsoft.com/office/powerpoint/2010/main" xmlns="" val="2535132153"/>
      </p:ext>
    </p:extLst>
  </p:cSld>
  <p:clrMapOvr>
    <a:masterClrMapping/>
  </p:clrMapOvr>
  <p:timing>
    <p:tnLst>
      <p:par>
        <p:cTn id="1" dur="indefinite" restart="never" nodeType="tmRoot"/>
      </p:par>
    </p:tnLst>
  </p:timing>
</p:sld>
</file>

<file path=ppt/theme/theme1.xml><?xml version="1.0" encoding="utf-8"?>
<a:theme xmlns:a="http://schemas.openxmlformats.org/drawingml/2006/main" name="Damla">
  <a:themeElements>
    <a:clrScheme name="Damla">
      <a:dk1>
        <a:sysClr val="windowText" lastClr="000000"/>
      </a:dk1>
      <a:lt1>
        <a:sysClr val="window" lastClr="FFFFFF"/>
      </a:lt1>
      <a:dk2>
        <a:srgbClr val="27537E"/>
      </a:dk2>
      <a:lt2>
        <a:srgbClr val="AABED7"/>
      </a:lt2>
      <a:accent1>
        <a:srgbClr val="E34B7A"/>
      </a:accent1>
      <a:accent2>
        <a:srgbClr val="AC339A"/>
      </a:accent2>
      <a:accent3>
        <a:srgbClr val="6953B7"/>
      </a:accent3>
      <a:accent4>
        <a:srgbClr val="1D7EAB"/>
      </a:accent4>
      <a:accent5>
        <a:srgbClr val="43AFD6"/>
      </a:accent5>
      <a:accent6>
        <a:srgbClr val="DE85E1"/>
      </a:accent6>
      <a:hlink>
        <a:srgbClr val="ED87A6"/>
      </a:hlink>
      <a:folHlink>
        <a:srgbClr val="C99EAC"/>
      </a:folHlink>
    </a:clrScheme>
    <a:fontScheme name="Damla">
      <a:majorFont>
        <a:latin typeface="Tw Cen M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w Cen MT"/>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Damla">
      <a:fillStyleLst>
        <a:solidFill>
          <a:schemeClr val="phClr"/>
        </a:solidFill>
        <a:solidFill>
          <a:schemeClr val="phClr">
            <a:tint val="69000"/>
            <a:satMod val="105000"/>
            <a:lumMod val="110000"/>
          </a:schemeClr>
        </a:solidFill>
        <a:gradFill rotWithShape="1">
          <a:gsLst>
            <a:gs pos="0">
              <a:schemeClr val="phClr">
                <a:tint val="94000"/>
                <a:satMod val="100000"/>
                <a:lumMod val="108000"/>
              </a:schemeClr>
            </a:gs>
            <a:gs pos="50000">
              <a:schemeClr val="phClr">
                <a:tint val="98000"/>
                <a:shade val="100000"/>
                <a:satMod val="100000"/>
                <a:lumMod val="100000"/>
              </a:schemeClr>
            </a:gs>
            <a:gs pos="100000">
              <a:schemeClr val="phClr">
                <a:shade val="72000"/>
                <a:satMod val="120000"/>
                <a:lumMod val="100000"/>
              </a:schemeClr>
            </a:gs>
          </a:gsLst>
          <a:lin ang="5400000" scaled="0"/>
        </a:gradFill>
      </a:fillStyleLst>
      <a:lnStyleLst>
        <a:ln w="9525" cap="flat" cmpd="sng" algn="ctr">
          <a:solidFill>
            <a:schemeClr val="phClr">
              <a:shade val="60000"/>
            </a:scheme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outerShdw blurRad="50800" dist="25400" dir="5400000" rotWithShape="0">
              <a:srgbClr val="000000">
                <a:alpha val="28000"/>
              </a:srgbClr>
            </a:outerShdw>
          </a:effectLst>
        </a:effectStyle>
        <a:effectStyle>
          <a:effectLst>
            <a:outerShdw blurRad="63500" dist="25400" dir="5400000" algn="ctr" rotWithShape="0">
              <a:srgbClr val="000000">
                <a:alpha val="69000"/>
              </a:srgbClr>
            </a:outerShdw>
          </a:effectLst>
          <a:scene3d>
            <a:camera prst="orthographicFront">
              <a:rot lat="0" lon="0" rev="0"/>
            </a:camera>
            <a:lightRig rig="balanced" dir="t">
              <a:rot lat="0" lon="0" rev="1200000"/>
            </a:lightRig>
          </a:scene3d>
          <a:sp3d prstMaterial="plastic">
            <a:bevelT w="25400" h="25400"/>
          </a:sp3d>
        </a:effectStyle>
      </a:effectStyleLst>
      <a:bgFillStyleLst>
        <a:solidFill>
          <a:schemeClr val="phClr"/>
        </a:solidFill>
        <a:gradFill rotWithShape="1">
          <a:gsLst>
            <a:gs pos="0">
              <a:schemeClr val="phClr">
                <a:tint val="90000"/>
                <a:lumMod val="110000"/>
              </a:schemeClr>
            </a:gs>
            <a:gs pos="100000">
              <a:schemeClr val="phClr">
                <a:shade val="64000"/>
                <a:lumMod val="88000"/>
              </a:schemeClr>
            </a:gs>
          </a:gsLst>
          <a:lin ang="5400000" scaled="0"/>
        </a:gradFill>
        <a:gradFill rotWithShape="1">
          <a:gsLst>
            <a:gs pos="0">
              <a:schemeClr val="phClr">
                <a:tint val="78000"/>
                <a:shade val="100000"/>
                <a:hueMod val="136000"/>
                <a:satMod val="160000"/>
                <a:lumMod val="105000"/>
              </a:schemeClr>
            </a:gs>
            <a:gs pos="100000">
              <a:schemeClr val="phClr">
                <a:shade val="92000"/>
                <a:satMod val="170000"/>
                <a:lumMod val="96000"/>
              </a:schemeClr>
            </a:gs>
          </a:gsLst>
          <a:lin ang="5400000" scaled="0"/>
        </a:gradFill>
      </a:bgFillStyleLst>
    </a:fmtScheme>
  </a:themeElements>
  <a:objectDefaults/>
  <a:extraClrSchemeLst/>
  <a:extLst>
    <a:ext uri="{05A4C25C-085E-4340-85A3-A5531E510DB2}">
      <thm15:themeFamily xmlns:thm15="http://schemas.microsoft.com/office/thememl/2012/main" xmlns="" name="Droplet" id="{8984A317-299A-4E50-B45D-BFC9EDE2337A}" vid="{C71B277C-C29A-4BA0-A7BA-43502DF21AB3}"/>
    </a:ext>
  </a:extLst>
</a:theme>
</file>

<file path=ppt/theme/themeOverride1.xml><?xml version="1.0" encoding="utf-8"?>
<a:themeOverride xmlns:a="http://schemas.openxmlformats.org/drawingml/2006/main">
  <a:clrScheme name="Damla">
    <a:dk1>
      <a:sysClr val="windowText" lastClr="000000"/>
    </a:dk1>
    <a:lt1>
      <a:sysClr val="window" lastClr="FFFFFF"/>
    </a:lt1>
    <a:dk2>
      <a:srgbClr val="27537E"/>
    </a:dk2>
    <a:lt2>
      <a:srgbClr val="AABED7"/>
    </a:lt2>
    <a:accent1>
      <a:srgbClr val="E34B7A"/>
    </a:accent1>
    <a:accent2>
      <a:srgbClr val="AC339A"/>
    </a:accent2>
    <a:accent3>
      <a:srgbClr val="6953B7"/>
    </a:accent3>
    <a:accent4>
      <a:srgbClr val="1D7EAB"/>
    </a:accent4>
    <a:accent5>
      <a:srgbClr val="43AFD6"/>
    </a:accent5>
    <a:accent6>
      <a:srgbClr val="DE85E1"/>
    </a:accent6>
    <a:hlink>
      <a:srgbClr val="ED87A6"/>
    </a:hlink>
    <a:folHlink>
      <a:srgbClr val="C99EAC"/>
    </a:folHlink>
  </a:clrScheme>
</a:themeOverride>
</file>

<file path=docProps/app.xml><?xml version="1.0" encoding="utf-8"?>
<Properties xmlns="http://schemas.openxmlformats.org/officeDocument/2006/extended-properties" xmlns:vt="http://schemas.openxmlformats.org/officeDocument/2006/docPropsVTypes">
  <Template/>
  <TotalTime>748</TotalTime>
  <Words>1313</Words>
  <Application>Microsoft Office PowerPoint</Application>
  <PresentationFormat>Özel</PresentationFormat>
  <Paragraphs>85</Paragraphs>
  <Slides>23</Slides>
  <Notes>0</Notes>
  <HiddenSlides>0</HiddenSlides>
  <MMClips>1</MMClips>
  <ScaleCrop>false</ScaleCrop>
  <HeadingPairs>
    <vt:vector size="4" baseType="variant">
      <vt:variant>
        <vt:lpstr>Tema</vt:lpstr>
      </vt:variant>
      <vt:variant>
        <vt:i4>1</vt:i4>
      </vt:variant>
      <vt:variant>
        <vt:lpstr>Slayt Başlıkları</vt:lpstr>
      </vt:variant>
      <vt:variant>
        <vt:i4>23</vt:i4>
      </vt:variant>
    </vt:vector>
  </HeadingPairs>
  <TitlesOfParts>
    <vt:vector size="24" baseType="lpstr">
      <vt:lpstr>Damla</vt:lpstr>
      <vt:lpstr>        Umblikal Kord derive  Mezenkimal Kök Hücreler Retina Hastalıklarında Kullanılabilir mi:  Leber Konjenital Amauroz Olgusu Sunumu </vt:lpstr>
      <vt:lpstr>Slayt 2</vt:lpstr>
      <vt:lpstr>LEBERS KONJENİTAL AMAUROZİS</vt:lpstr>
      <vt:lpstr>Slayt 4</vt:lpstr>
      <vt:lpstr>Kök Hücrelerin Özellikleri</vt:lpstr>
      <vt:lpstr>Slayt 6</vt:lpstr>
      <vt:lpstr>GÖZ KÖK HÜCRE UYGULAMALARININ AVANTAJLARI</vt:lpstr>
      <vt:lpstr>OLGU SUNUMU</vt:lpstr>
      <vt:lpstr>Slayt 9</vt:lpstr>
      <vt:lpstr>Slayt 10</vt:lpstr>
      <vt:lpstr>Slayt 11</vt:lpstr>
      <vt:lpstr>Kök hücre detayları </vt:lpstr>
      <vt:lpstr>Slayt 13</vt:lpstr>
      <vt:lpstr>Slayt 14</vt:lpstr>
      <vt:lpstr>Slayt 15</vt:lpstr>
      <vt:lpstr>*Siqueira RC, Messias A, Messias K, Arcieri RS, Ruiz MA, Souza NF, Martins LC, Jorge R. Quality of life in patients with retinitis pigmentosa submitted to intravitreal use of bone marrow-derived stem cells (Reticell -clinical trial). Stem Cell Res Ther. 2015 Mar 14;6:29. doi: 10.1186/s13287-015-0020-6. * Weiss JN, Levy S Stem Cell Ophthalmology Treatment Study: bone marrow derived stem cells in the treatment of Retinitis Pigmentosa. Stem Cell Investig. 2018 Mar ;5:18. *Öner A, Gönen ZB,  Sinim N, Çetin M,  Özkul Y. Subretinal adipose-tissue derived mesenchymal stem cell implantation in advanced stage retinitis pigmentosa: A Phase I clinical safety study. Stem Cell Research and Therapy, 2016 Dec 1;7(1):178.    </vt:lpstr>
      <vt:lpstr>. </vt:lpstr>
      <vt:lpstr>Slayt 18</vt:lpstr>
      <vt:lpstr>Slayt 19</vt:lpstr>
      <vt:lpstr>Slayt 20</vt:lpstr>
      <vt:lpstr>Slayt 21</vt:lpstr>
      <vt:lpstr>SONUÇ</vt:lpstr>
      <vt:lpstr>Slayt 23</vt:lpstr>
    </vt:vector>
  </TitlesOfParts>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Sunusu</dc:title>
  <dc:creator>neslicous</dc:creator>
  <cp:lastModifiedBy>Asus</cp:lastModifiedBy>
  <cp:revision>23</cp:revision>
  <dcterms:created xsi:type="dcterms:W3CDTF">2013-08-01T11:12:58Z</dcterms:created>
  <dcterms:modified xsi:type="dcterms:W3CDTF">2019-04-13T06:42:15Z</dcterms:modified>
</cp:coreProperties>
</file>