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23"/>
  </p:notesMasterIdLst>
  <p:sldIdLst>
    <p:sldId id="326" r:id="rId2"/>
    <p:sldId id="479" r:id="rId3"/>
    <p:sldId id="569" r:id="rId4"/>
    <p:sldId id="539" r:id="rId5"/>
    <p:sldId id="553" r:id="rId6"/>
    <p:sldId id="618" r:id="rId7"/>
    <p:sldId id="619" r:id="rId8"/>
    <p:sldId id="538" r:id="rId9"/>
    <p:sldId id="607" r:id="rId10"/>
    <p:sldId id="621" r:id="rId11"/>
    <p:sldId id="620" r:id="rId12"/>
    <p:sldId id="622" r:id="rId13"/>
    <p:sldId id="608" r:id="rId14"/>
    <p:sldId id="609" r:id="rId15"/>
    <p:sldId id="610" r:id="rId16"/>
    <p:sldId id="612" r:id="rId17"/>
    <p:sldId id="613" r:id="rId18"/>
    <p:sldId id="614" r:id="rId19"/>
    <p:sldId id="615" r:id="rId20"/>
    <p:sldId id="616" r:id="rId21"/>
    <p:sldId id="617" r:id="rId2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E0E0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1720" autoAdjust="0"/>
  </p:normalViewPr>
  <p:slideViewPr>
    <p:cSldViewPr>
      <p:cViewPr>
        <p:scale>
          <a:sx n="40" d="100"/>
          <a:sy n="40" d="100"/>
        </p:scale>
        <p:origin x="-2024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4.10.2018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sus\Desktop\My%20Video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84376" cy="108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467544" y="1484784"/>
            <a:ext cx="8100392" cy="2664296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KURU TİP YBMD’DE 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KÖK HÜCRE TEDAVİSİ: OLGU SUNUMU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3779912" y="4725144"/>
            <a:ext cx="536408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</a:t>
            </a:r>
            <a:r>
              <a:rPr lang="tr-TR" sz="2400" dirty="0" err="1" smtClean="0">
                <a:solidFill>
                  <a:schemeClr val="tx1"/>
                </a:solidFill>
              </a:rPr>
              <a:t>Universitesi</a:t>
            </a:r>
            <a:r>
              <a:rPr lang="tr-TR" sz="2400" dirty="0" smtClean="0">
                <a:solidFill>
                  <a:schemeClr val="tx1"/>
                </a:solidFill>
              </a:rPr>
              <a:t> Tıp Fakültesi 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Göz Hastalıkları AD </a:t>
            </a:r>
            <a:r>
              <a:rPr lang="tr-TR" sz="2400" dirty="0" err="1" smtClean="0">
                <a:solidFill>
                  <a:schemeClr val="tx1"/>
                </a:solidFill>
              </a:rPr>
              <a:t>KAYSERi</a:t>
            </a:r>
            <a:endParaRPr lang="tr-TR" sz="24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47914"/>
            <a:ext cx="1512168" cy="1510086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097" y="1484785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C:\Users\Asus\Desktop\kuru tip ybmd ve stem cell\KÖK HÜCRE AMD\YAMAKS SOL 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553076" cy="2088232"/>
          </a:xfrm>
          <a:prstGeom prst="rect">
            <a:avLst/>
          </a:prstGeom>
          <a:noFill/>
        </p:spPr>
      </p:pic>
      <p:pic>
        <p:nvPicPr>
          <p:cNvPr id="5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982" y="3717032"/>
            <a:ext cx="855501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396044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919984" cy="313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49080"/>
            <a:ext cx="3240360" cy="247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323528" y="2852936"/>
            <a:ext cx="8056405" cy="2730616"/>
          </a:xfrm>
        </p:spPr>
        <p:txBody>
          <a:bodyPr>
            <a:normAutofit/>
          </a:bodyPr>
          <a:lstStyle/>
          <a:p>
            <a:r>
              <a:rPr lang="tr-TR" sz="4400" dirty="0" smtClean="0"/>
              <a:t>YBMD’DE KLİNİK ÇALIŞMALAR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556792"/>
            <a:ext cx="7408333" cy="5112568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smtClean="0"/>
              <a:t>Faz ½: </a:t>
            </a:r>
            <a:r>
              <a:rPr lang="tr-TR" dirty="0" err="1" smtClean="0"/>
              <a:t>Subretinal</a:t>
            </a:r>
            <a:r>
              <a:rPr lang="tr-TR" dirty="0" smtClean="0"/>
              <a:t> EKH</a:t>
            </a:r>
          </a:p>
          <a:p>
            <a:r>
              <a:rPr lang="tr-TR" dirty="0" smtClean="0"/>
              <a:t>9 </a:t>
            </a:r>
            <a:r>
              <a:rPr lang="tr-TR" b="1" dirty="0" err="1" smtClean="0"/>
              <a:t>Stargardt's</a:t>
            </a:r>
            <a:r>
              <a:rPr lang="tr-TR" b="1" dirty="0" smtClean="0"/>
              <a:t> MD </a:t>
            </a:r>
            <a:r>
              <a:rPr lang="tr-TR" dirty="0" smtClean="0"/>
              <a:t>ve 9 kuru tip</a:t>
            </a:r>
            <a:r>
              <a:rPr lang="tr-TR" b="1" dirty="0" smtClean="0"/>
              <a:t> YBMD </a:t>
            </a:r>
            <a:r>
              <a:rPr lang="tr-TR" dirty="0" smtClean="0"/>
              <a:t>olgusu</a:t>
            </a:r>
            <a:r>
              <a:rPr lang="tr-TR" b="1" dirty="0" smtClean="0"/>
              <a:t>  </a:t>
            </a:r>
          </a:p>
          <a:p>
            <a:r>
              <a:rPr lang="tr-TR" dirty="0" smtClean="0"/>
              <a:t>22 ay takip</a:t>
            </a:r>
            <a:endParaRPr lang="tr-TR" b="1" dirty="0" smtClean="0"/>
          </a:p>
          <a:p>
            <a:r>
              <a:rPr lang="tr-TR" dirty="0" smtClean="0"/>
              <a:t>Ciddi yan etki yok</a:t>
            </a:r>
          </a:p>
          <a:p>
            <a:r>
              <a:rPr lang="tr-TR" dirty="0" smtClean="0"/>
              <a:t>13 (72%)  olguda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pigmentasyon</a:t>
            </a:r>
            <a:r>
              <a:rPr lang="tr-TR" dirty="0" smtClean="0"/>
              <a:t> artışı</a:t>
            </a:r>
          </a:p>
          <a:p>
            <a:r>
              <a:rPr lang="tr-TR" dirty="0" smtClean="0"/>
              <a:t>10 olguda EİDGK artışı </a:t>
            </a:r>
          </a:p>
          <a:p>
            <a:r>
              <a:rPr lang="tr-TR" dirty="0" smtClean="0"/>
              <a:t>Görme ile ilgili hayat kalitesinde artış. </a:t>
            </a:r>
          </a:p>
          <a:p>
            <a:pPr>
              <a:buNone/>
            </a:pPr>
            <a:endParaRPr lang="tr-TR" sz="1200" b="1" dirty="0" smtClean="0"/>
          </a:p>
          <a:p>
            <a:r>
              <a:rPr lang="tr-TR" sz="1000" dirty="0" err="1" smtClean="0"/>
              <a:t>Schwartz</a:t>
            </a:r>
            <a:r>
              <a:rPr lang="tr-TR" sz="1000" dirty="0" smtClean="0"/>
              <a:t> SD et al. </a:t>
            </a:r>
            <a:r>
              <a:rPr lang="tr-TR" sz="1000" dirty="0" err="1" smtClean="0"/>
              <a:t>Human</a:t>
            </a:r>
            <a:r>
              <a:rPr lang="tr-TR" sz="1000" dirty="0" smtClean="0"/>
              <a:t> </a:t>
            </a:r>
            <a:r>
              <a:rPr lang="tr-TR" sz="1000" dirty="0" err="1" smtClean="0"/>
              <a:t>embryonic</a:t>
            </a:r>
            <a:r>
              <a:rPr lang="tr-TR" sz="1000" dirty="0" smtClean="0"/>
              <a:t> </a:t>
            </a:r>
            <a:r>
              <a:rPr lang="tr-TR" sz="1000" dirty="0" err="1" smtClean="0"/>
              <a:t>stem</a:t>
            </a:r>
            <a:r>
              <a:rPr lang="tr-TR" sz="1000" dirty="0" smtClean="0"/>
              <a:t> </a:t>
            </a:r>
            <a:r>
              <a:rPr lang="tr-TR" sz="1000" dirty="0" err="1" smtClean="0"/>
              <a:t>cell</a:t>
            </a:r>
            <a:r>
              <a:rPr lang="tr-TR" sz="1000" dirty="0" smtClean="0"/>
              <a:t>-</a:t>
            </a:r>
            <a:r>
              <a:rPr lang="tr-TR" sz="1000" dirty="0" err="1" smtClean="0"/>
              <a:t>derived</a:t>
            </a:r>
            <a:r>
              <a:rPr lang="tr-TR" sz="1000" dirty="0" smtClean="0"/>
              <a:t> </a:t>
            </a:r>
            <a:r>
              <a:rPr lang="tr-TR" sz="1000" dirty="0" err="1" smtClean="0"/>
              <a:t>retinal</a:t>
            </a:r>
            <a:r>
              <a:rPr lang="tr-TR" sz="1000" dirty="0" smtClean="0"/>
              <a:t> pigment </a:t>
            </a:r>
            <a:r>
              <a:rPr lang="tr-TR" sz="1000" dirty="0" err="1" smtClean="0"/>
              <a:t>epithelium</a:t>
            </a:r>
            <a:r>
              <a:rPr lang="tr-TR" sz="1000" dirty="0" smtClean="0"/>
              <a:t> in </a:t>
            </a:r>
            <a:r>
              <a:rPr lang="tr-TR" sz="1000" dirty="0" err="1" smtClean="0"/>
              <a:t>patients</a:t>
            </a:r>
            <a:r>
              <a:rPr lang="tr-TR" sz="1000" dirty="0" smtClean="0"/>
              <a:t> </a:t>
            </a:r>
            <a:r>
              <a:rPr lang="tr-TR" sz="1000" dirty="0" err="1" smtClean="0"/>
              <a:t>with</a:t>
            </a:r>
            <a:r>
              <a:rPr lang="tr-TR" sz="1000" dirty="0" smtClean="0"/>
              <a:t> </a:t>
            </a:r>
            <a:r>
              <a:rPr lang="tr-TR" sz="1000" dirty="0" err="1" smtClean="0"/>
              <a:t>age</a:t>
            </a:r>
            <a:r>
              <a:rPr lang="tr-TR" sz="1000" dirty="0" smtClean="0"/>
              <a:t>-</a:t>
            </a:r>
            <a:r>
              <a:rPr lang="tr-TR" sz="1000" dirty="0" err="1" smtClean="0"/>
              <a:t>related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degeneration</a:t>
            </a:r>
            <a:r>
              <a:rPr lang="tr-TR" sz="1000" dirty="0" smtClean="0"/>
              <a:t> </a:t>
            </a:r>
            <a:r>
              <a:rPr lang="tr-TR" sz="1000" dirty="0" err="1" smtClean="0"/>
              <a:t>and</a:t>
            </a:r>
            <a:r>
              <a:rPr lang="tr-TR" sz="1000" dirty="0" smtClean="0"/>
              <a:t> </a:t>
            </a:r>
            <a:r>
              <a:rPr lang="tr-TR" sz="1000" dirty="0" err="1" smtClean="0"/>
              <a:t>Stargardt's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dystrophy</a:t>
            </a:r>
            <a:r>
              <a:rPr lang="tr-TR" sz="1000" dirty="0" smtClean="0"/>
              <a:t>: </a:t>
            </a:r>
            <a:r>
              <a:rPr lang="tr-TR" sz="1000" dirty="0" err="1" smtClean="0"/>
              <a:t>follow</a:t>
            </a:r>
            <a:r>
              <a:rPr lang="tr-TR" sz="1000" dirty="0" smtClean="0"/>
              <a:t>-</a:t>
            </a:r>
            <a:r>
              <a:rPr lang="tr-TR" sz="1000" dirty="0" err="1" smtClean="0"/>
              <a:t>up</a:t>
            </a:r>
            <a:r>
              <a:rPr lang="tr-TR" sz="1000" dirty="0" smtClean="0"/>
              <a:t> of </a:t>
            </a:r>
            <a:r>
              <a:rPr lang="tr-TR" sz="1000" dirty="0" err="1" smtClean="0"/>
              <a:t>two</a:t>
            </a:r>
            <a:r>
              <a:rPr lang="tr-TR" sz="1000" dirty="0" smtClean="0"/>
              <a:t> </a:t>
            </a:r>
            <a:r>
              <a:rPr lang="tr-TR" sz="1000" dirty="0" err="1" smtClean="0"/>
              <a:t>open</a:t>
            </a:r>
            <a:r>
              <a:rPr lang="tr-TR" sz="1000" dirty="0" smtClean="0"/>
              <a:t>-</a:t>
            </a:r>
            <a:r>
              <a:rPr lang="tr-TR" sz="1000" dirty="0" err="1" smtClean="0"/>
              <a:t>label</a:t>
            </a:r>
            <a:r>
              <a:rPr lang="tr-TR" sz="1000" dirty="0" smtClean="0"/>
              <a:t> </a:t>
            </a:r>
            <a:r>
              <a:rPr lang="tr-TR" sz="1000" dirty="0" err="1" smtClean="0"/>
              <a:t>phase</a:t>
            </a:r>
            <a:r>
              <a:rPr lang="tr-TR" sz="1000" dirty="0" smtClean="0"/>
              <a:t> 1/2 </a:t>
            </a:r>
            <a:r>
              <a:rPr lang="tr-TR" sz="1000" dirty="0" err="1" smtClean="0"/>
              <a:t>studies</a:t>
            </a:r>
            <a:r>
              <a:rPr lang="tr-TR" sz="1000" dirty="0" smtClean="0"/>
              <a:t>. </a:t>
            </a:r>
            <a:r>
              <a:rPr lang="en-US" sz="1000" dirty="0" smtClean="0"/>
              <a:t>Lancet. 2015 Feb 7;385(9967):509-16. </a:t>
            </a:r>
            <a:endParaRPr lang="tr-TR" sz="1000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1252728"/>
          </a:xfrm>
        </p:spPr>
        <p:txBody>
          <a:bodyPr/>
          <a:lstStyle/>
          <a:p>
            <a:r>
              <a:rPr lang="tr-TR" dirty="0" smtClean="0"/>
              <a:t>EKH ÇALIŞMALARI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768752" cy="1252728"/>
          </a:xfrm>
        </p:spPr>
        <p:txBody>
          <a:bodyPr/>
          <a:lstStyle/>
          <a:p>
            <a:r>
              <a:rPr lang="tr-TR" dirty="0" smtClean="0"/>
              <a:t>EKH ÇALIŞMALARI</a:t>
            </a:r>
            <a:endParaRPr lang="tr-TR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2776"/>
            <a:ext cx="6904807" cy="194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1619672" y="3501008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 YBMD, 4  </a:t>
            </a:r>
            <a:r>
              <a:rPr lang="tr-TR" dirty="0" err="1" smtClean="0"/>
              <a:t>Stargardt</a:t>
            </a:r>
            <a:r>
              <a:rPr lang="tr-TR" dirty="0" smtClean="0"/>
              <a:t> MD olgusu, 1 yıllık takip</a:t>
            </a:r>
          </a:p>
          <a:p>
            <a:endParaRPr lang="tr-TR" dirty="0" smtClean="0"/>
          </a:p>
          <a:p>
            <a:r>
              <a:rPr lang="tr-TR" dirty="0" smtClean="0"/>
              <a:t>Ciddi </a:t>
            </a:r>
            <a:r>
              <a:rPr lang="tr-TR" dirty="0" err="1" smtClean="0"/>
              <a:t>okuler</a:t>
            </a:r>
            <a:r>
              <a:rPr lang="tr-TR" dirty="0" smtClean="0"/>
              <a:t> ve sistemik yan etki yok</a:t>
            </a:r>
          </a:p>
          <a:p>
            <a:endParaRPr lang="tr-TR" dirty="0" smtClean="0"/>
          </a:p>
          <a:p>
            <a:r>
              <a:rPr lang="tr-TR" dirty="0" smtClean="0"/>
              <a:t>1 olguda KNVM ve 3 doz </a:t>
            </a:r>
            <a:r>
              <a:rPr lang="tr-TR" dirty="0" err="1" smtClean="0"/>
              <a:t>Lucentis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Tüm olgularda </a:t>
            </a:r>
            <a:r>
              <a:rPr lang="tr-TR" dirty="0" err="1" smtClean="0"/>
              <a:t>pigmentasyon</a:t>
            </a:r>
            <a:r>
              <a:rPr lang="tr-TR" dirty="0" smtClean="0"/>
              <a:t> artışı</a:t>
            </a:r>
          </a:p>
          <a:p>
            <a:endParaRPr lang="tr-TR" dirty="0" smtClean="0"/>
          </a:p>
          <a:p>
            <a:r>
              <a:rPr lang="tr-TR" dirty="0" smtClean="0"/>
              <a:t>Tüm olgularda GK artışı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48680"/>
            <a:ext cx="56896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051720" y="350100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25 OLGUNUN 36 GÖZÜ</a:t>
            </a:r>
          </a:p>
          <a:p>
            <a:r>
              <a:rPr lang="tr-TR" dirty="0" smtClean="0"/>
              <a:t>KURU TİP YBMD </a:t>
            </a:r>
          </a:p>
          <a:p>
            <a:r>
              <a:rPr lang="tr-TR" dirty="0" smtClean="0"/>
              <a:t>SUPRAKOROİDAL ADMKH</a:t>
            </a:r>
          </a:p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060848"/>
            <a:ext cx="6819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7842895" cy="20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3824982" cy="303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131840" y="4725144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Mikroperimetri</a:t>
            </a:r>
            <a:r>
              <a:rPr lang="tr-TR" dirty="0" smtClean="0"/>
              <a:t> örneği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361953" cy="254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907704" y="3501008"/>
            <a:ext cx="5782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 hasta, santral GA olan olgular, GK 0.1 den düşük olanlar</a:t>
            </a:r>
          </a:p>
          <a:p>
            <a:endParaRPr lang="tr-TR" dirty="0" smtClean="0"/>
          </a:p>
          <a:p>
            <a:r>
              <a:rPr lang="tr-TR" dirty="0" smtClean="0"/>
              <a:t>Kötü olan göze </a:t>
            </a:r>
            <a:r>
              <a:rPr lang="tr-TR" dirty="0" err="1" smtClean="0"/>
              <a:t>otolog</a:t>
            </a:r>
            <a:r>
              <a:rPr lang="tr-TR" dirty="0" smtClean="0"/>
              <a:t>  Kİ- MKH</a:t>
            </a:r>
          </a:p>
          <a:p>
            <a:endParaRPr lang="tr-TR" dirty="0" smtClean="0"/>
          </a:p>
          <a:p>
            <a:r>
              <a:rPr lang="tr-TR" dirty="0" smtClean="0"/>
              <a:t>6 aylık takip, </a:t>
            </a:r>
            <a:r>
              <a:rPr lang="tr-TR" dirty="0" err="1" smtClean="0"/>
              <a:t>Mf</a:t>
            </a:r>
            <a:r>
              <a:rPr lang="tr-TR" dirty="0" smtClean="0"/>
              <a:t> ERG de iyileşme</a:t>
            </a:r>
          </a:p>
          <a:p>
            <a:endParaRPr lang="tr-TR" dirty="0" smtClean="0"/>
          </a:p>
          <a:p>
            <a:r>
              <a:rPr lang="tr-TR" dirty="0" smtClean="0"/>
              <a:t>GA boyutunda küçülme (Diğer gözde büyüme)</a:t>
            </a:r>
          </a:p>
          <a:p>
            <a:endParaRPr lang="tr-TR" dirty="0" smtClean="0"/>
          </a:p>
          <a:p>
            <a:r>
              <a:rPr lang="tr-TR" dirty="0" err="1" smtClean="0"/>
              <a:t>GK’de</a:t>
            </a:r>
            <a:r>
              <a:rPr lang="tr-TR" dirty="0" smtClean="0"/>
              <a:t> fark yok (Diğer gözde azalma)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736404" cy="283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55043"/>
            <a:ext cx="42957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915816" y="5517232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Mf</a:t>
            </a:r>
            <a:r>
              <a:rPr lang="tr-TR" dirty="0" smtClean="0"/>
              <a:t> ERG ve FAF örneği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Hücrenin özelleşmemiş en temel ve saf halidir.</a:t>
            </a:r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KÖK HÜCRE NEDİR?</a:t>
            </a:r>
            <a:endParaRPr lang="tr-TR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55880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403648" y="3501008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10 ATROFİK YBMD, GK 20/100 DEN DÜŞÜK OLGULAR</a:t>
            </a:r>
          </a:p>
          <a:p>
            <a:endParaRPr lang="tr-TR" dirty="0" smtClean="0"/>
          </a:p>
          <a:p>
            <a:r>
              <a:rPr lang="tr-TR" dirty="0" smtClean="0"/>
              <a:t>OTOLOG Kİ-MKH, İNTRAVİTREAL</a:t>
            </a:r>
          </a:p>
          <a:p>
            <a:endParaRPr lang="tr-TR" dirty="0" smtClean="0"/>
          </a:p>
          <a:p>
            <a:r>
              <a:rPr lang="tr-TR" dirty="0" smtClean="0"/>
              <a:t>GK ‘ DE ANLAMLI ARTIŞ (20/320 DEN 20/200’E YÜKSELMİŞ)</a:t>
            </a:r>
          </a:p>
          <a:p>
            <a:endParaRPr lang="tr-TR" dirty="0" smtClean="0"/>
          </a:p>
          <a:p>
            <a:r>
              <a:rPr lang="tr-TR" dirty="0" smtClean="0"/>
              <a:t>PERİMETRİDE İYİLEŞME</a:t>
            </a:r>
          </a:p>
          <a:p>
            <a:endParaRPr lang="tr-TR" dirty="0" smtClean="0"/>
          </a:p>
          <a:p>
            <a:r>
              <a:rPr lang="tr-TR" dirty="0" smtClean="0"/>
              <a:t>ATROFİK ALANLARDA KÜÇÜLME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683568" y="2132856"/>
            <a:ext cx="8064896" cy="34506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dirty="0" smtClean="0"/>
              <a:t>KÖK HÜCRE UYGULAMALARI  KURU TİP </a:t>
            </a:r>
          </a:p>
          <a:p>
            <a:pPr>
              <a:buNone/>
            </a:pPr>
            <a:r>
              <a:rPr lang="tr-TR" dirty="0" smtClean="0"/>
              <a:t>                                     MAKULA DEJENERASYONUNDA </a:t>
            </a:r>
          </a:p>
          <a:p>
            <a:pPr>
              <a:buNone/>
            </a:pPr>
            <a:r>
              <a:rPr lang="tr-TR" dirty="0" smtClean="0"/>
              <a:t>					FAYDALI OLABİLİR….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 </a:t>
            </a:r>
            <a:r>
              <a:rPr lang="tr-TR" b="1" dirty="0" err="1" smtClean="0"/>
              <a:t>Oner</a:t>
            </a:r>
            <a:r>
              <a:rPr lang="tr-TR" b="1" dirty="0" smtClean="0"/>
              <a:t> A,</a:t>
            </a:r>
            <a:r>
              <a:rPr lang="tr-TR" dirty="0" smtClean="0"/>
              <a:t> </a:t>
            </a:r>
            <a:r>
              <a:rPr lang="tr-TR" dirty="0" err="1" smtClean="0"/>
              <a:t>Gonen</a:t>
            </a:r>
            <a:r>
              <a:rPr lang="tr-TR" dirty="0" smtClean="0"/>
              <a:t> ZB, Sevim DG, Sinim N, Unlu M. </a:t>
            </a:r>
            <a:r>
              <a:rPr lang="tr-TR" dirty="0" err="1" smtClean="0"/>
              <a:t>Suprachoroidal</a:t>
            </a:r>
            <a:r>
              <a:rPr lang="tr-TR" dirty="0" smtClean="0"/>
              <a:t> </a:t>
            </a:r>
            <a:r>
              <a:rPr lang="tr-TR" dirty="0" err="1" smtClean="0"/>
              <a:t>adipose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mesenchymal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implantation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dry</a:t>
            </a:r>
            <a:r>
              <a:rPr lang="tr-TR" dirty="0" smtClean="0"/>
              <a:t> </a:t>
            </a:r>
            <a:r>
              <a:rPr lang="tr-TR" dirty="0" err="1" smtClean="0"/>
              <a:t>type</a:t>
            </a:r>
            <a:r>
              <a:rPr lang="tr-TR" dirty="0" smtClean="0"/>
              <a:t> </a:t>
            </a:r>
            <a:r>
              <a:rPr lang="tr-TR" dirty="0" err="1" smtClean="0"/>
              <a:t>age</a:t>
            </a:r>
            <a:r>
              <a:rPr lang="tr-TR" dirty="0" smtClean="0"/>
              <a:t>-</a:t>
            </a:r>
            <a:r>
              <a:rPr lang="tr-TR" dirty="0" err="1" smtClean="0"/>
              <a:t>related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degeneration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Stargardt's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dystrophy</a:t>
            </a:r>
            <a:r>
              <a:rPr lang="tr-TR" dirty="0" smtClean="0"/>
              <a:t>: 6 </a:t>
            </a:r>
            <a:r>
              <a:rPr lang="tr-TR" dirty="0" err="1" smtClean="0"/>
              <a:t>month</a:t>
            </a:r>
            <a:r>
              <a:rPr lang="tr-TR" dirty="0" smtClean="0"/>
              <a:t> </a:t>
            </a:r>
            <a:r>
              <a:rPr lang="tr-TR" dirty="0" err="1" smtClean="0"/>
              <a:t>follow</a:t>
            </a:r>
            <a:r>
              <a:rPr lang="tr-TR" dirty="0" smtClean="0"/>
              <a:t>-</a:t>
            </a:r>
            <a:r>
              <a:rPr lang="tr-TR" dirty="0" err="1" smtClean="0"/>
              <a:t>up</a:t>
            </a:r>
            <a:r>
              <a:rPr lang="tr-TR" dirty="0" smtClean="0"/>
              <a:t> </a:t>
            </a:r>
            <a:r>
              <a:rPr lang="tr-TR" dirty="0" err="1" smtClean="0"/>
              <a:t>results</a:t>
            </a:r>
            <a:r>
              <a:rPr lang="tr-TR" dirty="0" smtClean="0"/>
              <a:t> of a </a:t>
            </a:r>
            <a:r>
              <a:rPr lang="tr-TR" dirty="0" err="1" smtClean="0"/>
              <a:t>phase</a:t>
            </a:r>
            <a:r>
              <a:rPr lang="tr-TR" dirty="0" smtClean="0"/>
              <a:t> 2 </a:t>
            </a:r>
            <a:r>
              <a:rPr lang="tr-TR" dirty="0" err="1" smtClean="0"/>
              <a:t>study</a:t>
            </a:r>
            <a:r>
              <a:rPr lang="tr-TR" dirty="0" smtClean="0"/>
              <a:t>. </a:t>
            </a:r>
            <a:r>
              <a:rPr lang="tr-TR" dirty="0" err="1" smtClean="0"/>
              <a:t>Cellular</a:t>
            </a:r>
            <a:r>
              <a:rPr lang="tr-TR" dirty="0" smtClean="0"/>
              <a:t> </a:t>
            </a:r>
            <a:r>
              <a:rPr lang="tr-TR" dirty="0" err="1" smtClean="0"/>
              <a:t>Reprogramming</a:t>
            </a:r>
            <a:r>
              <a:rPr lang="tr-TR" dirty="0" smtClean="0"/>
              <a:t> (Baskıda)</a:t>
            </a:r>
          </a:p>
          <a:p>
            <a:pPr>
              <a:buNone/>
            </a:pPr>
            <a:r>
              <a:rPr lang="tr-TR" dirty="0" smtClean="0"/>
              <a:t>                                              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                                                                                           TEŞEKKÜRLER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484784"/>
            <a:ext cx="8136904" cy="453650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Hücre </a:t>
            </a:r>
            <a:r>
              <a:rPr lang="tr-TR" dirty="0" err="1" smtClean="0"/>
              <a:t>Replasmanı</a:t>
            </a:r>
            <a:r>
              <a:rPr lang="tr-TR" dirty="0" smtClean="0"/>
              <a:t>:  Sağlıklı kök hücreler dejenere hücrelerin yerini alabilir (</a:t>
            </a:r>
            <a:r>
              <a:rPr lang="tr-TR" dirty="0" err="1" smtClean="0"/>
              <a:t>Differensiasyon</a:t>
            </a:r>
            <a:r>
              <a:rPr lang="tr-TR" dirty="0" smtClean="0"/>
              <a:t>).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err="1" smtClean="0"/>
              <a:t>Nutrisyonel</a:t>
            </a:r>
            <a:r>
              <a:rPr lang="tr-TR" dirty="0" smtClean="0"/>
              <a:t> Destek: Sağlıklı kök hücreler salgıladıkları faktörlerle etraftaki hücrelerin yaşamlarını desteklerler. </a:t>
            </a:r>
          </a:p>
          <a:p>
            <a:pPr>
              <a:buNone/>
            </a:pPr>
            <a:r>
              <a:rPr lang="tr-TR" dirty="0" smtClean="0"/>
              <a:t>    ( </a:t>
            </a:r>
            <a:r>
              <a:rPr lang="tr-TR" dirty="0" err="1" smtClean="0"/>
              <a:t>bFGF</a:t>
            </a:r>
            <a:r>
              <a:rPr lang="tr-TR" dirty="0" smtClean="0"/>
              <a:t>, VEGF, M-CSF, GM-CSF, </a:t>
            </a:r>
            <a:r>
              <a:rPr lang="tr-TR" dirty="0" err="1" smtClean="0"/>
              <a:t>PlGF</a:t>
            </a:r>
            <a:r>
              <a:rPr lang="tr-TR" dirty="0" smtClean="0"/>
              <a:t>, TGF-</a:t>
            </a:r>
            <a:r>
              <a:rPr lang="el-GR" dirty="0" smtClean="0"/>
              <a:t>β, </a:t>
            </a:r>
            <a:r>
              <a:rPr lang="tr-TR" dirty="0" smtClean="0"/>
              <a:t>HGF, IGF-1, IL,  </a:t>
            </a:r>
            <a:r>
              <a:rPr lang="tr-TR" dirty="0" err="1" smtClean="0"/>
              <a:t>angiogenin</a:t>
            </a:r>
            <a:r>
              <a:rPr lang="tr-TR" dirty="0" smtClean="0"/>
              <a:t>)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KÖK HÜCRE TEDAVİSİNİN MEKANİZMASI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59745"/>
            <a:ext cx="5976664" cy="367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699792" y="188640"/>
            <a:ext cx="5351010" cy="115212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EÜTF VE GENKÖK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131345"/>
            <a:ext cx="1564034" cy="123375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365105"/>
            <a:ext cx="1564034" cy="1067744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28" y="1759744"/>
            <a:ext cx="1519807" cy="1453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762920"/>
            <a:ext cx="1564034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5827" y="3212976"/>
            <a:ext cx="1499567" cy="2216424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535" y="5341169"/>
            <a:ext cx="1872208" cy="11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5341169"/>
            <a:ext cx="1656184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28" y="5341170"/>
            <a:ext cx="1728191" cy="1171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5341169"/>
            <a:ext cx="1531986" cy="1178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826" y="5341169"/>
            <a:ext cx="1799602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704856" cy="4320480"/>
          </a:xfrm>
        </p:spPr>
        <p:txBody>
          <a:bodyPr>
            <a:normAutofit/>
          </a:bodyPr>
          <a:lstStyle/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kurumun</a:t>
            </a:r>
            <a:r>
              <a:rPr lang="en-US" dirty="0" smtClean="0"/>
              <a:t> </a:t>
            </a:r>
            <a:r>
              <a:rPr lang="en-US" dirty="0" err="1" smtClean="0"/>
              <a:t>etik</a:t>
            </a:r>
            <a:r>
              <a:rPr lang="en-US" dirty="0" smtClean="0"/>
              <a:t> </a:t>
            </a:r>
            <a:r>
              <a:rPr lang="en-US" dirty="0" err="1" smtClean="0"/>
              <a:t>kurulundan</a:t>
            </a:r>
            <a:r>
              <a:rPr lang="en-US" dirty="0" smtClean="0"/>
              <a:t> (No:2017/480 ) </a:t>
            </a:r>
            <a:r>
              <a:rPr lang="en-US" dirty="0" err="1" smtClean="0"/>
              <a:t>ayrıca</a:t>
            </a:r>
            <a:r>
              <a:rPr lang="en-US" dirty="0" smtClean="0"/>
              <a:t> T.C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Bakanlığı</a:t>
            </a:r>
            <a:r>
              <a:rPr lang="en-US" dirty="0" smtClean="0"/>
              <a:t> </a:t>
            </a:r>
            <a:r>
              <a:rPr lang="en-US" dirty="0" err="1" smtClean="0"/>
              <a:t>bünyesinde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Organ </a:t>
            </a:r>
            <a:r>
              <a:rPr lang="en-US" dirty="0" err="1" smtClean="0"/>
              <a:t>Doku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Diyaliz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r>
              <a:rPr lang="en-US" dirty="0" smtClean="0"/>
              <a:t> </a:t>
            </a:r>
            <a:r>
              <a:rPr lang="en-US" dirty="0" err="1" smtClean="0"/>
              <a:t>Daire</a:t>
            </a:r>
            <a:r>
              <a:rPr lang="en-US" dirty="0" smtClean="0"/>
              <a:t> </a:t>
            </a:r>
            <a:r>
              <a:rPr lang="en-US" dirty="0" err="1" smtClean="0"/>
              <a:t>Başkanlığı’ndan</a:t>
            </a:r>
            <a:r>
              <a:rPr lang="en-US" dirty="0" smtClean="0"/>
              <a:t> 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 </a:t>
            </a:r>
            <a:r>
              <a:rPr lang="en-US" dirty="0" smtClean="0"/>
              <a:t> (No: 56733164/203) </a:t>
            </a:r>
            <a:r>
              <a:rPr lang="en-US" dirty="0" err="1" smtClean="0"/>
              <a:t>onay</a:t>
            </a:r>
            <a:r>
              <a:rPr lang="en-US" dirty="0" smtClean="0"/>
              <a:t> </a:t>
            </a:r>
            <a:r>
              <a:rPr lang="en-US" dirty="0" err="1" smtClean="0"/>
              <a:t>alınmıştır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 20 olgu </a:t>
            </a:r>
            <a:r>
              <a:rPr lang="tr-TR" dirty="0" err="1" smtClean="0"/>
              <a:t>opere</a:t>
            </a:r>
            <a:r>
              <a:rPr lang="tr-TR" dirty="0" smtClean="0"/>
              <a:t> edildi.  (4 YBMD OLGUSU)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olarak </a:t>
            </a:r>
            <a:r>
              <a:rPr lang="tr-TR" dirty="0" err="1" smtClean="0"/>
              <a:t>adipoz</a:t>
            </a:r>
            <a:r>
              <a:rPr lang="tr-TR" dirty="0" smtClean="0"/>
              <a:t> dokudan </a:t>
            </a:r>
            <a:r>
              <a:rPr lang="tr-TR" dirty="0" err="1" smtClean="0"/>
              <a:t>derive</a:t>
            </a:r>
            <a:r>
              <a:rPr lang="tr-TR" dirty="0" smtClean="0"/>
              <a:t> edilmiş </a:t>
            </a:r>
            <a:r>
              <a:rPr lang="tr-TR" dirty="0" err="1" smtClean="0"/>
              <a:t>allojenik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kullanıldı.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3536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FAZ II ÇALIŞMAMIZ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65 Y erkek olgu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Her iki gözde kuru tip YBMD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Sağ 0.1, sol 1 </a:t>
            </a:r>
            <a:r>
              <a:rPr lang="tr-TR" dirty="0" err="1" smtClean="0"/>
              <a:t>mps</a:t>
            </a:r>
            <a:r>
              <a:rPr lang="tr-TR" dirty="0" smtClean="0"/>
              <a:t> </a:t>
            </a:r>
            <a:r>
              <a:rPr lang="tr-TR" dirty="0" err="1" smtClean="0"/>
              <a:t>periferden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Sol göze uygulama planlandı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2699792" y="54868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OLGU SUNUMU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My Video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148970" y="1196752"/>
            <a:ext cx="16641850" cy="936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115616" y="1628800"/>
            <a:ext cx="8028384" cy="3738728"/>
          </a:xfrm>
        </p:spPr>
        <p:txBody>
          <a:bodyPr/>
          <a:lstStyle/>
          <a:p>
            <a:pPr algn="just">
              <a:buNone/>
            </a:pPr>
            <a:r>
              <a:rPr lang="tr-TR" dirty="0" smtClean="0"/>
              <a:t>           ADMKH </a:t>
            </a:r>
            <a:r>
              <a:rPr lang="tr-TR" dirty="0" err="1" smtClean="0"/>
              <a:t>ler</a:t>
            </a:r>
            <a:r>
              <a:rPr lang="tr-TR" dirty="0" smtClean="0"/>
              <a:t> uluslar arası standartlarda üretildi</a:t>
            </a:r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1835696" y="260648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GMP (</a:t>
            </a:r>
            <a:r>
              <a:rPr lang="tr-TR" sz="3600" dirty="0" err="1" smtClean="0">
                <a:solidFill>
                  <a:schemeClr val="bg1"/>
                </a:solidFill>
              </a:rPr>
              <a:t>Good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manufacturing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practice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3600" dirty="0" smtClean="0">
                <a:solidFill>
                  <a:schemeClr val="bg1"/>
                </a:solidFill>
              </a:rPr>
              <a:t>                 (İyi Klinik Uygulamalar)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Cetin\A-MCETIN 2012-2013\GENKÖK DOC  2013-2014\GENKOK IMAGES\genkok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ll-scope2tr-JACJ-KR_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312368" cy="293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3"/>
            <a:ext cx="2232248" cy="1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2161927" cy="20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40968"/>
            <a:ext cx="4410795" cy="203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140968"/>
            <a:ext cx="4442185" cy="202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1115616" y="5733256"/>
            <a:ext cx="779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/>
              <a:t>GK: 1 </a:t>
            </a:r>
            <a:r>
              <a:rPr lang="tr-TR" sz="4000" dirty="0" err="1" smtClean="0"/>
              <a:t>mps</a:t>
            </a:r>
            <a:r>
              <a:rPr lang="tr-TR" sz="4000" dirty="0" smtClean="0"/>
              <a:t> den 0.05’e yükseldi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8604</TotalTime>
  <Words>440</Words>
  <Application>Microsoft Office PowerPoint</Application>
  <PresentationFormat>Ekran Gösterisi (4:3)</PresentationFormat>
  <Paragraphs>97</Paragraphs>
  <Slides>21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2" baseType="lpstr">
      <vt:lpstr>Dalga Biçimi</vt:lpstr>
      <vt:lpstr>Slayt 1</vt:lpstr>
      <vt:lpstr>KÖK HÜCRE NEDİR?</vt:lpstr>
      <vt:lpstr>KÖK HÜCRE TEDAVİSİNİN MEKANİZMASI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EKH ÇALIŞMALARI</vt:lpstr>
      <vt:lpstr>EKH ÇALIŞMALARI</vt:lpstr>
      <vt:lpstr>Slayt 16</vt:lpstr>
      <vt:lpstr>Slayt 17</vt:lpstr>
      <vt:lpstr>Slayt 18</vt:lpstr>
      <vt:lpstr>Slayt 19</vt:lpstr>
      <vt:lpstr>Slayt 20</vt:lpstr>
      <vt:lpstr>Slayt 21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Asus</cp:lastModifiedBy>
  <cp:revision>436</cp:revision>
  <dcterms:created xsi:type="dcterms:W3CDTF">2013-01-08T08:14:26Z</dcterms:created>
  <dcterms:modified xsi:type="dcterms:W3CDTF">2018-10-04T17:17:58Z</dcterms:modified>
</cp:coreProperties>
</file>