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notesMasterIdLst>
    <p:notesMasterId r:id="rId30"/>
  </p:notesMasterIdLst>
  <p:sldIdLst>
    <p:sldId id="326" r:id="rId2"/>
    <p:sldId id="479" r:id="rId3"/>
    <p:sldId id="565" r:id="rId4"/>
    <p:sldId id="567" r:id="rId5"/>
    <p:sldId id="483" r:id="rId6"/>
    <p:sldId id="487" r:id="rId7"/>
    <p:sldId id="569" r:id="rId8"/>
    <p:sldId id="561" r:id="rId9"/>
    <p:sldId id="594" r:id="rId10"/>
    <p:sldId id="590" r:id="rId11"/>
    <p:sldId id="580" r:id="rId12"/>
    <p:sldId id="581" r:id="rId13"/>
    <p:sldId id="583" r:id="rId14"/>
    <p:sldId id="595" r:id="rId15"/>
    <p:sldId id="597" r:id="rId16"/>
    <p:sldId id="599" r:id="rId17"/>
    <p:sldId id="600" r:id="rId18"/>
    <p:sldId id="601" r:id="rId19"/>
    <p:sldId id="539" r:id="rId20"/>
    <p:sldId id="553" r:id="rId21"/>
    <p:sldId id="538" r:id="rId22"/>
    <p:sldId id="602" r:id="rId23"/>
    <p:sldId id="603" r:id="rId24"/>
    <p:sldId id="604" r:id="rId25"/>
    <p:sldId id="605" r:id="rId26"/>
    <p:sldId id="606" r:id="rId27"/>
    <p:sldId id="607" r:id="rId28"/>
    <p:sldId id="589" r:id="rId29"/>
  </p:sldIdLst>
  <p:sldSz cx="9144000" cy="5143500" type="screen16x9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0E0E0"/>
    <a:srgbClr val="3366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81720" autoAdjust="0"/>
  </p:normalViewPr>
  <p:slideViewPr>
    <p:cSldViewPr>
      <p:cViewPr varScale="1">
        <p:scale>
          <a:sx n="74" d="100"/>
          <a:sy n="74" d="100"/>
        </p:scale>
        <p:origin x="-1044" y="-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10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21C5E3-B8A6-4BB8-9A57-D26AC6DBA06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8D1FB7DE-C475-4963-8A86-C80404C84CD2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pPr rtl="0"/>
          <a:r>
            <a:rPr lang="tr-TR" sz="2800" dirty="0" smtClean="0"/>
            <a:t>Self-</a:t>
          </a:r>
          <a:r>
            <a:rPr lang="tr-TR" sz="2800" dirty="0" err="1" smtClean="0"/>
            <a:t>renewal</a:t>
          </a:r>
          <a:r>
            <a:rPr lang="tr-TR" sz="2800" dirty="0" smtClean="0"/>
            <a:t>: Kendini yenileme</a:t>
          </a:r>
          <a:endParaRPr lang="tr-TR" sz="2800" dirty="0"/>
        </a:p>
      </dgm:t>
    </dgm:pt>
    <dgm:pt modelId="{D2632597-7B0C-4D3B-BD75-8FADD8736B36}" type="parTrans" cxnId="{FC9D863A-BC6D-4452-8EDD-1C04C46CFEED}">
      <dgm:prSet/>
      <dgm:spPr/>
      <dgm:t>
        <a:bodyPr/>
        <a:lstStyle/>
        <a:p>
          <a:endParaRPr lang="tr-TR"/>
        </a:p>
      </dgm:t>
    </dgm:pt>
    <dgm:pt modelId="{C8F7A737-B715-42B3-B194-C01AF08EC1F5}" type="sibTrans" cxnId="{FC9D863A-BC6D-4452-8EDD-1C04C46CFEED}">
      <dgm:prSet/>
      <dgm:spPr/>
      <dgm:t>
        <a:bodyPr/>
        <a:lstStyle/>
        <a:p>
          <a:endParaRPr lang="tr-TR"/>
        </a:p>
      </dgm:t>
    </dgm:pt>
    <dgm:pt modelId="{9C2BEB79-A36D-46F6-814D-1893E5416C2A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pPr rtl="0"/>
          <a:r>
            <a:rPr lang="tr-TR" sz="2800" dirty="0" err="1" smtClean="0"/>
            <a:t>Differensiasyon</a:t>
          </a:r>
          <a:endParaRPr lang="tr-TR" sz="2800" dirty="0"/>
        </a:p>
      </dgm:t>
    </dgm:pt>
    <dgm:pt modelId="{F7F07DF8-69EC-418D-838D-64498E336C63}" type="parTrans" cxnId="{96F702B3-D462-49FF-84CA-7EF87765AAB1}">
      <dgm:prSet/>
      <dgm:spPr/>
      <dgm:t>
        <a:bodyPr/>
        <a:lstStyle/>
        <a:p>
          <a:endParaRPr lang="tr-TR"/>
        </a:p>
      </dgm:t>
    </dgm:pt>
    <dgm:pt modelId="{F9DFF88E-F4AD-4D8F-AA7F-7F4D073283E0}" type="sibTrans" cxnId="{96F702B3-D462-49FF-84CA-7EF87765AAB1}">
      <dgm:prSet/>
      <dgm:spPr/>
      <dgm:t>
        <a:bodyPr/>
        <a:lstStyle/>
        <a:p>
          <a:endParaRPr lang="tr-TR"/>
        </a:p>
      </dgm:t>
    </dgm:pt>
    <dgm:pt modelId="{A1469F7C-053E-4495-9C33-CCD65AA5EC78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tr-TR" sz="2800" dirty="0" smtClean="0"/>
        </a:p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800" dirty="0" err="1" smtClean="0"/>
            <a:t>Proliferasyon</a:t>
          </a:r>
          <a:endParaRPr lang="tr-TR" sz="2800" dirty="0" smtClean="0"/>
        </a:p>
        <a:p>
          <a:pPr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800" dirty="0"/>
        </a:p>
      </dgm:t>
    </dgm:pt>
    <dgm:pt modelId="{63300E93-382F-4278-86B5-C87C7CA2D96A}" type="sibTrans" cxnId="{9B578A22-9575-48F6-912B-6F089D2800A0}">
      <dgm:prSet/>
      <dgm:spPr/>
      <dgm:t>
        <a:bodyPr/>
        <a:lstStyle/>
        <a:p>
          <a:endParaRPr lang="tr-TR"/>
        </a:p>
      </dgm:t>
    </dgm:pt>
    <dgm:pt modelId="{022B8A1D-12CF-486A-8E98-1D03B32CC28B}" type="parTrans" cxnId="{9B578A22-9575-48F6-912B-6F089D2800A0}">
      <dgm:prSet/>
      <dgm:spPr/>
      <dgm:t>
        <a:bodyPr/>
        <a:lstStyle/>
        <a:p>
          <a:endParaRPr lang="tr-TR"/>
        </a:p>
      </dgm:t>
    </dgm:pt>
    <dgm:pt modelId="{FD7ED7F7-72CF-405E-884F-3D318401A281}" type="pres">
      <dgm:prSet presAssocID="{5321C5E3-B8A6-4BB8-9A57-D26AC6DBA06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4CAC1AEA-7F4A-48C4-B088-93F51E40A726}" type="pres">
      <dgm:prSet presAssocID="{5321C5E3-B8A6-4BB8-9A57-D26AC6DBA061}" presName="Name1" presStyleCnt="0"/>
      <dgm:spPr/>
    </dgm:pt>
    <dgm:pt modelId="{F0E03D77-AAC6-48B4-A97C-25F4C2092642}" type="pres">
      <dgm:prSet presAssocID="{5321C5E3-B8A6-4BB8-9A57-D26AC6DBA061}" presName="cycle" presStyleCnt="0"/>
      <dgm:spPr/>
    </dgm:pt>
    <dgm:pt modelId="{011A923D-2483-4E38-947A-551B0129D456}" type="pres">
      <dgm:prSet presAssocID="{5321C5E3-B8A6-4BB8-9A57-D26AC6DBA061}" presName="srcNode" presStyleLbl="node1" presStyleIdx="0" presStyleCnt="3"/>
      <dgm:spPr/>
    </dgm:pt>
    <dgm:pt modelId="{445374E9-E29F-4E10-91A4-E3C45DB758F0}" type="pres">
      <dgm:prSet presAssocID="{5321C5E3-B8A6-4BB8-9A57-D26AC6DBA061}" presName="conn" presStyleLbl="parChTrans1D2" presStyleIdx="0" presStyleCnt="1"/>
      <dgm:spPr/>
      <dgm:t>
        <a:bodyPr/>
        <a:lstStyle/>
        <a:p>
          <a:endParaRPr lang="tr-TR"/>
        </a:p>
      </dgm:t>
    </dgm:pt>
    <dgm:pt modelId="{4D9DA615-3B50-4F16-BF1C-9D18FAF5E2DA}" type="pres">
      <dgm:prSet presAssocID="{5321C5E3-B8A6-4BB8-9A57-D26AC6DBA061}" presName="extraNode" presStyleLbl="node1" presStyleIdx="0" presStyleCnt="3"/>
      <dgm:spPr/>
    </dgm:pt>
    <dgm:pt modelId="{BC655DE6-A0FB-475D-A421-72A937559AAB}" type="pres">
      <dgm:prSet presAssocID="{5321C5E3-B8A6-4BB8-9A57-D26AC6DBA061}" presName="dstNode" presStyleLbl="node1" presStyleIdx="0" presStyleCnt="3"/>
      <dgm:spPr/>
    </dgm:pt>
    <dgm:pt modelId="{BF6448BE-B385-4652-935B-843AA0E39D8C}" type="pres">
      <dgm:prSet presAssocID="{A1469F7C-053E-4495-9C33-CCD65AA5EC78}" presName="text_1" presStyleLbl="node1" presStyleIdx="0" presStyleCnt="3" custLinFactNeighborX="128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7F7C7B1-1F0C-4061-A9ED-48E317144777}" type="pres">
      <dgm:prSet presAssocID="{A1469F7C-053E-4495-9C33-CCD65AA5EC78}" presName="accent_1" presStyleCnt="0"/>
      <dgm:spPr/>
    </dgm:pt>
    <dgm:pt modelId="{1EC89BF0-0CE2-4A39-BF39-7C627CB2B19D}" type="pres">
      <dgm:prSet presAssocID="{A1469F7C-053E-4495-9C33-CCD65AA5EC78}" presName="accentRepeatNode" presStyleLbl="solidFgAcc1" presStyleIdx="0" presStyleCnt="3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tr-TR"/>
        </a:p>
      </dgm:t>
    </dgm:pt>
    <dgm:pt modelId="{D3FB1727-4968-4633-A2E2-779E4C03E89D}" type="pres">
      <dgm:prSet presAssocID="{8D1FB7DE-C475-4963-8A86-C80404C84CD2}" presName="text_2" presStyleLbl="node1" presStyleIdx="1" presStyleCnt="3" custLinFactNeighborX="133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7E2D171-BC77-48F8-9F3D-685E96D9071D}" type="pres">
      <dgm:prSet presAssocID="{8D1FB7DE-C475-4963-8A86-C80404C84CD2}" presName="accent_2" presStyleCnt="0"/>
      <dgm:spPr/>
    </dgm:pt>
    <dgm:pt modelId="{20F8C605-C494-4D7A-9C09-EA9439D59443}" type="pres">
      <dgm:prSet presAssocID="{8D1FB7DE-C475-4963-8A86-C80404C84CD2}" presName="accentRepeatNode" presStyleLbl="solidFgAcc1" presStyleIdx="1" presStyleCnt="3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tr-TR"/>
        </a:p>
      </dgm:t>
    </dgm:pt>
    <dgm:pt modelId="{4CE26C87-02B3-4363-8A95-E385D3D27658}" type="pres">
      <dgm:prSet presAssocID="{9C2BEB79-A36D-46F6-814D-1893E5416C2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BCDF1A5-7C81-4A3D-BC23-761D77D18B5D}" type="pres">
      <dgm:prSet presAssocID="{9C2BEB79-A36D-46F6-814D-1893E5416C2A}" presName="accent_3" presStyleCnt="0"/>
      <dgm:spPr/>
    </dgm:pt>
    <dgm:pt modelId="{FDBB1D33-2915-495E-81ED-8C97EEA3721C}" type="pres">
      <dgm:prSet presAssocID="{9C2BEB79-A36D-46F6-814D-1893E5416C2A}" presName="accentRepeatNode" presStyleLbl="solidFgAcc1" presStyleIdx="2" presStyleCnt="3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tr-TR"/>
        </a:p>
      </dgm:t>
    </dgm:pt>
  </dgm:ptLst>
  <dgm:cxnLst>
    <dgm:cxn modelId="{FC9D863A-BC6D-4452-8EDD-1C04C46CFEED}" srcId="{5321C5E3-B8A6-4BB8-9A57-D26AC6DBA061}" destId="{8D1FB7DE-C475-4963-8A86-C80404C84CD2}" srcOrd="1" destOrd="0" parTransId="{D2632597-7B0C-4D3B-BD75-8FADD8736B36}" sibTransId="{C8F7A737-B715-42B3-B194-C01AF08EC1F5}"/>
    <dgm:cxn modelId="{34352020-BE66-4DAC-AD03-5303159D58C5}" type="presOf" srcId="{A1469F7C-053E-4495-9C33-CCD65AA5EC78}" destId="{BF6448BE-B385-4652-935B-843AA0E39D8C}" srcOrd="0" destOrd="0" presId="urn:microsoft.com/office/officeart/2008/layout/VerticalCurvedList"/>
    <dgm:cxn modelId="{EC0EC9B0-7674-4BC5-A64C-A03B42E32973}" type="presOf" srcId="{5321C5E3-B8A6-4BB8-9A57-D26AC6DBA061}" destId="{FD7ED7F7-72CF-405E-884F-3D318401A281}" srcOrd="0" destOrd="0" presId="urn:microsoft.com/office/officeart/2008/layout/VerticalCurvedList"/>
    <dgm:cxn modelId="{9B578A22-9575-48F6-912B-6F089D2800A0}" srcId="{5321C5E3-B8A6-4BB8-9A57-D26AC6DBA061}" destId="{A1469F7C-053E-4495-9C33-CCD65AA5EC78}" srcOrd="0" destOrd="0" parTransId="{022B8A1D-12CF-486A-8E98-1D03B32CC28B}" sibTransId="{63300E93-382F-4278-86B5-C87C7CA2D96A}"/>
    <dgm:cxn modelId="{F80A346E-61AD-47B2-BDF8-FA9C65CF928D}" type="presOf" srcId="{8D1FB7DE-C475-4963-8A86-C80404C84CD2}" destId="{D3FB1727-4968-4633-A2E2-779E4C03E89D}" srcOrd="0" destOrd="0" presId="urn:microsoft.com/office/officeart/2008/layout/VerticalCurvedList"/>
    <dgm:cxn modelId="{EFC5A2A0-BC48-42EE-97C2-16AEC0FCC608}" type="presOf" srcId="{63300E93-382F-4278-86B5-C87C7CA2D96A}" destId="{445374E9-E29F-4E10-91A4-E3C45DB758F0}" srcOrd="0" destOrd="0" presId="urn:microsoft.com/office/officeart/2008/layout/VerticalCurvedList"/>
    <dgm:cxn modelId="{96F702B3-D462-49FF-84CA-7EF87765AAB1}" srcId="{5321C5E3-B8A6-4BB8-9A57-D26AC6DBA061}" destId="{9C2BEB79-A36D-46F6-814D-1893E5416C2A}" srcOrd="2" destOrd="0" parTransId="{F7F07DF8-69EC-418D-838D-64498E336C63}" sibTransId="{F9DFF88E-F4AD-4D8F-AA7F-7F4D073283E0}"/>
    <dgm:cxn modelId="{F6767161-8185-4E0F-80B6-BB00170DE582}" type="presOf" srcId="{9C2BEB79-A36D-46F6-814D-1893E5416C2A}" destId="{4CE26C87-02B3-4363-8A95-E385D3D27658}" srcOrd="0" destOrd="0" presId="urn:microsoft.com/office/officeart/2008/layout/VerticalCurvedList"/>
    <dgm:cxn modelId="{4DB46B95-A941-45D7-9EC6-15CEE226BAEC}" type="presParOf" srcId="{FD7ED7F7-72CF-405E-884F-3D318401A281}" destId="{4CAC1AEA-7F4A-48C4-B088-93F51E40A726}" srcOrd="0" destOrd="0" presId="urn:microsoft.com/office/officeart/2008/layout/VerticalCurvedList"/>
    <dgm:cxn modelId="{48D3BA5B-01A8-47CF-8419-C2F70F9EE42E}" type="presParOf" srcId="{4CAC1AEA-7F4A-48C4-B088-93F51E40A726}" destId="{F0E03D77-AAC6-48B4-A97C-25F4C2092642}" srcOrd="0" destOrd="0" presId="urn:microsoft.com/office/officeart/2008/layout/VerticalCurvedList"/>
    <dgm:cxn modelId="{0880C3A4-BFCA-4F1B-B04F-F567BF755D32}" type="presParOf" srcId="{F0E03D77-AAC6-48B4-A97C-25F4C2092642}" destId="{011A923D-2483-4E38-947A-551B0129D456}" srcOrd="0" destOrd="0" presId="urn:microsoft.com/office/officeart/2008/layout/VerticalCurvedList"/>
    <dgm:cxn modelId="{1F30CA36-29B6-43D9-963C-CE200AB1FD6A}" type="presParOf" srcId="{F0E03D77-AAC6-48B4-A97C-25F4C2092642}" destId="{445374E9-E29F-4E10-91A4-E3C45DB758F0}" srcOrd="1" destOrd="0" presId="urn:microsoft.com/office/officeart/2008/layout/VerticalCurvedList"/>
    <dgm:cxn modelId="{E43A0845-370D-44FE-A07D-554B6825F7BA}" type="presParOf" srcId="{F0E03D77-AAC6-48B4-A97C-25F4C2092642}" destId="{4D9DA615-3B50-4F16-BF1C-9D18FAF5E2DA}" srcOrd="2" destOrd="0" presId="urn:microsoft.com/office/officeart/2008/layout/VerticalCurvedList"/>
    <dgm:cxn modelId="{4E60249D-59D8-4712-ADE2-034E51C13152}" type="presParOf" srcId="{F0E03D77-AAC6-48B4-A97C-25F4C2092642}" destId="{BC655DE6-A0FB-475D-A421-72A937559AAB}" srcOrd="3" destOrd="0" presId="urn:microsoft.com/office/officeart/2008/layout/VerticalCurvedList"/>
    <dgm:cxn modelId="{8E48D6D9-8477-46F8-90D5-5C040B5E002A}" type="presParOf" srcId="{4CAC1AEA-7F4A-48C4-B088-93F51E40A726}" destId="{BF6448BE-B385-4652-935B-843AA0E39D8C}" srcOrd="1" destOrd="0" presId="urn:microsoft.com/office/officeart/2008/layout/VerticalCurvedList"/>
    <dgm:cxn modelId="{6C4989B3-5A52-4EF3-9E28-12A63040F4E1}" type="presParOf" srcId="{4CAC1AEA-7F4A-48C4-B088-93F51E40A726}" destId="{77F7C7B1-1F0C-4061-A9ED-48E317144777}" srcOrd="2" destOrd="0" presId="urn:microsoft.com/office/officeart/2008/layout/VerticalCurvedList"/>
    <dgm:cxn modelId="{EFA0F352-F9B5-4BEC-8637-DB6F44C64573}" type="presParOf" srcId="{77F7C7B1-1F0C-4061-A9ED-48E317144777}" destId="{1EC89BF0-0CE2-4A39-BF39-7C627CB2B19D}" srcOrd="0" destOrd="0" presId="urn:microsoft.com/office/officeart/2008/layout/VerticalCurvedList"/>
    <dgm:cxn modelId="{1232C8F6-21C3-41AD-8E28-B06E97A8A6A7}" type="presParOf" srcId="{4CAC1AEA-7F4A-48C4-B088-93F51E40A726}" destId="{D3FB1727-4968-4633-A2E2-779E4C03E89D}" srcOrd="3" destOrd="0" presId="urn:microsoft.com/office/officeart/2008/layout/VerticalCurvedList"/>
    <dgm:cxn modelId="{D7EA9319-0C10-43AC-A64A-23C9BA09C36E}" type="presParOf" srcId="{4CAC1AEA-7F4A-48C4-B088-93F51E40A726}" destId="{67E2D171-BC77-48F8-9F3D-685E96D9071D}" srcOrd="4" destOrd="0" presId="urn:microsoft.com/office/officeart/2008/layout/VerticalCurvedList"/>
    <dgm:cxn modelId="{40689966-A824-402D-8777-BDEA9909E260}" type="presParOf" srcId="{67E2D171-BC77-48F8-9F3D-685E96D9071D}" destId="{20F8C605-C494-4D7A-9C09-EA9439D59443}" srcOrd="0" destOrd="0" presId="urn:microsoft.com/office/officeart/2008/layout/VerticalCurvedList"/>
    <dgm:cxn modelId="{72DB740A-C5B9-4AD5-B839-5342BD5E2FEE}" type="presParOf" srcId="{4CAC1AEA-7F4A-48C4-B088-93F51E40A726}" destId="{4CE26C87-02B3-4363-8A95-E385D3D27658}" srcOrd="5" destOrd="0" presId="urn:microsoft.com/office/officeart/2008/layout/VerticalCurvedList"/>
    <dgm:cxn modelId="{C36C9BDA-D8FE-4404-B3A9-BA78AB81A11B}" type="presParOf" srcId="{4CAC1AEA-7F4A-48C4-B088-93F51E40A726}" destId="{3BCDF1A5-7C81-4A3D-BC23-761D77D18B5D}" srcOrd="6" destOrd="0" presId="urn:microsoft.com/office/officeart/2008/layout/VerticalCurvedList"/>
    <dgm:cxn modelId="{2B7C3109-9D82-4C96-ABC8-D0E90AF5F3AA}" type="presParOf" srcId="{3BCDF1A5-7C81-4A3D-BC23-761D77D18B5D}" destId="{FDBB1D33-2915-495E-81ED-8C97EEA3721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45374E9-E29F-4E10-91A4-E3C45DB758F0}">
      <dsp:nvSpPr>
        <dsp:cNvPr id="0" name=""/>
        <dsp:cNvSpPr/>
      </dsp:nvSpPr>
      <dsp:spPr>
        <a:xfrm>
          <a:off x="-2379354" y="-367672"/>
          <a:ext cx="2841578" cy="2841578"/>
        </a:xfrm>
        <a:prstGeom prst="blockArc">
          <a:avLst>
            <a:gd name="adj1" fmla="val 18900000"/>
            <a:gd name="adj2" fmla="val 2700000"/>
            <a:gd name="adj3" fmla="val 76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6448BE-B385-4652-935B-843AA0E39D8C}">
      <dsp:nvSpPr>
        <dsp:cNvPr id="0" name=""/>
        <dsp:cNvSpPr/>
      </dsp:nvSpPr>
      <dsp:spPr>
        <a:xfrm>
          <a:off x="321411" y="210623"/>
          <a:ext cx="5727260" cy="421246"/>
        </a:xfrm>
        <a:prstGeom prst="rect">
          <a:avLst/>
        </a:prstGeom>
        <a:solidFill>
          <a:schemeClr val="bg2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365" tIns="71120" rIns="71120" bIns="71120" numCol="1" spcCol="1270" anchor="ctr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tr-TR" sz="2800" kern="1200" dirty="0" smtClean="0"/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800" kern="1200" dirty="0" err="1" smtClean="0"/>
            <a:t>Proliferasyon</a:t>
          </a:r>
          <a:endParaRPr lang="tr-TR" sz="2800" kern="1200" dirty="0" smtClean="0"/>
        </a:p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800" kern="1200" dirty="0"/>
        </a:p>
      </dsp:txBody>
      <dsp:txXfrm>
        <a:off x="321411" y="210623"/>
        <a:ext cx="5727260" cy="421246"/>
      </dsp:txXfrm>
    </dsp:sp>
    <dsp:sp modelId="{1EC89BF0-0CE2-4A39-BF39-7C627CB2B19D}">
      <dsp:nvSpPr>
        <dsp:cNvPr id="0" name=""/>
        <dsp:cNvSpPr/>
      </dsp:nvSpPr>
      <dsp:spPr>
        <a:xfrm>
          <a:off x="33866" y="157967"/>
          <a:ext cx="526558" cy="5265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FB1727-4968-4633-A2E2-779E4C03E89D}">
      <dsp:nvSpPr>
        <dsp:cNvPr id="0" name=""/>
        <dsp:cNvSpPr/>
      </dsp:nvSpPr>
      <dsp:spPr>
        <a:xfrm>
          <a:off x="474534" y="842493"/>
          <a:ext cx="5574137" cy="421246"/>
        </a:xfrm>
        <a:prstGeom prst="rect">
          <a:avLst/>
        </a:prstGeom>
        <a:solidFill>
          <a:schemeClr val="bg2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365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Self-</a:t>
          </a:r>
          <a:r>
            <a:rPr lang="tr-TR" sz="2800" kern="1200" dirty="0" err="1" smtClean="0"/>
            <a:t>renewal</a:t>
          </a:r>
          <a:r>
            <a:rPr lang="tr-TR" sz="2800" kern="1200" dirty="0" smtClean="0"/>
            <a:t>: Kendini yenileme</a:t>
          </a:r>
          <a:endParaRPr lang="tr-TR" sz="2800" kern="1200" dirty="0"/>
        </a:p>
      </dsp:txBody>
      <dsp:txXfrm>
        <a:off x="474534" y="842493"/>
        <a:ext cx="5574137" cy="421246"/>
      </dsp:txXfrm>
    </dsp:sp>
    <dsp:sp modelId="{20F8C605-C494-4D7A-9C09-EA9439D59443}">
      <dsp:nvSpPr>
        <dsp:cNvPr id="0" name=""/>
        <dsp:cNvSpPr/>
      </dsp:nvSpPr>
      <dsp:spPr>
        <a:xfrm>
          <a:off x="186989" y="789837"/>
          <a:ext cx="526558" cy="5265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E26C87-02B3-4363-8A95-E385D3D27658}">
      <dsp:nvSpPr>
        <dsp:cNvPr id="0" name=""/>
        <dsp:cNvSpPr/>
      </dsp:nvSpPr>
      <dsp:spPr>
        <a:xfrm>
          <a:off x="297145" y="1474363"/>
          <a:ext cx="5727260" cy="421246"/>
        </a:xfrm>
        <a:prstGeom prst="rect">
          <a:avLst/>
        </a:prstGeom>
        <a:solidFill>
          <a:schemeClr val="bg2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365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err="1" smtClean="0"/>
            <a:t>Differensiasyon</a:t>
          </a:r>
          <a:endParaRPr lang="tr-TR" sz="2800" kern="1200" dirty="0"/>
        </a:p>
      </dsp:txBody>
      <dsp:txXfrm>
        <a:off x="297145" y="1474363"/>
        <a:ext cx="5727260" cy="421246"/>
      </dsp:txXfrm>
    </dsp:sp>
    <dsp:sp modelId="{FDBB1D33-2915-495E-81ED-8C97EEA3721C}">
      <dsp:nvSpPr>
        <dsp:cNvPr id="0" name=""/>
        <dsp:cNvSpPr/>
      </dsp:nvSpPr>
      <dsp:spPr>
        <a:xfrm>
          <a:off x="33866" y="1421707"/>
          <a:ext cx="526558" cy="5265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93BBA-178F-4A62-BDB8-F252697A6976}" type="datetimeFigureOut">
              <a:rPr lang="tr-TR" smtClean="0"/>
              <a:pPr/>
              <a:t>8.05.2018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EFD01-1F8B-4C76-A61D-6C6823EC94A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63509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1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2</a:t>
            </a:fld>
            <a:endParaRPr 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12</a:t>
            </a:fld>
            <a:endParaRPr lang="tr-T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20</a:t>
            </a:fld>
            <a:endParaRPr lang="tr-T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23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6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00253" y="-2000249"/>
            <a:ext cx="5143501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162698" y="4279139"/>
            <a:ext cx="8981305" cy="636550"/>
            <a:chOff x="-309563" y="4316413"/>
            <a:chExt cx="9415463" cy="1211262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1545637"/>
            <a:ext cx="7772400" cy="1335081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9755" y="2949792"/>
            <a:ext cx="5576663" cy="11049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8.05.2018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pic>
        <p:nvPicPr>
          <p:cNvPr id="51207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47" y="-8576"/>
            <a:ext cx="9111954" cy="1284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8" name="Picture 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11" y="212974"/>
            <a:ext cx="151784" cy="4930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031690"/>
            <a:ext cx="8229600" cy="939546"/>
          </a:xfrm>
        </p:spPr>
        <p:txBody>
          <a:bodyPr/>
          <a:lstStyle/>
          <a:p>
            <a:r>
              <a:rPr lang="tr-TR" dirty="0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8.05.2018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171450"/>
            <a:ext cx="8695944" cy="1069848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8.05.2018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535643"/>
            <a:ext cx="8723376" cy="998685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85850"/>
            <a:ext cx="2057400" cy="3365500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85851"/>
            <a:ext cx="6019800" cy="3365501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3" y="1599642"/>
            <a:ext cx="7408333" cy="2588022"/>
          </a:xfrm>
        </p:spPr>
        <p:txBody>
          <a:bodyPr/>
          <a:lstStyle/>
          <a:p>
            <a:pPr lvl="0"/>
            <a:r>
              <a:rPr lang="tr-TR" smtClean="0"/>
              <a:t>Asıl </a:t>
            </a:r>
            <a:r>
              <a:rPr lang="tr-TR" dirty="0" smtClean="0"/>
              <a:t>metin stillerini düzenlemek için tıklatın</a:t>
            </a:r>
          </a:p>
          <a:p>
            <a:pPr lvl="1"/>
            <a:r>
              <a:rPr lang="tr-TR" dirty="0" smtClean="0"/>
              <a:t>İkinci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63205" y="4280666"/>
            <a:ext cx="3786690" cy="273844"/>
          </a:xfrm>
        </p:spPr>
        <p:txBody>
          <a:bodyPr/>
          <a:lstStyle/>
          <a:p>
            <a:fld id="{4487BB59-7D52-48DE-8B61-1487D2D98B93}" type="datetimeFigureOut">
              <a:rPr lang="tr-TR" smtClean="0"/>
              <a:pPr/>
              <a:t>8.05.2018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174" y="4280666"/>
            <a:ext cx="3786691" cy="273844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90621" y="4280664"/>
            <a:ext cx="1161826" cy="273844"/>
          </a:xfrm>
        </p:spPr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39085" y="1462714"/>
            <a:ext cx="8229600" cy="939546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eform 22"/>
          <p:cNvSpPr>
            <a:spLocks/>
          </p:cNvSpPr>
          <p:nvPr/>
        </p:nvSpPr>
        <p:spPr bwMode="hidden">
          <a:xfrm>
            <a:off x="2828728" y="3065672"/>
            <a:ext cx="5467980" cy="580704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3055632"/>
            <a:ext cx="3308000" cy="488662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175913" y="3801240"/>
            <a:ext cx="8723376" cy="997406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1847670"/>
            <a:ext cx="7772400" cy="1143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078087"/>
            <a:ext cx="6417734" cy="70485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8.05.2018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-1" y="4099843"/>
            <a:ext cx="8899289" cy="637604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-76201" y="3975907"/>
            <a:ext cx="8965859" cy="450721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8.05.2018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009394"/>
            <a:ext cx="3822192" cy="2585466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09394"/>
            <a:ext cx="3822192" cy="2585466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08585"/>
            <a:ext cx="3822192" cy="47982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5" y="2571751"/>
            <a:ext cx="3820055" cy="20228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008585"/>
            <a:ext cx="3822192" cy="47982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71751"/>
            <a:ext cx="3822192" cy="20228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8.05.2018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41480"/>
            <a:ext cx="8229600" cy="939546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8.05.2018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8.05.2018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171450"/>
            <a:ext cx="8695944" cy="1069848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8.05.2018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686051"/>
            <a:ext cx="3352800" cy="142875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535643"/>
            <a:ext cx="8723376" cy="998685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1714500"/>
            <a:ext cx="3352800" cy="939546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371600"/>
            <a:ext cx="3904076" cy="28575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171450"/>
            <a:ext cx="8695944" cy="452628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4015472"/>
            <a:ext cx="8723376" cy="998685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8" y="254001"/>
            <a:ext cx="3812645" cy="1822451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6" y="2089150"/>
            <a:ext cx="3818467" cy="18161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8.05.2018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028700"/>
            <a:ext cx="3566160" cy="219456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171450"/>
            <a:ext cx="8695944" cy="185166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259572"/>
            <a:ext cx="8723376" cy="997406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3746"/>
            <a:ext cx="8229600" cy="939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4687623"/>
            <a:ext cx="37866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487BB59-7D52-48DE-8B61-1487D2D98B93}" type="datetimeFigureOut">
              <a:rPr lang="tr-TR" smtClean="0"/>
              <a:pPr/>
              <a:t>8.05.2018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41" y="4687623"/>
            <a:ext cx="378669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4687623"/>
            <a:ext cx="116182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70" y="2006600"/>
            <a:ext cx="7408333" cy="2588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tiff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tiff"/><Relationship Id="rId5" Type="http://schemas.openxmlformats.org/officeDocument/2006/relationships/image" Target="../media/image61.tiff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2" descr="C:\Users\MCetin\A-MCETIN 2012-2013\GENKÖK DOC  2013-2014\genkök FİLM RESIM\genkök fotoğraflar\IMG_0424++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042"/>
            <a:ext cx="9144000" cy="511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384376" cy="8133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7 Dikdörtgen"/>
          <p:cNvSpPr/>
          <p:nvPr/>
        </p:nvSpPr>
        <p:spPr>
          <a:xfrm>
            <a:off x="683568" y="1329612"/>
            <a:ext cx="8100392" cy="1998222"/>
          </a:xfrm>
          <a:prstGeom prst="rect">
            <a:avLst/>
          </a:prstGeom>
          <a:solidFill>
            <a:srgbClr val="E0E0E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70000"/>
              </a:lnSpc>
              <a:spcBef>
                <a:spcPct val="0"/>
              </a:spcBef>
              <a:defRPr/>
            </a:pPr>
            <a:r>
              <a:rPr lang="tr-T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KURU TİP YBMD’DE </a:t>
            </a:r>
          </a:p>
          <a:p>
            <a:pPr lvl="0">
              <a:lnSpc>
                <a:spcPct val="170000"/>
              </a:lnSpc>
              <a:spcBef>
                <a:spcPct val="0"/>
              </a:spcBef>
              <a:defRPr/>
            </a:pPr>
            <a:r>
              <a:rPr lang="tr-T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KÖK HÜCRE TEDAVİSİ</a:t>
            </a:r>
          </a:p>
        </p:txBody>
      </p:sp>
      <p:sp>
        <p:nvSpPr>
          <p:cNvPr id="10" name="9 Dikdörtgen"/>
          <p:cNvSpPr/>
          <p:nvPr/>
        </p:nvSpPr>
        <p:spPr>
          <a:xfrm>
            <a:off x="3635896" y="4407954"/>
            <a:ext cx="3779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/>
              <a:t> </a:t>
            </a:r>
            <a:endParaRPr lang="tr-TR" sz="2800" dirty="0"/>
          </a:p>
        </p:txBody>
      </p:sp>
      <p:sp>
        <p:nvSpPr>
          <p:cNvPr id="11" name="10 Dikdörtgen"/>
          <p:cNvSpPr/>
          <p:nvPr/>
        </p:nvSpPr>
        <p:spPr>
          <a:xfrm>
            <a:off x="3779912" y="3543858"/>
            <a:ext cx="5364088" cy="1599642"/>
          </a:xfrm>
          <a:prstGeom prst="rect">
            <a:avLst/>
          </a:prstGeom>
          <a:solidFill>
            <a:srgbClr val="E0E0E0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err="1" smtClean="0">
                <a:solidFill>
                  <a:schemeClr val="tx1"/>
                </a:solidFill>
              </a:rPr>
              <a:t>Prof.Dr</a:t>
            </a:r>
            <a:r>
              <a:rPr lang="tr-TR" sz="2400" dirty="0" smtClean="0">
                <a:solidFill>
                  <a:schemeClr val="tx1"/>
                </a:solidFill>
              </a:rPr>
              <a:t>. Ayşe Öner, FEBO</a:t>
            </a:r>
          </a:p>
          <a:p>
            <a:pPr algn="ctr"/>
            <a:r>
              <a:rPr lang="tr-TR" sz="2400" dirty="0" smtClean="0">
                <a:solidFill>
                  <a:schemeClr val="tx1"/>
                </a:solidFill>
              </a:rPr>
              <a:t>Erciyes </a:t>
            </a:r>
            <a:r>
              <a:rPr lang="tr-TR" sz="2400" dirty="0" err="1" smtClean="0">
                <a:solidFill>
                  <a:schemeClr val="tx1"/>
                </a:solidFill>
              </a:rPr>
              <a:t>Universitesi</a:t>
            </a:r>
            <a:r>
              <a:rPr lang="tr-TR" sz="2400" dirty="0" smtClean="0">
                <a:solidFill>
                  <a:schemeClr val="tx1"/>
                </a:solidFill>
              </a:rPr>
              <a:t> Tıp Fakültesi </a:t>
            </a:r>
          </a:p>
          <a:p>
            <a:pPr algn="ctr"/>
            <a:r>
              <a:rPr lang="tr-TR" sz="2400" dirty="0" smtClean="0">
                <a:solidFill>
                  <a:schemeClr val="tx1"/>
                </a:solidFill>
              </a:rPr>
              <a:t>Göz Hastalıkları AD KAYSERİ</a:t>
            </a:r>
          </a:p>
          <a:p>
            <a:pPr algn="ctr"/>
            <a:r>
              <a:rPr lang="tr-TR" sz="2400" dirty="0" smtClean="0">
                <a:solidFill>
                  <a:schemeClr val="tx1"/>
                </a:solidFill>
              </a:rPr>
              <a:t>ANKARA</a:t>
            </a:r>
          </a:p>
        </p:txBody>
      </p:sp>
      <p:pic>
        <p:nvPicPr>
          <p:cNvPr id="12" name="Picture 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10936"/>
            <a:ext cx="1512168" cy="1132565"/>
          </a:xfrm>
          <a:prstGeom prst="rect">
            <a:avLst/>
          </a:prstGeom>
          <a:noFill/>
          <a:ln w="12700">
            <a:solidFill>
              <a:srgbClr val="0099CC"/>
            </a:solidFill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323531" y="2139702"/>
            <a:ext cx="8056405" cy="2047962"/>
          </a:xfrm>
        </p:spPr>
        <p:txBody>
          <a:bodyPr>
            <a:normAutofit/>
          </a:bodyPr>
          <a:lstStyle/>
          <a:p>
            <a:r>
              <a:rPr lang="tr-TR" sz="4400" dirty="0" smtClean="0"/>
              <a:t>YBMD’DE KLİNİK ÇALIŞMALAR</a:t>
            </a:r>
            <a:endParaRPr lang="tr-TR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3" y="1167594"/>
            <a:ext cx="7408333" cy="3834426"/>
          </a:xfrm>
        </p:spPr>
        <p:txBody>
          <a:bodyPr>
            <a:normAutofit fontScale="92500"/>
          </a:bodyPr>
          <a:lstStyle/>
          <a:p>
            <a:endParaRPr lang="tr-TR" dirty="0" smtClean="0"/>
          </a:p>
          <a:p>
            <a:r>
              <a:rPr lang="tr-TR" dirty="0" smtClean="0"/>
              <a:t>Faz ½: </a:t>
            </a:r>
            <a:r>
              <a:rPr lang="tr-TR" dirty="0" err="1" smtClean="0"/>
              <a:t>Subretinal</a:t>
            </a:r>
            <a:r>
              <a:rPr lang="tr-TR" dirty="0" smtClean="0"/>
              <a:t> EKH</a:t>
            </a:r>
          </a:p>
          <a:p>
            <a:r>
              <a:rPr lang="tr-TR" dirty="0" smtClean="0"/>
              <a:t>9 </a:t>
            </a:r>
            <a:r>
              <a:rPr lang="tr-TR" b="1" dirty="0" err="1" smtClean="0"/>
              <a:t>Stargardt's</a:t>
            </a:r>
            <a:r>
              <a:rPr lang="tr-TR" b="1" dirty="0" smtClean="0"/>
              <a:t> MD </a:t>
            </a:r>
            <a:r>
              <a:rPr lang="tr-TR" dirty="0" smtClean="0"/>
              <a:t>ve 9 kuru tip</a:t>
            </a:r>
            <a:r>
              <a:rPr lang="tr-TR" b="1" dirty="0" smtClean="0"/>
              <a:t> YBMD </a:t>
            </a:r>
            <a:r>
              <a:rPr lang="tr-TR" dirty="0" smtClean="0"/>
              <a:t>olgusu</a:t>
            </a:r>
            <a:r>
              <a:rPr lang="tr-TR" b="1" dirty="0" smtClean="0"/>
              <a:t>  </a:t>
            </a:r>
          </a:p>
          <a:p>
            <a:r>
              <a:rPr lang="tr-TR" dirty="0" smtClean="0"/>
              <a:t>22 ay takip</a:t>
            </a:r>
            <a:endParaRPr lang="tr-TR" b="1" dirty="0" smtClean="0"/>
          </a:p>
          <a:p>
            <a:r>
              <a:rPr lang="tr-TR" dirty="0" smtClean="0"/>
              <a:t>Ciddi yan etki yok</a:t>
            </a:r>
          </a:p>
          <a:p>
            <a:r>
              <a:rPr lang="tr-TR" dirty="0" smtClean="0"/>
              <a:t>13 (72%)  olguda </a:t>
            </a:r>
            <a:r>
              <a:rPr lang="tr-TR" dirty="0" err="1" smtClean="0"/>
              <a:t>subretinal</a:t>
            </a:r>
            <a:r>
              <a:rPr lang="tr-TR" dirty="0" smtClean="0"/>
              <a:t> </a:t>
            </a:r>
            <a:r>
              <a:rPr lang="tr-TR" dirty="0" err="1" smtClean="0"/>
              <a:t>pigmentasyon</a:t>
            </a:r>
            <a:r>
              <a:rPr lang="tr-TR" dirty="0" smtClean="0"/>
              <a:t> artışı</a:t>
            </a:r>
          </a:p>
          <a:p>
            <a:r>
              <a:rPr lang="tr-TR" dirty="0" smtClean="0"/>
              <a:t>10 olguda EİDGK artışı </a:t>
            </a:r>
          </a:p>
          <a:p>
            <a:r>
              <a:rPr lang="tr-TR" dirty="0" smtClean="0"/>
              <a:t>Görme ile ilgili hayat kalitesinde artış. </a:t>
            </a:r>
          </a:p>
          <a:p>
            <a:pPr>
              <a:buNone/>
            </a:pPr>
            <a:endParaRPr lang="tr-TR" sz="1200" b="1" dirty="0" smtClean="0"/>
          </a:p>
          <a:p>
            <a:r>
              <a:rPr lang="tr-TR" sz="1000" dirty="0" err="1" smtClean="0"/>
              <a:t>Schwartz</a:t>
            </a:r>
            <a:r>
              <a:rPr lang="tr-TR" sz="1000" dirty="0" smtClean="0"/>
              <a:t> SD et al. </a:t>
            </a:r>
            <a:r>
              <a:rPr lang="tr-TR" sz="1000" dirty="0" err="1" smtClean="0"/>
              <a:t>Human</a:t>
            </a:r>
            <a:r>
              <a:rPr lang="tr-TR" sz="1000" dirty="0" smtClean="0"/>
              <a:t> </a:t>
            </a:r>
            <a:r>
              <a:rPr lang="tr-TR" sz="1000" dirty="0" err="1" smtClean="0"/>
              <a:t>embryonic</a:t>
            </a:r>
            <a:r>
              <a:rPr lang="tr-TR" sz="1000" dirty="0" smtClean="0"/>
              <a:t> </a:t>
            </a:r>
            <a:r>
              <a:rPr lang="tr-TR" sz="1000" dirty="0" err="1" smtClean="0"/>
              <a:t>stem</a:t>
            </a:r>
            <a:r>
              <a:rPr lang="tr-TR" sz="1000" dirty="0" smtClean="0"/>
              <a:t> </a:t>
            </a:r>
            <a:r>
              <a:rPr lang="tr-TR" sz="1000" dirty="0" err="1" smtClean="0"/>
              <a:t>cell</a:t>
            </a:r>
            <a:r>
              <a:rPr lang="tr-TR" sz="1000" dirty="0" smtClean="0"/>
              <a:t>-</a:t>
            </a:r>
            <a:r>
              <a:rPr lang="tr-TR" sz="1000" dirty="0" err="1" smtClean="0"/>
              <a:t>derived</a:t>
            </a:r>
            <a:r>
              <a:rPr lang="tr-TR" sz="1000" dirty="0" smtClean="0"/>
              <a:t> </a:t>
            </a:r>
            <a:r>
              <a:rPr lang="tr-TR" sz="1000" dirty="0" err="1" smtClean="0"/>
              <a:t>retinal</a:t>
            </a:r>
            <a:r>
              <a:rPr lang="tr-TR" sz="1000" dirty="0" smtClean="0"/>
              <a:t> pigment </a:t>
            </a:r>
            <a:r>
              <a:rPr lang="tr-TR" sz="1000" dirty="0" err="1" smtClean="0"/>
              <a:t>epithelium</a:t>
            </a:r>
            <a:r>
              <a:rPr lang="tr-TR" sz="1000" dirty="0" smtClean="0"/>
              <a:t> in </a:t>
            </a:r>
            <a:r>
              <a:rPr lang="tr-TR" sz="1000" dirty="0" err="1" smtClean="0"/>
              <a:t>patients</a:t>
            </a:r>
            <a:r>
              <a:rPr lang="tr-TR" sz="1000" dirty="0" smtClean="0"/>
              <a:t> </a:t>
            </a:r>
            <a:r>
              <a:rPr lang="tr-TR" sz="1000" dirty="0" err="1" smtClean="0"/>
              <a:t>with</a:t>
            </a:r>
            <a:r>
              <a:rPr lang="tr-TR" sz="1000" dirty="0" smtClean="0"/>
              <a:t> </a:t>
            </a:r>
            <a:r>
              <a:rPr lang="tr-TR" sz="1000" dirty="0" err="1" smtClean="0"/>
              <a:t>age</a:t>
            </a:r>
            <a:r>
              <a:rPr lang="tr-TR" sz="1000" dirty="0" smtClean="0"/>
              <a:t>-</a:t>
            </a:r>
            <a:r>
              <a:rPr lang="tr-TR" sz="1000" dirty="0" err="1" smtClean="0"/>
              <a:t>related</a:t>
            </a:r>
            <a:r>
              <a:rPr lang="tr-TR" sz="1000" dirty="0" smtClean="0"/>
              <a:t> </a:t>
            </a:r>
            <a:r>
              <a:rPr lang="tr-TR" sz="1000" dirty="0" err="1" smtClean="0"/>
              <a:t>macular</a:t>
            </a:r>
            <a:r>
              <a:rPr lang="tr-TR" sz="1000" dirty="0" smtClean="0"/>
              <a:t> </a:t>
            </a:r>
            <a:r>
              <a:rPr lang="tr-TR" sz="1000" dirty="0" err="1" smtClean="0"/>
              <a:t>degeneration</a:t>
            </a:r>
            <a:r>
              <a:rPr lang="tr-TR" sz="1000" dirty="0" smtClean="0"/>
              <a:t> </a:t>
            </a:r>
            <a:r>
              <a:rPr lang="tr-TR" sz="1000" dirty="0" err="1" smtClean="0"/>
              <a:t>and</a:t>
            </a:r>
            <a:r>
              <a:rPr lang="tr-TR" sz="1000" dirty="0" smtClean="0"/>
              <a:t> </a:t>
            </a:r>
            <a:r>
              <a:rPr lang="tr-TR" sz="1000" dirty="0" err="1" smtClean="0"/>
              <a:t>Stargardt's</a:t>
            </a:r>
            <a:r>
              <a:rPr lang="tr-TR" sz="1000" dirty="0" smtClean="0"/>
              <a:t> </a:t>
            </a:r>
            <a:r>
              <a:rPr lang="tr-TR" sz="1000" dirty="0" err="1" smtClean="0"/>
              <a:t>macular</a:t>
            </a:r>
            <a:r>
              <a:rPr lang="tr-TR" sz="1000" dirty="0" smtClean="0"/>
              <a:t> </a:t>
            </a:r>
            <a:r>
              <a:rPr lang="tr-TR" sz="1000" dirty="0" err="1" smtClean="0"/>
              <a:t>dystrophy</a:t>
            </a:r>
            <a:r>
              <a:rPr lang="tr-TR" sz="1000" dirty="0" smtClean="0"/>
              <a:t>: </a:t>
            </a:r>
            <a:r>
              <a:rPr lang="tr-TR" sz="1000" dirty="0" err="1" smtClean="0"/>
              <a:t>follow</a:t>
            </a:r>
            <a:r>
              <a:rPr lang="tr-TR" sz="1000" dirty="0" smtClean="0"/>
              <a:t>-</a:t>
            </a:r>
            <a:r>
              <a:rPr lang="tr-TR" sz="1000" dirty="0" err="1" smtClean="0"/>
              <a:t>up</a:t>
            </a:r>
            <a:r>
              <a:rPr lang="tr-TR" sz="1000" dirty="0" smtClean="0"/>
              <a:t> of </a:t>
            </a:r>
            <a:r>
              <a:rPr lang="tr-TR" sz="1000" dirty="0" err="1" smtClean="0"/>
              <a:t>two</a:t>
            </a:r>
            <a:r>
              <a:rPr lang="tr-TR" sz="1000" dirty="0" smtClean="0"/>
              <a:t> </a:t>
            </a:r>
            <a:r>
              <a:rPr lang="tr-TR" sz="1000" dirty="0" err="1" smtClean="0"/>
              <a:t>open</a:t>
            </a:r>
            <a:r>
              <a:rPr lang="tr-TR" sz="1000" dirty="0" smtClean="0"/>
              <a:t>-</a:t>
            </a:r>
            <a:r>
              <a:rPr lang="tr-TR" sz="1000" dirty="0" err="1" smtClean="0"/>
              <a:t>label</a:t>
            </a:r>
            <a:r>
              <a:rPr lang="tr-TR" sz="1000" dirty="0" smtClean="0"/>
              <a:t> </a:t>
            </a:r>
            <a:r>
              <a:rPr lang="tr-TR" sz="1000" dirty="0" err="1" smtClean="0"/>
              <a:t>phase</a:t>
            </a:r>
            <a:r>
              <a:rPr lang="tr-TR" sz="1000" dirty="0" smtClean="0"/>
              <a:t> 1/2 </a:t>
            </a:r>
            <a:r>
              <a:rPr lang="tr-TR" sz="1000" dirty="0" err="1" smtClean="0"/>
              <a:t>studies</a:t>
            </a:r>
            <a:r>
              <a:rPr lang="tr-TR" sz="1000" dirty="0" smtClean="0"/>
              <a:t>. </a:t>
            </a:r>
            <a:r>
              <a:rPr lang="en-US" sz="1000" dirty="0" smtClean="0"/>
              <a:t>Lancet. 2015 Feb 7;385(9967):509-16. </a:t>
            </a:r>
            <a:endParaRPr lang="tr-TR" sz="1000" dirty="0" smtClean="0"/>
          </a:p>
          <a:p>
            <a:endParaRPr lang="tr-TR" dirty="0" smtClean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1115616" y="141480"/>
            <a:ext cx="8229600" cy="939546"/>
          </a:xfrm>
        </p:spPr>
        <p:txBody>
          <a:bodyPr>
            <a:normAutofit/>
          </a:bodyPr>
          <a:lstStyle/>
          <a:p>
            <a:r>
              <a:rPr lang="tr-TR" sz="4000" dirty="0" smtClean="0"/>
              <a:t>EKH ÇALIŞMALARI</a:t>
            </a:r>
            <a:endParaRPr lang="tr-T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1547664" y="141480"/>
            <a:ext cx="6768752" cy="939546"/>
          </a:xfrm>
        </p:spPr>
        <p:txBody>
          <a:bodyPr>
            <a:normAutofit/>
          </a:bodyPr>
          <a:lstStyle/>
          <a:p>
            <a:r>
              <a:rPr lang="tr-TR" sz="4000" dirty="0" smtClean="0"/>
              <a:t>EKH ÇALIŞMALARI</a:t>
            </a:r>
            <a:endParaRPr lang="tr-TR" sz="4000" dirty="0"/>
          </a:p>
        </p:txBody>
      </p:sp>
      <p:pic>
        <p:nvPicPr>
          <p:cNvPr id="79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50" y="1059582"/>
            <a:ext cx="6904807" cy="1460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Metin kutusu"/>
          <p:cNvSpPr txBox="1"/>
          <p:nvPr/>
        </p:nvSpPr>
        <p:spPr>
          <a:xfrm>
            <a:off x="1619672" y="2625758"/>
            <a:ext cx="5400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4 YBMD, 4  </a:t>
            </a:r>
            <a:r>
              <a:rPr lang="tr-TR" dirty="0" err="1" smtClean="0"/>
              <a:t>Stargardt</a:t>
            </a:r>
            <a:r>
              <a:rPr lang="tr-TR" dirty="0" smtClean="0"/>
              <a:t> MD olgusu, 1 yıllık takip</a:t>
            </a:r>
          </a:p>
          <a:p>
            <a:endParaRPr lang="tr-TR" dirty="0" smtClean="0"/>
          </a:p>
          <a:p>
            <a:r>
              <a:rPr lang="tr-TR" dirty="0" smtClean="0"/>
              <a:t>Ciddi </a:t>
            </a:r>
            <a:r>
              <a:rPr lang="tr-TR" dirty="0" err="1" smtClean="0"/>
              <a:t>okuler</a:t>
            </a:r>
            <a:r>
              <a:rPr lang="tr-TR" dirty="0" smtClean="0"/>
              <a:t> ve sistemik yan etki yok</a:t>
            </a:r>
          </a:p>
          <a:p>
            <a:endParaRPr lang="tr-TR" dirty="0" smtClean="0"/>
          </a:p>
          <a:p>
            <a:r>
              <a:rPr lang="tr-TR" dirty="0" smtClean="0"/>
              <a:t>1 olguda KNVM ve 3 doz </a:t>
            </a:r>
            <a:r>
              <a:rPr lang="tr-TR" dirty="0" err="1" smtClean="0"/>
              <a:t>Lucentis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Tüm olgularda </a:t>
            </a:r>
            <a:r>
              <a:rPr lang="tr-TR" dirty="0" err="1" smtClean="0"/>
              <a:t>pigmentasyon</a:t>
            </a:r>
            <a:r>
              <a:rPr lang="tr-TR" dirty="0" smtClean="0"/>
              <a:t> artışı</a:t>
            </a:r>
          </a:p>
          <a:p>
            <a:endParaRPr lang="tr-TR" dirty="0" smtClean="0"/>
          </a:p>
          <a:p>
            <a:r>
              <a:rPr lang="tr-TR" dirty="0" smtClean="0"/>
              <a:t>Tüm olgularda GK artışı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13589"/>
            <a:ext cx="3345716" cy="3389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3" y="195487"/>
            <a:ext cx="4581525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etin kutusu"/>
          <p:cNvSpPr txBox="1"/>
          <p:nvPr/>
        </p:nvSpPr>
        <p:spPr>
          <a:xfrm>
            <a:off x="755576" y="462397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KNVM</a:t>
            </a:r>
            <a:endParaRPr lang="tr-TR" dirty="0"/>
          </a:p>
        </p:txBody>
      </p:sp>
      <p:sp>
        <p:nvSpPr>
          <p:cNvPr id="7" name="6 Metin kutusu"/>
          <p:cNvSpPr txBox="1"/>
          <p:nvPr/>
        </p:nvSpPr>
        <p:spPr>
          <a:xfrm>
            <a:off x="3851920" y="4677984"/>
            <a:ext cx="2619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Subretinal</a:t>
            </a:r>
            <a:r>
              <a:rPr lang="tr-TR" dirty="0" smtClean="0"/>
              <a:t> </a:t>
            </a:r>
            <a:r>
              <a:rPr lang="tr-TR" dirty="0" err="1" smtClean="0"/>
              <a:t>pigmentasyon</a:t>
            </a:r>
            <a:endParaRPr lang="tr-TR" dirty="0" smtClean="0"/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2463739"/>
            <a:ext cx="46482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411511"/>
            <a:ext cx="56896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2051720" y="2625757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25 OLGUNUN 36 GÖZÜ</a:t>
            </a:r>
          </a:p>
          <a:p>
            <a:r>
              <a:rPr lang="tr-TR" dirty="0" smtClean="0"/>
              <a:t>KURU TİP YBMD </a:t>
            </a:r>
          </a:p>
          <a:p>
            <a:r>
              <a:rPr lang="tr-TR" dirty="0" smtClean="0"/>
              <a:t>SUPRAKOROİDAL ADMKH</a:t>
            </a:r>
          </a:p>
          <a:p>
            <a:endParaRPr lang="tr-T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545636"/>
            <a:ext cx="6819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70" y="3612435"/>
            <a:ext cx="7842895" cy="1531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113589"/>
            <a:ext cx="3824982" cy="227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etin kutusu"/>
          <p:cNvSpPr txBox="1"/>
          <p:nvPr/>
        </p:nvSpPr>
        <p:spPr>
          <a:xfrm>
            <a:off x="3131840" y="3543858"/>
            <a:ext cx="2332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Mikroperimetri</a:t>
            </a:r>
            <a:r>
              <a:rPr lang="tr-TR" dirty="0" smtClean="0"/>
              <a:t> örneği</a:t>
            </a:r>
            <a:endParaRPr lang="tr-T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4" y="411511"/>
            <a:ext cx="8361953" cy="190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1907704" y="2281178"/>
            <a:ext cx="57823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30 hasta, santral GA olan olgular, GK 0.1 den düşük olanlar</a:t>
            </a:r>
          </a:p>
          <a:p>
            <a:endParaRPr lang="tr-TR" dirty="0" smtClean="0"/>
          </a:p>
          <a:p>
            <a:r>
              <a:rPr lang="tr-TR" dirty="0" smtClean="0"/>
              <a:t>Kötü olan göze </a:t>
            </a:r>
            <a:r>
              <a:rPr lang="tr-TR" dirty="0" err="1" smtClean="0"/>
              <a:t>otolog</a:t>
            </a:r>
            <a:r>
              <a:rPr lang="tr-TR" dirty="0" smtClean="0"/>
              <a:t>  Kİ- MKH</a:t>
            </a:r>
          </a:p>
          <a:p>
            <a:endParaRPr lang="tr-TR" dirty="0" smtClean="0"/>
          </a:p>
          <a:p>
            <a:r>
              <a:rPr lang="tr-TR" dirty="0" smtClean="0"/>
              <a:t>6 aylık takip, </a:t>
            </a:r>
            <a:r>
              <a:rPr lang="tr-TR" dirty="0" err="1" smtClean="0"/>
              <a:t>Mf</a:t>
            </a:r>
            <a:r>
              <a:rPr lang="tr-TR" dirty="0" smtClean="0"/>
              <a:t> ERG de iyileşme</a:t>
            </a:r>
          </a:p>
          <a:p>
            <a:endParaRPr lang="tr-TR" dirty="0" smtClean="0"/>
          </a:p>
          <a:p>
            <a:r>
              <a:rPr lang="tr-TR" dirty="0" smtClean="0"/>
              <a:t>GA boyutunda küçülme (Diğer gözde büyüme)</a:t>
            </a:r>
          </a:p>
          <a:p>
            <a:endParaRPr lang="tr-TR" dirty="0" smtClean="0"/>
          </a:p>
          <a:p>
            <a:r>
              <a:rPr lang="tr-TR" dirty="0" err="1" smtClean="0"/>
              <a:t>GK’de</a:t>
            </a:r>
            <a:r>
              <a:rPr lang="tr-TR" dirty="0" smtClean="0"/>
              <a:t> fark yok (Diğer gözde azalma)</a:t>
            </a:r>
          </a:p>
          <a:p>
            <a:endParaRPr lang="tr-T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91632"/>
            <a:ext cx="3736404" cy="244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7" y="1241282"/>
            <a:ext cx="4295775" cy="29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2915819" y="4137924"/>
            <a:ext cx="2281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Mf</a:t>
            </a:r>
            <a:r>
              <a:rPr lang="tr-TR" dirty="0" smtClean="0"/>
              <a:t> ERG ve FAF örneği</a:t>
            </a:r>
            <a:endParaRPr lang="tr-TR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411511"/>
            <a:ext cx="5588000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1475656" y="2281178"/>
            <a:ext cx="62646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10 ATROFİK YBMD, GK 20/100 DEN DÜŞÜK OLGULAR</a:t>
            </a:r>
          </a:p>
          <a:p>
            <a:endParaRPr lang="tr-TR" dirty="0" smtClean="0"/>
          </a:p>
          <a:p>
            <a:r>
              <a:rPr lang="tr-TR" dirty="0" smtClean="0"/>
              <a:t>OTOLOG Kİ-MKH, İNTRAVİTREAL</a:t>
            </a:r>
          </a:p>
          <a:p>
            <a:endParaRPr lang="tr-TR" dirty="0" smtClean="0"/>
          </a:p>
          <a:p>
            <a:r>
              <a:rPr lang="tr-TR" dirty="0" smtClean="0"/>
              <a:t>GK ‘ DE ANLAMLI ARTIŞ (20/320 DEN 20/200’E YÜKSELMİŞ)</a:t>
            </a:r>
          </a:p>
          <a:p>
            <a:endParaRPr lang="tr-TR" dirty="0" smtClean="0"/>
          </a:p>
          <a:p>
            <a:r>
              <a:rPr lang="tr-TR" dirty="0" smtClean="0"/>
              <a:t>PERİMETRİDE İYİLEŞME</a:t>
            </a:r>
          </a:p>
          <a:p>
            <a:endParaRPr lang="tr-TR" dirty="0" smtClean="0"/>
          </a:p>
          <a:p>
            <a:r>
              <a:rPr lang="tr-TR" dirty="0" smtClean="0"/>
              <a:t>ATROFİK ALANLARDA KÜÇÜLME</a:t>
            </a:r>
          </a:p>
          <a:p>
            <a:endParaRPr lang="tr-TR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bilge\Downloads\bina slog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19809"/>
            <a:ext cx="5976664" cy="275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2699792" y="123478"/>
            <a:ext cx="5351010" cy="864096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radley Hand ITC" pitchFamily="66" charset="0"/>
                <a:ea typeface="+mj-ea"/>
                <a:cs typeface="+mj-cs"/>
              </a:rPr>
              <a:t>   </a:t>
            </a:r>
            <a:r>
              <a:rPr lang="tr-TR" sz="4000" b="1" dirty="0" smtClean="0">
                <a:solidFill>
                  <a:schemeClr val="bg1"/>
                </a:solidFill>
                <a:ea typeface="+mj-ea"/>
                <a:cs typeface="+mj-cs"/>
              </a:rPr>
              <a:t>EÜTF VE GENKÖK</a:t>
            </a:r>
            <a:endParaRPr kumimoji="0" lang="tr-TR" sz="4000" b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5" name="Picture 4" descr="k%C3%B6k-h%C3%BCc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8446" y="2348510"/>
            <a:ext cx="1564034" cy="925319"/>
          </a:xfrm>
          <a:prstGeom prst="rect">
            <a:avLst/>
          </a:prstGeom>
          <a:solidFill>
            <a:srgbClr val="FFCC99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Picture 5" descr="klon+kok+huc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8446" y="3273829"/>
            <a:ext cx="1564034" cy="800808"/>
          </a:xfrm>
          <a:prstGeom prst="rect">
            <a:avLst/>
          </a:prstGeom>
          <a:solidFill>
            <a:srgbClr val="FFCC99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Picture 6" descr="cell-scope2tr-JACJ-KR_14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831" y="1319810"/>
            <a:ext cx="1519807" cy="108992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7" descr="genkok04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8446" y="1322191"/>
            <a:ext cx="1564034" cy="102631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bilge\Desktop\GENOM KÖK HÜCRE MERKEZİ\GENKÖK YENİ FOTOĞRAFLAR\IMG_0424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45830" y="2409732"/>
            <a:ext cx="1499567" cy="1662318"/>
          </a:xfrm>
          <a:ln>
            <a:solidFill>
              <a:schemeClr val="bg1"/>
            </a:solidFill>
          </a:ln>
        </p:spPr>
      </p:pic>
      <p:pic>
        <p:nvPicPr>
          <p:cNvPr id="9" name="Picture 7" descr="DSC_01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7535" y="4005878"/>
            <a:ext cx="1872208" cy="8881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85428" y="4005877"/>
            <a:ext cx="1656184" cy="86915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831" y="4005878"/>
            <a:ext cx="1728191" cy="87832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8446" y="4005878"/>
            <a:ext cx="1531986" cy="88370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5826" y="4005877"/>
            <a:ext cx="1799602" cy="86915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3" y="1113588"/>
            <a:ext cx="7408333" cy="258802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b="1" dirty="0" smtClean="0"/>
              <a:t>     Kök Hücre</a:t>
            </a:r>
            <a:r>
              <a:rPr lang="tr-TR" dirty="0" smtClean="0"/>
              <a:t>:</a:t>
            </a:r>
            <a:endParaRPr lang="tr-TR" b="1" dirty="0" smtClean="0"/>
          </a:p>
          <a:p>
            <a:r>
              <a:rPr lang="tr-TR" dirty="0" smtClean="0"/>
              <a:t>Hücrenin özelleşmemiş en temel ve saf halidir.</a:t>
            </a:r>
          </a:p>
          <a:p>
            <a:r>
              <a:rPr lang="tr-TR" dirty="0" smtClean="0"/>
              <a:t>Vücuttaki pek çok hücre tipine </a:t>
            </a:r>
            <a:r>
              <a:rPr lang="tr-TR" dirty="0" err="1" smtClean="0"/>
              <a:t>differensiye</a:t>
            </a:r>
            <a:r>
              <a:rPr lang="tr-TR" dirty="0" smtClean="0"/>
              <a:t> olabilir. </a:t>
            </a:r>
          </a:p>
          <a:p>
            <a:r>
              <a:rPr lang="tr-TR" dirty="0" smtClean="0"/>
              <a:t>Hasarlı hücre ve dokuları onarabilir.</a:t>
            </a: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67544" y="195486"/>
            <a:ext cx="8229600" cy="939546"/>
          </a:xfrm>
        </p:spPr>
        <p:txBody>
          <a:bodyPr>
            <a:normAutofit/>
          </a:bodyPr>
          <a:lstStyle/>
          <a:p>
            <a:r>
              <a:rPr lang="tr-TR" sz="4000" dirty="0" smtClean="0"/>
              <a:t>KÖK HÜCRE NEDİR?</a:t>
            </a:r>
            <a:endParaRPr lang="tr-TR" sz="4000" dirty="0"/>
          </a:p>
        </p:txBody>
      </p:sp>
      <p:pic>
        <p:nvPicPr>
          <p:cNvPr id="4" name="Picture 2" descr="C:\Users\Ayse\Desktop\Kök hücre sunumları\fotolar\SCparentaladvice01-05-13-252x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841781"/>
            <a:ext cx="2400300" cy="2143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3" y="1329612"/>
            <a:ext cx="7408333" cy="3240360"/>
          </a:xfrm>
        </p:spPr>
        <p:txBody>
          <a:bodyPr>
            <a:normAutofit lnSpcReduction="10000"/>
          </a:bodyPr>
          <a:lstStyle/>
          <a:p>
            <a:r>
              <a:rPr lang="tr-TR" dirty="0" smtClean="0"/>
              <a:t> 20 olgu </a:t>
            </a:r>
            <a:r>
              <a:rPr lang="tr-TR" dirty="0" err="1" smtClean="0"/>
              <a:t>opere</a:t>
            </a:r>
            <a:r>
              <a:rPr lang="tr-TR" dirty="0" smtClean="0"/>
              <a:t> edildi.  </a:t>
            </a:r>
            <a:r>
              <a:rPr lang="tr-TR" dirty="0" smtClean="0"/>
              <a:t>(4 </a:t>
            </a:r>
            <a:r>
              <a:rPr lang="tr-TR" dirty="0" smtClean="0"/>
              <a:t>YBMD OLGUSU)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En iyi gören olgumuz 1 </a:t>
            </a:r>
            <a:r>
              <a:rPr lang="tr-TR" dirty="0" err="1" smtClean="0"/>
              <a:t>mps</a:t>
            </a:r>
            <a:endParaRPr lang="tr-TR" dirty="0" smtClean="0"/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Görmesi düşük olan göz </a:t>
            </a:r>
            <a:r>
              <a:rPr lang="tr-TR" dirty="0" err="1" smtClean="0"/>
              <a:t>opere</a:t>
            </a:r>
            <a:r>
              <a:rPr lang="tr-TR" dirty="0" smtClean="0"/>
              <a:t> edildi.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err="1" smtClean="0"/>
              <a:t>Suprakoroidal</a:t>
            </a:r>
            <a:r>
              <a:rPr lang="tr-TR" dirty="0" smtClean="0"/>
              <a:t> olarak </a:t>
            </a:r>
            <a:r>
              <a:rPr lang="tr-TR" dirty="0" err="1" smtClean="0"/>
              <a:t>adipoz</a:t>
            </a:r>
            <a:r>
              <a:rPr lang="tr-TR" dirty="0" smtClean="0"/>
              <a:t> dokudan </a:t>
            </a:r>
            <a:r>
              <a:rPr lang="tr-TR" dirty="0" err="1" smtClean="0"/>
              <a:t>derive</a:t>
            </a:r>
            <a:r>
              <a:rPr lang="tr-TR" dirty="0" smtClean="0"/>
              <a:t> edilmiş </a:t>
            </a:r>
            <a:r>
              <a:rPr lang="tr-TR" dirty="0" err="1" smtClean="0"/>
              <a:t>allojenik</a:t>
            </a:r>
            <a:r>
              <a:rPr lang="tr-TR" dirty="0" smtClean="0"/>
              <a:t> </a:t>
            </a:r>
            <a:r>
              <a:rPr lang="tr-TR" dirty="0" err="1" smtClean="0"/>
              <a:t>mezenkimal</a:t>
            </a:r>
            <a:r>
              <a:rPr lang="tr-TR" dirty="0" smtClean="0"/>
              <a:t> KH kullanıldı. </a:t>
            </a:r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/>
          </a:p>
        </p:txBody>
      </p:sp>
      <p:sp>
        <p:nvSpPr>
          <p:cNvPr id="3" name="2 Metin kutusu"/>
          <p:cNvSpPr txBox="1"/>
          <p:nvPr/>
        </p:nvSpPr>
        <p:spPr>
          <a:xfrm>
            <a:off x="2483769" y="267494"/>
            <a:ext cx="4363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smtClean="0">
                <a:solidFill>
                  <a:schemeClr val="bg1"/>
                </a:solidFill>
              </a:rPr>
              <a:t>FAZ II ÇALIŞMAMIZ</a:t>
            </a:r>
            <a:endParaRPr lang="tr-TR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1115616" y="1221600"/>
            <a:ext cx="8028384" cy="2804046"/>
          </a:xfrm>
        </p:spPr>
        <p:txBody>
          <a:bodyPr/>
          <a:lstStyle/>
          <a:p>
            <a:pPr algn="just">
              <a:buNone/>
            </a:pPr>
            <a:r>
              <a:rPr lang="tr-TR" dirty="0" smtClean="0"/>
              <a:t>           ADMKH </a:t>
            </a:r>
            <a:r>
              <a:rPr lang="tr-TR" dirty="0" err="1" smtClean="0"/>
              <a:t>ler</a:t>
            </a:r>
            <a:r>
              <a:rPr lang="tr-TR" dirty="0" smtClean="0"/>
              <a:t> uluslar arası standartlarda üretildi</a:t>
            </a:r>
            <a:endParaRPr lang="tr-TR" dirty="0"/>
          </a:p>
        </p:txBody>
      </p:sp>
      <p:sp>
        <p:nvSpPr>
          <p:cNvPr id="5" name="4 Dikdörtgen"/>
          <p:cNvSpPr/>
          <p:nvPr/>
        </p:nvSpPr>
        <p:spPr>
          <a:xfrm>
            <a:off x="2088232" y="51470"/>
            <a:ext cx="66602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GMP (</a:t>
            </a:r>
            <a:r>
              <a:rPr lang="tr-TR" sz="3200" dirty="0" err="1" smtClean="0">
                <a:solidFill>
                  <a:schemeClr val="bg1"/>
                </a:solidFill>
              </a:rPr>
              <a:t>Good</a:t>
            </a:r>
            <a:r>
              <a:rPr lang="tr-TR" sz="3200" dirty="0" smtClean="0">
                <a:solidFill>
                  <a:schemeClr val="bg1"/>
                </a:solidFill>
              </a:rPr>
              <a:t> </a:t>
            </a:r>
            <a:r>
              <a:rPr lang="tr-TR" sz="3200" dirty="0" err="1" smtClean="0">
                <a:solidFill>
                  <a:schemeClr val="bg1"/>
                </a:solidFill>
              </a:rPr>
              <a:t>manufacturing</a:t>
            </a:r>
            <a:r>
              <a:rPr lang="tr-TR" sz="3200" dirty="0" smtClean="0">
                <a:solidFill>
                  <a:schemeClr val="bg1"/>
                </a:solidFill>
              </a:rPr>
              <a:t> </a:t>
            </a:r>
            <a:r>
              <a:rPr lang="tr-TR" sz="3200" dirty="0" err="1" smtClean="0">
                <a:solidFill>
                  <a:schemeClr val="bg1"/>
                </a:solidFill>
              </a:rPr>
              <a:t>practice</a:t>
            </a:r>
            <a:r>
              <a:rPr lang="tr-TR" sz="3200" dirty="0" smtClean="0">
                <a:solidFill>
                  <a:schemeClr val="bg1"/>
                </a:solidFill>
              </a:rPr>
              <a:t>)</a:t>
            </a:r>
          </a:p>
          <a:p>
            <a:r>
              <a:rPr lang="tr-TR" sz="3200" dirty="0" smtClean="0">
                <a:solidFill>
                  <a:schemeClr val="bg1"/>
                </a:solidFill>
              </a:rPr>
              <a:t>                 (İyi Klinik Uygulamalar)</a:t>
            </a:r>
            <a:endParaRPr lang="tr-TR" sz="3200" dirty="0">
              <a:solidFill>
                <a:schemeClr val="bg1"/>
              </a:solidFill>
            </a:endParaRPr>
          </a:p>
        </p:txBody>
      </p:sp>
      <p:pic>
        <p:nvPicPr>
          <p:cNvPr id="6" name="Picture 4" descr="C:\Users\MCetin\A-MCETIN 2012-2013\GENKÖK DOC  2013-2014\GENKOK IMAGES\genkok03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85696"/>
            <a:ext cx="3816424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ell-scope2tr-JACJ-KR_1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85696"/>
            <a:ext cx="3312368" cy="220214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383618"/>
            <a:ext cx="7704856" cy="318635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tr-TR" dirty="0" smtClean="0"/>
          </a:p>
          <a:p>
            <a:r>
              <a:rPr lang="tr-TR" dirty="0" smtClean="0"/>
              <a:t>Hiçbir olguda sistemik komplikasyon olmadı. </a:t>
            </a:r>
          </a:p>
          <a:p>
            <a:endParaRPr lang="tr-TR" dirty="0" smtClean="0"/>
          </a:p>
          <a:p>
            <a:r>
              <a:rPr lang="tr-TR" dirty="0" smtClean="0"/>
              <a:t>Hiçbir olguda </a:t>
            </a:r>
            <a:r>
              <a:rPr lang="tr-TR" dirty="0" err="1" smtClean="0"/>
              <a:t>okuler</a:t>
            </a:r>
            <a:r>
              <a:rPr lang="tr-TR" dirty="0" smtClean="0"/>
              <a:t> komplikasyon yok. 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err="1" smtClean="0"/>
              <a:t>Postop</a:t>
            </a:r>
            <a:r>
              <a:rPr lang="tr-TR" dirty="0" smtClean="0"/>
              <a:t> </a:t>
            </a:r>
            <a:r>
              <a:rPr lang="tr-TR" dirty="0" err="1" smtClean="0"/>
              <a:t>konjonktival</a:t>
            </a:r>
            <a:r>
              <a:rPr lang="tr-TR" dirty="0" smtClean="0"/>
              <a:t> </a:t>
            </a:r>
            <a:r>
              <a:rPr lang="tr-TR" dirty="0" err="1" smtClean="0"/>
              <a:t>hiperemi</a:t>
            </a:r>
            <a:r>
              <a:rPr lang="tr-TR" dirty="0" smtClean="0"/>
              <a:t> dışında olumsuz bulgu yok</a:t>
            </a:r>
          </a:p>
          <a:p>
            <a:endParaRPr lang="tr-TR" dirty="0" smtClean="0"/>
          </a:p>
          <a:p>
            <a:r>
              <a:rPr lang="tr-TR" dirty="0" smtClean="0"/>
              <a:t>Reaksiyon yok</a:t>
            </a:r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2915817" y="357504"/>
            <a:ext cx="29033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dirty="0" smtClean="0">
                <a:solidFill>
                  <a:schemeClr val="bg1"/>
                </a:solidFill>
              </a:rPr>
              <a:t>SONUÇLAR</a:t>
            </a:r>
            <a:endParaRPr lang="tr-TR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6" name="Picture 2" descr="C:\Users\Asus\Desktop\kuru tip ybmd ve stem cell\KÖK HÜCRE AMD\DEMIRELE SAG SONRA.t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95486"/>
            <a:ext cx="3240360" cy="2430270"/>
          </a:xfrm>
          <a:prstGeom prst="rect">
            <a:avLst/>
          </a:prstGeom>
          <a:noFill/>
        </p:spPr>
      </p:pic>
      <p:pic>
        <p:nvPicPr>
          <p:cNvPr id="1027" name="Picture 3" descr="C:\Users\Asus\Desktop\kuru tip ybmd ve stem cell\KÖK HÜCRE AMD\DONMEZN KK SAG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41480"/>
            <a:ext cx="3312368" cy="2484276"/>
          </a:xfrm>
          <a:prstGeom prst="rect">
            <a:avLst/>
          </a:prstGeom>
          <a:noFill/>
        </p:spPr>
      </p:pic>
      <p:pic>
        <p:nvPicPr>
          <p:cNvPr id="1028" name="Picture 4" descr="C:\Users\Asus\Desktop\kuru tip ybmd ve stem cell\KÖK HÜCRE AMD\SECENF SOL ÖNCE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2679762"/>
            <a:ext cx="3312368" cy="2484276"/>
          </a:xfrm>
          <a:prstGeom prst="rect">
            <a:avLst/>
          </a:prstGeom>
          <a:noFill/>
        </p:spPr>
      </p:pic>
      <p:pic>
        <p:nvPicPr>
          <p:cNvPr id="1029" name="Picture 5" descr="C:\Users\Asus\Desktop\kuru tip ybmd ve stem cell\KÖK HÜCRE AMD\YAMAKS SOL SONRA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2679762"/>
            <a:ext cx="3240360" cy="2463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 descr="C:\Users\Asus\Desktop\kuru tip ybmd ve stem cell\KÖK HÜCRE AMD\DEMIRELE KK SSSAG SONRA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003798"/>
            <a:ext cx="5760640" cy="1054606"/>
          </a:xfrm>
          <a:prstGeom prst="rect">
            <a:avLst/>
          </a:prstGeom>
          <a:noFill/>
        </p:spPr>
      </p:pic>
      <p:pic>
        <p:nvPicPr>
          <p:cNvPr id="2051" name="Picture 3" descr="C:\Users\Asus\Desktop\kuru tip ybmd ve stem cell\KÖK HÜCRE AMD\DEMIRELE SAG ÖNCE K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4088894"/>
            <a:ext cx="5760639" cy="1054606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707654"/>
            <a:ext cx="8201744" cy="142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67495"/>
            <a:ext cx="3941942" cy="1374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1" y="267494"/>
            <a:ext cx="3866803" cy="1414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075" name="Picture 3" descr="C:\Users\Asus\Desktop\kuru tip ybmd ve stem cell\KÖK HÜCRE AMD\DONMEZN KK SAG SONRA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929433"/>
            <a:ext cx="6336704" cy="1214067"/>
          </a:xfrm>
          <a:prstGeom prst="rect">
            <a:avLst/>
          </a:prstGeom>
          <a:noFill/>
        </p:spPr>
      </p:pic>
      <p:pic>
        <p:nvPicPr>
          <p:cNvPr id="3076" name="Picture 4" descr="C:\Users\Asus\Desktop\kuru tip ybmd ve stem cell\KÖK HÜCRE AMD\DONMEZN SAG KK ÖNCE.t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165816"/>
            <a:ext cx="6336704" cy="1140404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923678"/>
            <a:ext cx="8536167" cy="141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123478"/>
            <a:ext cx="2588848" cy="180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123478"/>
            <a:ext cx="2483666" cy="1817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 </a:t>
            </a:r>
            <a:endParaRPr lang="tr-T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1" y="3543859"/>
            <a:ext cx="7048823" cy="136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355726"/>
            <a:ext cx="6984776" cy="111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5" y="627534"/>
            <a:ext cx="8389663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23478"/>
            <a:ext cx="1964370" cy="1476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1" y="123478"/>
            <a:ext cx="1873895" cy="146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491630"/>
            <a:ext cx="756084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C:\Users\Asus\Desktop\kuru tip ybmd ve stem cell\KÖK HÜCRE AMD\YAMAKS SOL 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3057804"/>
            <a:ext cx="5328592" cy="975510"/>
          </a:xfrm>
          <a:prstGeom prst="rect">
            <a:avLst/>
          </a:prstGeom>
          <a:noFill/>
        </p:spPr>
      </p:pic>
      <p:pic>
        <p:nvPicPr>
          <p:cNvPr id="4102" name="Picture 6" descr="C:\Users\Asus\Desktop\kuru tip ybmd ve stem cell\KÖK HÜCRE AMD\YAMAKS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696" y="4029912"/>
            <a:ext cx="5382020" cy="9852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755576" y="141480"/>
            <a:ext cx="8064896" cy="939546"/>
          </a:xfrm>
        </p:spPr>
        <p:txBody>
          <a:bodyPr>
            <a:normAutofit/>
          </a:bodyPr>
          <a:lstStyle/>
          <a:p>
            <a:r>
              <a:rPr lang="tr-TR" sz="4000" dirty="0" smtClean="0"/>
              <a:t>Gelecekte…</a:t>
            </a:r>
            <a:endParaRPr lang="tr-TR" sz="4000" dirty="0"/>
          </a:p>
        </p:txBody>
      </p:sp>
      <p:pic>
        <p:nvPicPr>
          <p:cNvPr id="87042" name="Picture 2" descr="C:\Users\Ayse\Desktop\Kök hücre sunumları\fotolar\2edec234e885f30034f76b11d9f03d7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7164" y="1600201"/>
            <a:ext cx="5057637" cy="25872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İçerik Yer Tutucusu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013916"/>
              </p:ext>
            </p:extLst>
          </p:nvPr>
        </p:nvGraphicFramePr>
        <p:xfrm>
          <a:off x="1619672" y="1707654"/>
          <a:ext cx="6048672" cy="2106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Başlık"/>
          <p:cNvSpPr>
            <a:spLocks noGrp="1"/>
          </p:cNvSpPr>
          <p:nvPr>
            <p:ph type="title"/>
          </p:nvPr>
        </p:nvSpPr>
        <p:spPr>
          <a:xfrm>
            <a:off x="1331640" y="249492"/>
            <a:ext cx="7596336" cy="669516"/>
          </a:xfrm>
        </p:spPr>
        <p:txBody>
          <a:bodyPr>
            <a:normAutofit fontScale="90000"/>
          </a:bodyPr>
          <a:lstStyle/>
          <a:p>
            <a:r>
              <a:rPr lang="tr-TR" sz="4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KÖK HÜCRELERİN ÖZELLİKLERİ</a:t>
            </a:r>
            <a:endParaRPr lang="tr-TR" sz="40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990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539552" y="919268"/>
            <a:ext cx="82809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Tx/>
              <a:buNone/>
            </a:pPr>
            <a:endParaRPr lang="tr-TR" sz="2000" dirty="0"/>
          </a:p>
          <a:p>
            <a:pPr algn="just">
              <a:lnSpc>
                <a:spcPct val="150000"/>
              </a:lnSpc>
            </a:pPr>
            <a:r>
              <a:rPr lang="tr-TR" sz="2000" b="1" dirty="0" err="1" smtClean="0"/>
              <a:t>Differensiasyon</a:t>
            </a:r>
            <a:r>
              <a:rPr lang="tr-TR" sz="2000" b="1" dirty="0" smtClean="0"/>
              <a:t>: </a:t>
            </a:r>
            <a:r>
              <a:rPr lang="tr-TR" sz="2000" dirty="0" smtClean="0"/>
              <a:t>Farklı hücrelere dönüşebilir. </a:t>
            </a:r>
          </a:p>
          <a:p>
            <a:pPr algn="just">
              <a:lnSpc>
                <a:spcPct val="150000"/>
              </a:lnSpc>
            </a:pPr>
            <a:endParaRPr lang="tr-TR" sz="2000" dirty="0" smtClean="0"/>
          </a:p>
          <a:p>
            <a:pPr algn="just">
              <a:lnSpc>
                <a:spcPct val="150000"/>
              </a:lnSpc>
            </a:pPr>
            <a:r>
              <a:rPr lang="tr-TR" sz="2000" dirty="0" smtClean="0"/>
              <a:t>Bu süreçte </a:t>
            </a:r>
            <a:r>
              <a:rPr lang="tr-TR" sz="2000" dirty="0" err="1" smtClean="0"/>
              <a:t>internal</a:t>
            </a:r>
            <a:r>
              <a:rPr lang="tr-TR" sz="2000" dirty="0" smtClean="0"/>
              <a:t> ve </a:t>
            </a:r>
            <a:r>
              <a:rPr lang="tr-TR" sz="2000" dirty="0" err="1" smtClean="0"/>
              <a:t>eksternal</a:t>
            </a:r>
            <a:r>
              <a:rPr lang="tr-TR" sz="2000" dirty="0" smtClean="0"/>
              <a:t> faktörler rol alır.</a:t>
            </a:r>
          </a:p>
          <a:p>
            <a:pPr algn="just">
              <a:lnSpc>
                <a:spcPct val="150000"/>
              </a:lnSpc>
            </a:pPr>
            <a:r>
              <a:rPr lang="tr-TR" sz="2000" dirty="0" smtClean="0"/>
              <a:t> </a:t>
            </a:r>
          </a:p>
          <a:p>
            <a:pPr algn="just">
              <a:lnSpc>
                <a:spcPct val="150000"/>
              </a:lnSpc>
            </a:pPr>
            <a:r>
              <a:rPr lang="tr-TR" sz="2000" dirty="0" err="1" smtClean="0"/>
              <a:t>İnternal</a:t>
            </a:r>
            <a:r>
              <a:rPr lang="tr-TR" sz="2000" dirty="0" smtClean="0"/>
              <a:t> faktörler: Hücrenin genleriyle ilişkilidir. </a:t>
            </a:r>
          </a:p>
          <a:p>
            <a:pPr algn="just">
              <a:lnSpc>
                <a:spcPct val="150000"/>
              </a:lnSpc>
            </a:pPr>
            <a:r>
              <a:rPr lang="tr-TR" sz="2000" dirty="0" smtClean="0"/>
              <a:t> </a:t>
            </a:r>
          </a:p>
          <a:p>
            <a:pPr algn="just">
              <a:lnSpc>
                <a:spcPct val="150000"/>
              </a:lnSpc>
            </a:pPr>
            <a:r>
              <a:rPr lang="tr-TR" sz="2000" dirty="0" err="1" smtClean="0"/>
              <a:t>Eksternal</a:t>
            </a:r>
            <a:r>
              <a:rPr lang="tr-TR" sz="2000" dirty="0" smtClean="0"/>
              <a:t> faktörler hücrenin bulunduğu ortamdaki diğer hücreler ve moleküllerle (</a:t>
            </a:r>
            <a:r>
              <a:rPr lang="tr-TR" sz="2000" dirty="0" err="1" smtClean="0"/>
              <a:t>microenvironment</a:t>
            </a:r>
            <a:r>
              <a:rPr lang="tr-TR" sz="2000" dirty="0" smtClean="0"/>
              <a:t>) ilişkilidir.. </a:t>
            </a:r>
            <a:endParaRPr lang="tr-TR" sz="2000" dirty="0"/>
          </a:p>
        </p:txBody>
      </p:sp>
      <p:sp>
        <p:nvSpPr>
          <p:cNvPr id="6" name="Dikdörtgen 5"/>
          <p:cNvSpPr/>
          <p:nvPr/>
        </p:nvSpPr>
        <p:spPr>
          <a:xfrm>
            <a:off x="2407725" y="195486"/>
            <a:ext cx="44005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0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DiFFERENSİASYON</a:t>
            </a:r>
            <a:r>
              <a:rPr lang="tr-TR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tr-TR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314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539552" y="123478"/>
            <a:ext cx="8229600" cy="939546"/>
          </a:xfrm>
        </p:spPr>
        <p:txBody>
          <a:bodyPr>
            <a:normAutofit/>
          </a:bodyPr>
          <a:lstStyle/>
          <a:p>
            <a:r>
              <a:rPr lang="tr-TR" sz="4000" dirty="0" smtClean="0"/>
              <a:t>KÖK HÜCRE TİPLERİ</a:t>
            </a:r>
            <a:endParaRPr lang="tr-TR" sz="4000" dirty="0"/>
          </a:p>
        </p:txBody>
      </p:sp>
      <p:sp>
        <p:nvSpPr>
          <p:cNvPr id="4" name="3 Metin kutusu"/>
          <p:cNvSpPr txBox="1"/>
          <p:nvPr/>
        </p:nvSpPr>
        <p:spPr>
          <a:xfrm>
            <a:off x="971600" y="1059582"/>
            <a:ext cx="8496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/>
              <a:t>1-EMBRYONİK KÖK HÜCRE</a:t>
            </a:r>
          </a:p>
          <a:p>
            <a:r>
              <a:rPr lang="tr-TR" sz="2000" dirty="0" smtClean="0"/>
              <a:t>2- ERİŞKİN KÖK HÜCRE</a:t>
            </a:r>
          </a:p>
          <a:p>
            <a:r>
              <a:rPr lang="tr-TR" sz="2000" dirty="0" smtClean="0"/>
              <a:t>                    - </a:t>
            </a:r>
            <a:r>
              <a:rPr lang="tr-TR" sz="2000" dirty="0" err="1" smtClean="0"/>
              <a:t>Mesenkimal</a:t>
            </a:r>
            <a:r>
              <a:rPr lang="tr-TR" sz="2000" dirty="0" smtClean="0"/>
              <a:t> KH</a:t>
            </a:r>
          </a:p>
          <a:p>
            <a:r>
              <a:rPr lang="tr-TR" sz="2000" dirty="0" smtClean="0"/>
              <a:t>	      -  İndüklenmiş </a:t>
            </a:r>
            <a:r>
              <a:rPr lang="tr-TR" sz="2000" dirty="0" err="1" smtClean="0"/>
              <a:t>pluripotent</a:t>
            </a:r>
            <a:r>
              <a:rPr lang="tr-TR" sz="2000" dirty="0" smtClean="0"/>
              <a:t> KH</a:t>
            </a:r>
          </a:p>
          <a:p>
            <a:r>
              <a:rPr lang="tr-TR" sz="2000" dirty="0" smtClean="0"/>
              <a:t>3-KORDON KANI KÖK HÜCRESİ</a:t>
            </a:r>
          </a:p>
          <a:p>
            <a:r>
              <a:rPr lang="tr-TR" sz="2000" dirty="0" smtClean="0"/>
              <a:t>4- AMNİOTİK SIVI KÖK HÜCRESİ</a:t>
            </a:r>
            <a:endParaRPr lang="tr-TR" sz="20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931790"/>
            <a:ext cx="5904656" cy="218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3" y="1815666"/>
            <a:ext cx="7408333" cy="2371998"/>
          </a:xfrm>
        </p:spPr>
        <p:txBody>
          <a:bodyPr>
            <a:normAutofit fontScale="92500" lnSpcReduction="20000"/>
          </a:bodyPr>
          <a:lstStyle/>
          <a:p>
            <a:r>
              <a:rPr lang="tr-TR" dirty="0" smtClean="0"/>
              <a:t>İnsan </a:t>
            </a:r>
            <a:r>
              <a:rPr lang="tr-TR" dirty="0" err="1" smtClean="0"/>
              <a:t>embriyonik</a:t>
            </a:r>
            <a:r>
              <a:rPr lang="tr-TR" dirty="0" smtClean="0"/>
              <a:t> kök hücre kullanımı yasaktır (2005)</a:t>
            </a:r>
          </a:p>
          <a:p>
            <a:endParaRPr lang="tr-TR" dirty="0" smtClean="0"/>
          </a:p>
          <a:p>
            <a:r>
              <a:rPr lang="tr-TR" dirty="0" smtClean="0"/>
              <a:t>Erişkin kök hücre ve İPKH kullanımı için ise Lokal Etik </a:t>
            </a:r>
          </a:p>
          <a:p>
            <a:pPr>
              <a:buNone/>
            </a:pPr>
            <a:r>
              <a:rPr lang="tr-TR" dirty="0" smtClean="0"/>
              <a:t>     Kurumdan ve Sağlık Bakanlığı’ndan (Doku ve Organ Nakli Biriminden) onay gereklidir. </a:t>
            </a:r>
          </a:p>
          <a:p>
            <a:pPr>
              <a:buNone/>
            </a:pPr>
            <a:r>
              <a:rPr lang="tr-TR" dirty="0" smtClean="0"/>
              <a:t>      </a:t>
            </a:r>
          </a:p>
          <a:p>
            <a:pPr>
              <a:buNone/>
            </a:pPr>
            <a:r>
              <a:rPr lang="tr-TR" dirty="0" smtClean="0"/>
              <a:t>                                     (TCK: 90)</a:t>
            </a: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914400" y="123478"/>
            <a:ext cx="8229600" cy="939546"/>
          </a:xfrm>
        </p:spPr>
        <p:txBody>
          <a:bodyPr>
            <a:noAutofit/>
          </a:bodyPr>
          <a:lstStyle/>
          <a:p>
            <a:r>
              <a:rPr lang="tr-TR" sz="3600" dirty="0" smtClean="0"/>
              <a:t>ÜLKEMİZDE KÖK HÜCRE UYGULAMALARI</a:t>
            </a:r>
            <a:endParaRPr lang="tr-T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755576" y="1113588"/>
            <a:ext cx="8136904" cy="340237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tr-TR" dirty="0" smtClean="0"/>
          </a:p>
          <a:p>
            <a:r>
              <a:rPr lang="en-US" dirty="0" smtClean="0"/>
              <a:t> (1) </a:t>
            </a:r>
            <a:r>
              <a:rPr lang="tr-TR" dirty="0" smtClean="0"/>
              <a:t>Hücre </a:t>
            </a:r>
            <a:r>
              <a:rPr lang="tr-TR" dirty="0" err="1" smtClean="0"/>
              <a:t>Replasmanı</a:t>
            </a:r>
            <a:r>
              <a:rPr lang="tr-TR" dirty="0" smtClean="0"/>
              <a:t>:  Sağlıklı kök hücreler dejenere hücrelerin yerini alabilir (</a:t>
            </a:r>
            <a:r>
              <a:rPr lang="tr-TR" dirty="0" err="1" smtClean="0"/>
              <a:t>Differensiasyon</a:t>
            </a:r>
            <a:r>
              <a:rPr lang="tr-TR" dirty="0" smtClean="0"/>
              <a:t>). </a:t>
            </a:r>
          </a:p>
          <a:p>
            <a:pPr>
              <a:buNone/>
            </a:pPr>
            <a:endParaRPr lang="tr-TR" dirty="0" smtClean="0"/>
          </a:p>
          <a:p>
            <a:r>
              <a:rPr lang="en-US" dirty="0" smtClean="0"/>
              <a:t>(2) </a:t>
            </a:r>
            <a:r>
              <a:rPr lang="tr-TR" dirty="0" err="1" smtClean="0"/>
              <a:t>Nutrisyonel</a:t>
            </a:r>
            <a:r>
              <a:rPr lang="tr-TR" dirty="0" smtClean="0"/>
              <a:t> Destek: Sağlıklı kök hücreler salgıladıkları faktörlerle etraftaki hücrelerin yaşamlarını desteklerler. </a:t>
            </a:r>
          </a:p>
          <a:p>
            <a:pPr>
              <a:buNone/>
            </a:pPr>
            <a:r>
              <a:rPr lang="tr-TR" dirty="0" smtClean="0"/>
              <a:t>    ( </a:t>
            </a:r>
            <a:r>
              <a:rPr lang="tr-TR" dirty="0" err="1" smtClean="0"/>
              <a:t>bFGF</a:t>
            </a:r>
            <a:r>
              <a:rPr lang="tr-TR" dirty="0" smtClean="0"/>
              <a:t>, VEGF, M-CSF, GM-CSF, </a:t>
            </a:r>
            <a:r>
              <a:rPr lang="tr-TR" dirty="0" err="1" smtClean="0"/>
              <a:t>PlGF</a:t>
            </a:r>
            <a:r>
              <a:rPr lang="tr-TR" dirty="0" smtClean="0"/>
              <a:t>, TGF-</a:t>
            </a:r>
            <a:r>
              <a:rPr lang="el-GR" dirty="0" smtClean="0"/>
              <a:t>β, </a:t>
            </a:r>
            <a:r>
              <a:rPr lang="tr-TR" dirty="0" smtClean="0"/>
              <a:t>HGF, IGF-1, IL,  </a:t>
            </a:r>
            <a:r>
              <a:rPr lang="tr-TR" dirty="0" err="1" smtClean="0"/>
              <a:t>angiogenin</a:t>
            </a:r>
            <a:r>
              <a:rPr lang="tr-TR" dirty="0" smtClean="0"/>
              <a:t>) </a:t>
            </a:r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  <a:p>
            <a:r>
              <a:rPr lang="en-US" dirty="0" smtClean="0"/>
              <a:t> (</a:t>
            </a:r>
            <a:r>
              <a:rPr lang="tr-TR" dirty="0" smtClean="0"/>
              <a:t>3</a:t>
            </a:r>
            <a:r>
              <a:rPr lang="en-US" dirty="0" smtClean="0"/>
              <a:t>) </a:t>
            </a:r>
            <a:r>
              <a:rPr lang="tr-TR" dirty="0" smtClean="0"/>
              <a:t>Yeni bağlantılar oluştururlar. </a:t>
            </a: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827584" y="141480"/>
            <a:ext cx="8013576" cy="939546"/>
          </a:xfrm>
        </p:spPr>
        <p:txBody>
          <a:bodyPr>
            <a:noAutofit/>
          </a:bodyPr>
          <a:lstStyle/>
          <a:p>
            <a:r>
              <a:rPr lang="tr-TR" sz="3600" dirty="0" smtClean="0"/>
              <a:t>KÖK HÜCRE TEDAVİSİNİN MEKANİZMASI</a:t>
            </a:r>
            <a:endParaRPr lang="tr-T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707654"/>
            <a:ext cx="7632848" cy="2480010"/>
          </a:xfrm>
        </p:spPr>
        <p:txBody>
          <a:bodyPr>
            <a:normAutofit lnSpcReduction="10000"/>
          </a:bodyPr>
          <a:lstStyle/>
          <a:p>
            <a:r>
              <a:rPr lang="tr-TR" dirty="0" smtClean="0"/>
              <a:t>Çok küçük dozlar yeterli olur.</a:t>
            </a:r>
          </a:p>
          <a:p>
            <a:r>
              <a:rPr lang="tr-TR" dirty="0" smtClean="0"/>
              <a:t>Cerrahi yaklaşım kolaydır.</a:t>
            </a:r>
          </a:p>
          <a:p>
            <a:r>
              <a:rPr lang="tr-TR" dirty="0" smtClean="0"/>
              <a:t>Nakledilen hücre kolayca izlenir.</a:t>
            </a:r>
          </a:p>
          <a:p>
            <a:r>
              <a:rPr lang="tr-TR" dirty="0" smtClean="0"/>
              <a:t>Gözün </a:t>
            </a:r>
            <a:r>
              <a:rPr lang="tr-TR" dirty="0" err="1" smtClean="0"/>
              <a:t>immün</a:t>
            </a:r>
            <a:r>
              <a:rPr lang="tr-TR" dirty="0" smtClean="0"/>
              <a:t> yapısı uygundur.</a:t>
            </a:r>
          </a:p>
          <a:p>
            <a:r>
              <a:rPr lang="tr-TR" dirty="0" smtClean="0"/>
              <a:t>Diğer göz kontrol olarak kullanılabilir.</a:t>
            </a:r>
          </a:p>
          <a:p>
            <a:r>
              <a:rPr lang="tr-TR" dirty="0" err="1" smtClean="0"/>
              <a:t>Ekstraoküler</a:t>
            </a:r>
            <a:r>
              <a:rPr lang="tr-TR" dirty="0" smtClean="0"/>
              <a:t> yayılım söz konusu değildir. </a:t>
            </a:r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1382960" y="120036"/>
            <a:ext cx="7653536" cy="939546"/>
          </a:xfrm>
        </p:spPr>
        <p:txBody>
          <a:bodyPr>
            <a:normAutofit/>
          </a:bodyPr>
          <a:lstStyle/>
          <a:p>
            <a:r>
              <a:rPr lang="tr-TR" sz="4000" dirty="0" smtClean="0"/>
              <a:t>Gözde Kök Hücre Kullanımı</a:t>
            </a:r>
            <a:endParaRPr lang="tr-T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1844189" y="195486"/>
            <a:ext cx="7408333" cy="38301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3200" dirty="0" smtClean="0">
                <a:solidFill>
                  <a:schemeClr val="bg1"/>
                </a:solidFill>
              </a:rPr>
              <a:t>     HEDEFLENEN RETİNAL HASTALIKLAR</a:t>
            </a:r>
            <a:endParaRPr lang="tr-TR" sz="3200" dirty="0">
              <a:solidFill>
                <a:schemeClr val="bg1"/>
              </a:solidFill>
            </a:endParaRPr>
          </a:p>
        </p:txBody>
      </p:sp>
      <p:pic>
        <p:nvPicPr>
          <p:cNvPr id="4" name="Picture 3" descr="C:\Users\Ayse\Desktop\Kök hücre sunumları\fotolar\indir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8053" y="924568"/>
            <a:ext cx="3216357" cy="1701189"/>
          </a:xfrm>
          <a:prstGeom prst="rect">
            <a:avLst/>
          </a:prstGeom>
          <a:noFill/>
        </p:spPr>
      </p:pic>
      <p:pic>
        <p:nvPicPr>
          <p:cNvPr id="5" name="Picture 2" descr="C:\Users\Ayse\Desktop\Kök hücre sunumları\fotolar\HASTA FOTOLARI\Dr Ayse son\DOGAN_FATIH_01-01-1981__(000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611560" y="951571"/>
            <a:ext cx="3286990" cy="1674187"/>
          </a:xfrm>
          <a:prstGeom prst="rect">
            <a:avLst/>
          </a:prstGeom>
          <a:noFill/>
        </p:spPr>
      </p:pic>
      <p:pic>
        <p:nvPicPr>
          <p:cNvPr id="6" name="Picture 3" descr="C:\Users\Ayse\Desktop\Kök hücre sunumları\fotolar\images 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057805"/>
            <a:ext cx="3096344" cy="1860507"/>
          </a:xfrm>
          <a:prstGeom prst="rect">
            <a:avLst/>
          </a:prstGeom>
          <a:noFill/>
        </p:spPr>
      </p:pic>
      <p:pic>
        <p:nvPicPr>
          <p:cNvPr id="7" name="Picture 3" descr="C:\Users\Ayse\Desktop\Kök hücre sunumları\fotolar\bes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5118" y="3057804"/>
            <a:ext cx="3121985" cy="2085696"/>
          </a:xfrm>
          <a:prstGeom prst="rect">
            <a:avLst/>
          </a:prstGeom>
          <a:noFill/>
        </p:spPr>
      </p:pic>
      <p:sp>
        <p:nvSpPr>
          <p:cNvPr id="8" name="7 Metin kutusu"/>
          <p:cNvSpPr txBox="1"/>
          <p:nvPr/>
        </p:nvSpPr>
        <p:spPr>
          <a:xfrm>
            <a:off x="3059832" y="2679762"/>
            <a:ext cx="4250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RP, </a:t>
            </a:r>
            <a:r>
              <a:rPr lang="tr-TR" dirty="0" err="1" smtClean="0"/>
              <a:t>Leber</a:t>
            </a:r>
            <a:r>
              <a:rPr lang="tr-TR" dirty="0" smtClean="0"/>
              <a:t> KA, YBMD, BEST, STARGARDTS’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lga Biçimi">
  <a:themeElements>
    <a:clrScheme name="Dalga Biçimi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Dalga Biçimi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alga Biçimi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7638</TotalTime>
  <Words>578</Words>
  <Application>Microsoft Office PowerPoint</Application>
  <PresentationFormat>Ekran Gösterisi (16:9)</PresentationFormat>
  <Paragraphs>134</Paragraphs>
  <Slides>28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28</vt:i4>
      </vt:variant>
    </vt:vector>
  </HeadingPairs>
  <TitlesOfParts>
    <vt:vector size="29" baseType="lpstr">
      <vt:lpstr>Dalga Biçimi</vt:lpstr>
      <vt:lpstr>Slayt 1</vt:lpstr>
      <vt:lpstr>KÖK HÜCRE NEDİR?</vt:lpstr>
      <vt:lpstr>KÖK HÜCRELERİN ÖZELLİKLERİ</vt:lpstr>
      <vt:lpstr>Slayt 4</vt:lpstr>
      <vt:lpstr>KÖK HÜCRE TİPLERİ</vt:lpstr>
      <vt:lpstr>ÜLKEMİZDE KÖK HÜCRE UYGULAMALARI</vt:lpstr>
      <vt:lpstr>KÖK HÜCRE TEDAVİSİNİN MEKANİZMASI</vt:lpstr>
      <vt:lpstr>Gözde Kök Hücre Kullanımı</vt:lpstr>
      <vt:lpstr>Slayt 9</vt:lpstr>
      <vt:lpstr>Slayt 10</vt:lpstr>
      <vt:lpstr>EKH ÇALIŞMALARI</vt:lpstr>
      <vt:lpstr>EKH ÇALIŞMALARI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 </vt:lpstr>
      <vt:lpstr>Slayt 27</vt:lpstr>
      <vt:lpstr>Gelecekte…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MEZENKİMAL KÖK HÜCRE (MKH) İZOLASYONU VE ÜRETİMİ</dc:title>
  <dc:creator>Dinç</dc:creator>
  <cp:lastModifiedBy>Asus</cp:lastModifiedBy>
  <cp:revision>390</cp:revision>
  <dcterms:created xsi:type="dcterms:W3CDTF">2013-01-08T08:14:26Z</dcterms:created>
  <dcterms:modified xsi:type="dcterms:W3CDTF">2018-05-08T07:50:29Z</dcterms:modified>
</cp:coreProperties>
</file>