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46"/>
  </p:notesMasterIdLst>
  <p:sldIdLst>
    <p:sldId id="326" r:id="rId2"/>
    <p:sldId id="479" r:id="rId3"/>
    <p:sldId id="564" r:id="rId4"/>
    <p:sldId id="565" r:id="rId5"/>
    <p:sldId id="567" r:id="rId6"/>
    <p:sldId id="568" r:id="rId7"/>
    <p:sldId id="483" r:id="rId8"/>
    <p:sldId id="495" r:id="rId9"/>
    <p:sldId id="487" r:id="rId10"/>
    <p:sldId id="534" r:id="rId11"/>
    <p:sldId id="569" r:id="rId12"/>
    <p:sldId id="561" r:id="rId13"/>
    <p:sldId id="570" r:id="rId14"/>
    <p:sldId id="571" r:id="rId15"/>
    <p:sldId id="572" r:id="rId16"/>
    <p:sldId id="573" r:id="rId17"/>
    <p:sldId id="574" r:id="rId18"/>
    <p:sldId id="590" r:id="rId19"/>
    <p:sldId id="580" r:id="rId20"/>
    <p:sldId id="581" r:id="rId21"/>
    <p:sldId id="582" r:id="rId22"/>
    <p:sldId id="583" r:id="rId23"/>
    <p:sldId id="584" r:id="rId24"/>
    <p:sldId id="585" r:id="rId25"/>
    <p:sldId id="586" r:id="rId26"/>
    <p:sldId id="575" r:id="rId27"/>
    <p:sldId id="576" r:id="rId28"/>
    <p:sldId id="577" r:id="rId29"/>
    <p:sldId id="578" r:id="rId30"/>
    <p:sldId id="579" r:id="rId31"/>
    <p:sldId id="539" r:id="rId32"/>
    <p:sldId id="553" r:id="rId33"/>
    <p:sldId id="538" r:id="rId34"/>
    <p:sldId id="559" r:id="rId35"/>
    <p:sldId id="555" r:id="rId36"/>
    <p:sldId id="551" r:id="rId37"/>
    <p:sldId id="554" r:id="rId38"/>
    <p:sldId id="552" r:id="rId39"/>
    <p:sldId id="556" r:id="rId40"/>
    <p:sldId id="560" r:id="rId41"/>
    <p:sldId id="563" r:id="rId42"/>
    <p:sldId id="587" r:id="rId43"/>
    <p:sldId id="588" r:id="rId44"/>
    <p:sldId id="589" r:id="rId4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0E0E0"/>
    <a:srgbClr val="33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1720" autoAdjust="0"/>
  </p:normalViewPr>
  <p:slideViewPr>
    <p:cSldViewPr>
      <p:cViewPr>
        <p:scale>
          <a:sx n="64" d="100"/>
          <a:sy n="64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1C5E3-B8A6-4BB8-9A57-D26AC6DBA0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D1FB7DE-C475-4963-8A86-C80404C84CD2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smtClean="0"/>
            <a:t>Self-</a:t>
          </a:r>
          <a:r>
            <a:rPr lang="tr-TR" sz="2800" dirty="0" err="1" smtClean="0"/>
            <a:t>renewal</a:t>
          </a:r>
          <a:r>
            <a:rPr lang="tr-TR" sz="2800" dirty="0" smtClean="0"/>
            <a:t>: Kendini yenileme</a:t>
          </a:r>
          <a:endParaRPr lang="tr-TR" sz="2800" dirty="0"/>
        </a:p>
      </dgm:t>
    </dgm:pt>
    <dgm:pt modelId="{D2632597-7B0C-4D3B-BD75-8FADD8736B36}" type="parTrans" cxnId="{FC9D863A-BC6D-4452-8EDD-1C04C46CFEED}">
      <dgm:prSet/>
      <dgm:spPr/>
      <dgm:t>
        <a:bodyPr/>
        <a:lstStyle/>
        <a:p>
          <a:endParaRPr lang="tr-TR"/>
        </a:p>
      </dgm:t>
    </dgm:pt>
    <dgm:pt modelId="{C8F7A737-B715-42B3-B194-C01AF08EC1F5}" type="sibTrans" cxnId="{FC9D863A-BC6D-4452-8EDD-1C04C46CFEED}">
      <dgm:prSet/>
      <dgm:spPr/>
      <dgm:t>
        <a:bodyPr/>
        <a:lstStyle/>
        <a:p>
          <a:endParaRPr lang="tr-TR"/>
        </a:p>
      </dgm:t>
    </dgm:pt>
    <dgm:pt modelId="{9C2BEB79-A36D-46F6-814D-1893E5416C2A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err="1" smtClean="0"/>
            <a:t>Differensiasyon</a:t>
          </a:r>
          <a:endParaRPr lang="tr-TR" sz="2800" dirty="0"/>
        </a:p>
      </dgm:t>
    </dgm:pt>
    <dgm:pt modelId="{F7F07DF8-69EC-418D-838D-64498E336C63}" type="parTrans" cxnId="{96F702B3-D462-49FF-84CA-7EF87765AAB1}">
      <dgm:prSet/>
      <dgm:spPr/>
      <dgm:t>
        <a:bodyPr/>
        <a:lstStyle/>
        <a:p>
          <a:endParaRPr lang="tr-TR"/>
        </a:p>
      </dgm:t>
    </dgm:pt>
    <dgm:pt modelId="{F9DFF88E-F4AD-4D8F-AA7F-7F4D073283E0}" type="sibTrans" cxnId="{96F702B3-D462-49FF-84CA-7EF87765AAB1}">
      <dgm:prSet/>
      <dgm:spPr/>
      <dgm:t>
        <a:bodyPr/>
        <a:lstStyle/>
        <a:p>
          <a:endParaRPr lang="tr-TR"/>
        </a:p>
      </dgm:t>
    </dgm:pt>
    <dgm:pt modelId="{A1469F7C-053E-4495-9C33-CCD65AA5EC7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dirty="0" smtClean="0"/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dirty="0" err="1" smtClean="0"/>
            <a:t>Proliferasyon</a:t>
          </a:r>
          <a:endParaRPr lang="tr-TR" sz="2800" dirty="0" smtClean="0"/>
        </a:p>
        <a:p>
          <a:pPr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dirty="0"/>
        </a:p>
      </dgm:t>
    </dgm:pt>
    <dgm:pt modelId="{63300E93-382F-4278-86B5-C87C7CA2D96A}" type="sibTrans" cxnId="{9B578A22-9575-48F6-912B-6F089D2800A0}">
      <dgm:prSet/>
      <dgm:spPr/>
      <dgm:t>
        <a:bodyPr/>
        <a:lstStyle/>
        <a:p>
          <a:endParaRPr lang="tr-TR"/>
        </a:p>
      </dgm:t>
    </dgm:pt>
    <dgm:pt modelId="{022B8A1D-12CF-486A-8E98-1D03B32CC28B}" type="parTrans" cxnId="{9B578A22-9575-48F6-912B-6F089D2800A0}">
      <dgm:prSet/>
      <dgm:spPr/>
      <dgm:t>
        <a:bodyPr/>
        <a:lstStyle/>
        <a:p>
          <a:endParaRPr lang="tr-TR"/>
        </a:p>
      </dgm:t>
    </dgm:pt>
    <dgm:pt modelId="{FD7ED7F7-72CF-405E-884F-3D318401A281}" type="pres">
      <dgm:prSet presAssocID="{5321C5E3-B8A6-4BB8-9A57-D26AC6DBA0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4CAC1AEA-7F4A-48C4-B088-93F51E40A726}" type="pres">
      <dgm:prSet presAssocID="{5321C5E3-B8A6-4BB8-9A57-D26AC6DBA061}" presName="Name1" presStyleCnt="0"/>
      <dgm:spPr/>
    </dgm:pt>
    <dgm:pt modelId="{F0E03D77-AAC6-48B4-A97C-25F4C2092642}" type="pres">
      <dgm:prSet presAssocID="{5321C5E3-B8A6-4BB8-9A57-D26AC6DBA061}" presName="cycle" presStyleCnt="0"/>
      <dgm:spPr/>
    </dgm:pt>
    <dgm:pt modelId="{011A923D-2483-4E38-947A-551B0129D456}" type="pres">
      <dgm:prSet presAssocID="{5321C5E3-B8A6-4BB8-9A57-D26AC6DBA061}" presName="srcNode" presStyleLbl="node1" presStyleIdx="0" presStyleCnt="3"/>
      <dgm:spPr/>
    </dgm:pt>
    <dgm:pt modelId="{445374E9-E29F-4E10-91A4-E3C45DB758F0}" type="pres">
      <dgm:prSet presAssocID="{5321C5E3-B8A6-4BB8-9A57-D26AC6DBA061}" presName="conn" presStyleLbl="parChTrans1D2" presStyleIdx="0" presStyleCnt="1"/>
      <dgm:spPr/>
      <dgm:t>
        <a:bodyPr/>
        <a:lstStyle/>
        <a:p>
          <a:endParaRPr lang="tr-TR"/>
        </a:p>
      </dgm:t>
    </dgm:pt>
    <dgm:pt modelId="{4D9DA615-3B50-4F16-BF1C-9D18FAF5E2DA}" type="pres">
      <dgm:prSet presAssocID="{5321C5E3-B8A6-4BB8-9A57-D26AC6DBA061}" presName="extraNode" presStyleLbl="node1" presStyleIdx="0" presStyleCnt="3"/>
      <dgm:spPr/>
    </dgm:pt>
    <dgm:pt modelId="{BC655DE6-A0FB-475D-A421-72A937559AAB}" type="pres">
      <dgm:prSet presAssocID="{5321C5E3-B8A6-4BB8-9A57-D26AC6DBA061}" presName="dstNode" presStyleLbl="node1" presStyleIdx="0" presStyleCnt="3"/>
      <dgm:spPr/>
    </dgm:pt>
    <dgm:pt modelId="{BF6448BE-B385-4652-935B-843AA0E39D8C}" type="pres">
      <dgm:prSet presAssocID="{A1469F7C-053E-4495-9C33-CCD65AA5EC78}" presName="text_1" presStyleLbl="node1" presStyleIdx="0" presStyleCnt="3" custLinFactNeighborX="12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F7C7B1-1F0C-4061-A9ED-48E317144777}" type="pres">
      <dgm:prSet presAssocID="{A1469F7C-053E-4495-9C33-CCD65AA5EC78}" presName="accent_1" presStyleCnt="0"/>
      <dgm:spPr/>
    </dgm:pt>
    <dgm:pt modelId="{1EC89BF0-0CE2-4A39-BF39-7C627CB2B19D}" type="pres">
      <dgm:prSet presAssocID="{A1469F7C-053E-4495-9C33-CCD65AA5EC78}" presName="accentRepeatNode" presStyleLbl="solidFgAcc1" presStyleIdx="0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D3FB1727-4968-4633-A2E2-779E4C03E89D}" type="pres">
      <dgm:prSet presAssocID="{8D1FB7DE-C475-4963-8A86-C80404C84CD2}" presName="text_2" presStyleLbl="node1" presStyleIdx="1" presStyleCnt="3" custLinFactNeighborX="133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E2D171-BC77-48F8-9F3D-685E96D9071D}" type="pres">
      <dgm:prSet presAssocID="{8D1FB7DE-C475-4963-8A86-C80404C84CD2}" presName="accent_2" presStyleCnt="0"/>
      <dgm:spPr/>
    </dgm:pt>
    <dgm:pt modelId="{20F8C605-C494-4D7A-9C09-EA9439D59443}" type="pres">
      <dgm:prSet presAssocID="{8D1FB7DE-C475-4963-8A86-C80404C84CD2}" presName="accentRepeatNode" presStyleLbl="solidFgAcc1" presStyleIdx="1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4CE26C87-02B3-4363-8A95-E385D3D27658}" type="pres">
      <dgm:prSet presAssocID="{9C2BEB79-A36D-46F6-814D-1893E5416C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CDF1A5-7C81-4A3D-BC23-761D77D18B5D}" type="pres">
      <dgm:prSet presAssocID="{9C2BEB79-A36D-46F6-814D-1893E5416C2A}" presName="accent_3" presStyleCnt="0"/>
      <dgm:spPr/>
    </dgm:pt>
    <dgm:pt modelId="{FDBB1D33-2915-495E-81ED-8C97EEA3721C}" type="pres">
      <dgm:prSet presAssocID="{9C2BEB79-A36D-46F6-814D-1893E5416C2A}" presName="accentRepeatNode" presStyleLbl="solidFgAcc1" presStyleIdx="2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</dgm:ptLst>
  <dgm:cxnLst>
    <dgm:cxn modelId="{FC9D863A-BC6D-4452-8EDD-1C04C46CFEED}" srcId="{5321C5E3-B8A6-4BB8-9A57-D26AC6DBA061}" destId="{8D1FB7DE-C475-4963-8A86-C80404C84CD2}" srcOrd="1" destOrd="0" parTransId="{D2632597-7B0C-4D3B-BD75-8FADD8736B36}" sibTransId="{C8F7A737-B715-42B3-B194-C01AF08EC1F5}"/>
    <dgm:cxn modelId="{34352020-BE66-4DAC-AD03-5303159D58C5}" type="presOf" srcId="{A1469F7C-053E-4495-9C33-CCD65AA5EC78}" destId="{BF6448BE-B385-4652-935B-843AA0E39D8C}" srcOrd="0" destOrd="0" presId="urn:microsoft.com/office/officeart/2008/layout/VerticalCurvedList"/>
    <dgm:cxn modelId="{EC0EC9B0-7674-4BC5-A64C-A03B42E32973}" type="presOf" srcId="{5321C5E3-B8A6-4BB8-9A57-D26AC6DBA061}" destId="{FD7ED7F7-72CF-405E-884F-3D318401A281}" srcOrd="0" destOrd="0" presId="urn:microsoft.com/office/officeart/2008/layout/VerticalCurvedList"/>
    <dgm:cxn modelId="{9B578A22-9575-48F6-912B-6F089D2800A0}" srcId="{5321C5E3-B8A6-4BB8-9A57-D26AC6DBA061}" destId="{A1469F7C-053E-4495-9C33-CCD65AA5EC78}" srcOrd="0" destOrd="0" parTransId="{022B8A1D-12CF-486A-8E98-1D03B32CC28B}" sibTransId="{63300E93-382F-4278-86B5-C87C7CA2D96A}"/>
    <dgm:cxn modelId="{F80A346E-61AD-47B2-BDF8-FA9C65CF928D}" type="presOf" srcId="{8D1FB7DE-C475-4963-8A86-C80404C84CD2}" destId="{D3FB1727-4968-4633-A2E2-779E4C03E89D}" srcOrd="0" destOrd="0" presId="urn:microsoft.com/office/officeart/2008/layout/VerticalCurvedList"/>
    <dgm:cxn modelId="{EFC5A2A0-BC48-42EE-97C2-16AEC0FCC608}" type="presOf" srcId="{63300E93-382F-4278-86B5-C87C7CA2D96A}" destId="{445374E9-E29F-4E10-91A4-E3C45DB758F0}" srcOrd="0" destOrd="0" presId="urn:microsoft.com/office/officeart/2008/layout/VerticalCurvedList"/>
    <dgm:cxn modelId="{96F702B3-D462-49FF-84CA-7EF87765AAB1}" srcId="{5321C5E3-B8A6-4BB8-9A57-D26AC6DBA061}" destId="{9C2BEB79-A36D-46F6-814D-1893E5416C2A}" srcOrd="2" destOrd="0" parTransId="{F7F07DF8-69EC-418D-838D-64498E336C63}" sibTransId="{F9DFF88E-F4AD-4D8F-AA7F-7F4D073283E0}"/>
    <dgm:cxn modelId="{F6767161-8185-4E0F-80B6-BB00170DE582}" type="presOf" srcId="{9C2BEB79-A36D-46F6-814D-1893E5416C2A}" destId="{4CE26C87-02B3-4363-8A95-E385D3D27658}" srcOrd="0" destOrd="0" presId="urn:microsoft.com/office/officeart/2008/layout/VerticalCurvedList"/>
    <dgm:cxn modelId="{4DB46B95-A941-45D7-9EC6-15CEE226BAEC}" type="presParOf" srcId="{FD7ED7F7-72CF-405E-884F-3D318401A281}" destId="{4CAC1AEA-7F4A-48C4-B088-93F51E40A726}" srcOrd="0" destOrd="0" presId="urn:microsoft.com/office/officeart/2008/layout/VerticalCurvedList"/>
    <dgm:cxn modelId="{48D3BA5B-01A8-47CF-8419-C2F70F9EE42E}" type="presParOf" srcId="{4CAC1AEA-7F4A-48C4-B088-93F51E40A726}" destId="{F0E03D77-AAC6-48B4-A97C-25F4C2092642}" srcOrd="0" destOrd="0" presId="urn:microsoft.com/office/officeart/2008/layout/VerticalCurvedList"/>
    <dgm:cxn modelId="{0880C3A4-BFCA-4F1B-B04F-F567BF755D32}" type="presParOf" srcId="{F0E03D77-AAC6-48B4-A97C-25F4C2092642}" destId="{011A923D-2483-4E38-947A-551B0129D456}" srcOrd="0" destOrd="0" presId="urn:microsoft.com/office/officeart/2008/layout/VerticalCurvedList"/>
    <dgm:cxn modelId="{1F30CA36-29B6-43D9-963C-CE200AB1FD6A}" type="presParOf" srcId="{F0E03D77-AAC6-48B4-A97C-25F4C2092642}" destId="{445374E9-E29F-4E10-91A4-E3C45DB758F0}" srcOrd="1" destOrd="0" presId="urn:microsoft.com/office/officeart/2008/layout/VerticalCurvedList"/>
    <dgm:cxn modelId="{E43A0845-370D-44FE-A07D-554B6825F7BA}" type="presParOf" srcId="{F0E03D77-AAC6-48B4-A97C-25F4C2092642}" destId="{4D9DA615-3B50-4F16-BF1C-9D18FAF5E2DA}" srcOrd="2" destOrd="0" presId="urn:microsoft.com/office/officeart/2008/layout/VerticalCurvedList"/>
    <dgm:cxn modelId="{4E60249D-59D8-4712-ADE2-034E51C13152}" type="presParOf" srcId="{F0E03D77-AAC6-48B4-A97C-25F4C2092642}" destId="{BC655DE6-A0FB-475D-A421-72A937559AAB}" srcOrd="3" destOrd="0" presId="urn:microsoft.com/office/officeart/2008/layout/VerticalCurvedList"/>
    <dgm:cxn modelId="{8E48D6D9-8477-46F8-90D5-5C040B5E002A}" type="presParOf" srcId="{4CAC1AEA-7F4A-48C4-B088-93F51E40A726}" destId="{BF6448BE-B385-4652-935B-843AA0E39D8C}" srcOrd="1" destOrd="0" presId="urn:microsoft.com/office/officeart/2008/layout/VerticalCurvedList"/>
    <dgm:cxn modelId="{6C4989B3-5A52-4EF3-9E28-12A63040F4E1}" type="presParOf" srcId="{4CAC1AEA-7F4A-48C4-B088-93F51E40A726}" destId="{77F7C7B1-1F0C-4061-A9ED-48E317144777}" srcOrd="2" destOrd="0" presId="urn:microsoft.com/office/officeart/2008/layout/VerticalCurvedList"/>
    <dgm:cxn modelId="{EFA0F352-F9B5-4BEC-8637-DB6F44C64573}" type="presParOf" srcId="{77F7C7B1-1F0C-4061-A9ED-48E317144777}" destId="{1EC89BF0-0CE2-4A39-BF39-7C627CB2B19D}" srcOrd="0" destOrd="0" presId="urn:microsoft.com/office/officeart/2008/layout/VerticalCurvedList"/>
    <dgm:cxn modelId="{1232C8F6-21C3-41AD-8E28-B06E97A8A6A7}" type="presParOf" srcId="{4CAC1AEA-7F4A-48C4-B088-93F51E40A726}" destId="{D3FB1727-4968-4633-A2E2-779E4C03E89D}" srcOrd="3" destOrd="0" presId="urn:microsoft.com/office/officeart/2008/layout/VerticalCurvedList"/>
    <dgm:cxn modelId="{D7EA9319-0C10-43AC-A64A-23C9BA09C36E}" type="presParOf" srcId="{4CAC1AEA-7F4A-48C4-B088-93F51E40A726}" destId="{67E2D171-BC77-48F8-9F3D-685E96D9071D}" srcOrd="4" destOrd="0" presId="urn:microsoft.com/office/officeart/2008/layout/VerticalCurvedList"/>
    <dgm:cxn modelId="{40689966-A824-402D-8777-BDEA9909E260}" type="presParOf" srcId="{67E2D171-BC77-48F8-9F3D-685E96D9071D}" destId="{20F8C605-C494-4D7A-9C09-EA9439D59443}" srcOrd="0" destOrd="0" presId="urn:microsoft.com/office/officeart/2008/layout/VerticalCurvedList"/>
    <dgm:cxn modelId="{72DB740A-C5B9-4AD5-B839-5342BD5E2FEE}" type="presParOf" srcId="{4CAC1AEA-7F4A-48C4-B088-93F51E40A726}" destId="{4CE26C87-02B3-4363-8A95-E385D3D27658}" srcOrd="5" destOrd="0" presId="urn:microsoft.com/office/officeart/2008/layout/VerticalCurvedList"/>
    <dgm:cxn modelId="{C36C9BDA-D8FE-4404-B3A9-BA78AB81A11B}" type="presParOf" srcId="{4CAC1AEA-7F4A-48C4-B088-93F51E40A726}" destId="{3BCDF1A5-7C81-4A3D-BC23-761D77D18B5D}" srcOrd="6" destOrd="0" presId="urn:microsoft.com/office/officeart/2008/layout/VerticalCurvedList"/>
    <dgm:cxn modelId="{2B7C3109-9D82-4C96-ABC8-D0E90AF5F3AA}" type="presParOf" srcId="{3BCDF1A5-7C81-4A3D-BC23-761D77D18B5D}" destId="{FDBB1D33-2915-495E-81ED-8C97EEA372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F6B7EE-85A6-48FB-A802-53E704EE6F4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C0208A4-0B23-4496-ACCD-13AE06C31E98}">
      <dgm:prSet custT="1"/>
      <dgm:spPr/>
      <dgm:t>
        <a:bodyPr/>
        <a:lstStyle/>
        <a:p>
          <a:pPr rtl="0"/>
          <a:r>
            <a:rPr lang="tr-TR" sz="1000" b="1" dirty="0" err="1" smtClean="0"/>
            <a:t>Totipotent</a:t>
          </a:r>
          <a:endParaRPr lang="tr-TR" sz="1000" b="1" dirty="0"/>
        </a:p>
      </dgm:t>
    </dgm:pt>
    <dgm:pt modelId="{26666C21-3824-4809-878C-25282F244AB7}" type="parTrans" cxnId="{3A695B3B-B28A-43BF-B821-BD299A7F94EE}">
      <dgm:prSet/>
      <dgm:spPr/>
      <dgm:t>
        <a:bodyPr/>
        <a:lstStyle/>
        <a:p>
          <a:endParaRPr lang="tr-TR"/>
        </a:p>
      </dgm:t>
    </dgm:pt>
    <dgm:pt modelId="{A921A544-E314-40F3-AC97-1B84D803AF9D}" type="sibTrans" cxnId="{3A695B3B-B28A-43BF-B821-BD299A7F94EE}">
      <dgm:prSet/>
      <dgm:spPr/>
      <dgm:t>
        <a:bodyPr/>
        <a:lstStyle/>
        <a:p>
          <a:endParaRPr lang="tr-TR"/>
        </a:p>
      </dgm:t>
    </dgm:pt>
    <dgm:pt modelId="{8CB615D6-7996-420E-8EE1-44CBC0224BC8}">
      <dgm:prSet custT="1"/>
      <dgm:spPr/>
      <dgm:t>
        <a:bodyPr/>
        <a:lstStyle/>
        <a:p>
          <a:pPr rtl="0"/>
          <a:r>
            <a:rPr lang="tr-TR" sz="1000" b="1" dirty="0" err="1" smtClean="0"/>
            <a:t>Pluripotent</a:t>
          </a:r>
          <a:endParaRPr lang="tr-TR" sz="1000" b="1" dirty="0"/>
        </a:p>
      </dgm:t>
    </dgm:pt>
    <dgm:pt modelId="{31E05C9C-0714-4562-8A47-62918D0DF537}" type="parTrans" cxnId="{9FA1567A-1BCE-4132-8429-6750302BAEE9}">
      <dgm:prSet/>
      <dgm:spPr/>
      <dgm:t>
        <a:bodyPr/>
        <a:lstStyle/>
        <a:p>
          <a:endParaRPr lang="tr-TR"/>
        </a:p>
      </dgm:t>
    </dgm:pt>
    <dgm:pt modelId="{3C2809D9-DBE3-468E-BCAE-77CD8220E13D}" type="sibTrans" cxnId="{9FA1567A-1BCE-4132-8429-6750302BAEE9}">
      <dgm:prSet/>
      <dgm:spPr/>
      <dgm:t>
        <a:bodyPr/>
        <a:lstStyle/>
        <a:p>
          <a:endParaRPr lang="tr-TR"/>
        </a:p>
      </dgm:t>
    </dgm:pt>
    <dgm:pt modelId="{76EC9582-5DF6-43C5-98B6-EBF450223AAA}">
      <dgm:prSet custT="1"/>
      <dgm:spPr/>
      <dgm:t>
        <a:bodyPr/>
        <a:lstStyle/>
        <a:p>
          <a:pPr rtl="0"/>
          <a:r>
            <a:rPr lang="tr-TR" sz="1000" b="1" dirty="0" err="1" smtClean="0"/>
            <a:t>Multipotent</a:t>
          </a:r>
          <a:endParaRPr lang="tr-TR" sz="1000" b="1" dirty="0"/>
        </a:p>
      </dgm:t>
    </dgm:pt>
    <dgm:pt modelId="{21632F02-150B-4C7B-91A0-657F6EC7647B}" type="parTrans" cxnId="{BB57F9CB-39F2-4BFE-8030-E8BFB3FBEEAA}">
      <dgm:prSet/>
      <dgm:spPr/>
      <dgm:t>
        <a:bodyPr/>
        <a:lstStyle/>
        <a:p>
          <a:endParaRPr lang="tr-TR"/>
        </a:p>
      </dgm:t>
    </dgm:pt>
    <dgm:pt modelId="{086A61FC-3ACE-41CD-8A80-1F88AC545535}" type="sibTrans" cxnId="{BB57F9CB-39F2-4BFE-8030-E8BFB3FBEEAA}">
      <dgm:prSet/>
      <dgm:spPr/>
      <dgm:t>
        <a:bodyPr/>
        <a:lstStyle/>
        <a:p>
          <a:endParaRPr lang="tr-TR"/>
        </a:p>
      </dgm:t>
    </dgm:pt>
    <dgm:pt modelId="{04334246-C9A5-4E2A-A2A8-6D557A52D767}">
      <dgm:prSet custT="1"/>
      <dgm:spPr/>
      <dgm:t>
        <a:bodyPr/>
        <a:lstStyle/>
        <a:p>
          <a:pPr rtl="0"/>
          <a:r>
            <a:rPr lang="tr-TR" sz="1000" b="1" dirty="0" err="1" smtClean="0"/>
            <a:t>Oligopotent</a:t>
          </a:r>
          <a:endParaRPr lang="tr-TR" sz="1000" b="1" dirty="0"/>
        </a:p>
      </dgm:t>
    </dgm:pt>
    <dgm:pt modelId="{412481EB-C22D-415D-8DB4-F3EA5F65BEE3}" type="parTrans" cxnId="{C20D5B03-5B9F-40A5-984B-C44FC7FB8573}">
      <dgm:prSet/>
      <dgm:spPr/>
      <dgm:t>
        <a:bodyPr/>
        <a:lstStyle/>
        <a:p>
          <a:endParaRPr lang="tr-TR"/>
        </a:p>
      </dgm:t>
    </dgm:pt>
    <dgm:pt modelId="{19C3464E-4979-4E5D-9833-7E348AC73AF8}" type="sibTrans" cxnId="{C20D5B03-5B9F-40A5-984B-C44FC7FB8573}">
      <dgm:prSet/>
      <dgm:spPr/>
      <dgm:t>
        <a:bodyPr/>
        <a:lstStyle/>
        <a:p>
          <a:endParaRPr lang="tr-TR"/>
        </a:p>
      </dgm:t>
    </dgm:pt>
    <dgm:pt modelId="{2AADC62B-D75D-49E0-B664-BC2E93D7AC3F}">
      <dgm:prSet custT="1"/>
      <dgm:spPr/>
      <dgm:t>
        <a:bodyPr/>
        <a:lstStyle/>
        <a:p>
          <a:pPr rtl="0"/>
          <a:r>
            <a:rPr lang="tr-TR" sz="1000" b="1" dirty="0" err="1" smtClean="0"/>
            <a:t>Unipotent</a:t>
          </a:r>
          <a:endParaRPr lang="tr-TR" sz="1000" b="1" dirty="0"/>
        </a:p>
      </dgm:t>
    </dgm:pt>
    <dgm:pt modelId="{7109199F-B055-4D31-B89D-D05243B9F881}" type="parTrans" cxnId="{585B8C72-3FF1-4C81-BFB7-BC577506916E}">
      <dgm:prSet/>
      <dgm:spPr/>
      <dgm:t>
        <a:bodyPr/>
        <a:lstStyle/>
        <a:p>
          <a:endParaRPr lang="tr-TR"/>
        </a:p>
      </dgm:t>
    </dgm:pt>
    <dgm:pt modelId="{A84505B4-3326-481F-BEB7-4B8EDBF1C98A}" type="sibTrans" cxnId="{585B8C72-3FF1-4C81-BFB7-BC577506916E}">
      <dgm:prSet/>
      <dgm:spPr/>
      <dgm:t>
        <a:bodyPr/>
        <a:lstStyle/>
        <a:p>
          <a:endParaRPr lang="tr-TR"/>
        </a:p>
      </dgm:t>
    </dgm:pt>
    <dgm:pt modelId="{C2D82523-5EBF-4B9A-8E8D-D442B5D9F65E}" type="pres">
      <dgm:prSet presAssocID="{DAF6B7EE-85A6-48FB-A802-53E704EE6F4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3CF79CA-41DB-492A-92E8-0E1781133CFA}" type="pres">
      <dgm:prSet presAssocID="{DAF6B7EE-85A6-48FB-A802-53E704EE6F41}" presName="arrow" presStyleLbl="bgShp" presStyleIdx="0" presStyleCn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r-TR"/>
        </a:p>
      </dgm:t>
    </dgm:pt>
    <dgm:pt modelId="{BBC8B829-E0E0-4209-A2D7-4C2734F1DBFA}" type="pres">
      <dgm:prSet presAssocID="{DAF6B7EE-85A6-48FB-A802-53E704EE6F41}" presName="arrowDiagram5" presStyleCnt="0"/>
      <dgm:spPr/>
    </dgm:pt>
    <dgm:pt modelId="{2F3D50B1-E717-4D9A-9119-965F31CF72AB}" type="pres">
      <dgm:prSet presAssocID="{8C0208A4-0B23-4496-ACCD-13AE06C31E98}" presName="bullet5a" presStyleLbl="node1" presStyleIdx="0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r-TR"/>
        </a:p>
      </dgm:t>
    </dgm:pt>
    <dgm:pt modelId="{C2A46A74-3F85-4AD5-9E54-E6FF1419F1BC}" type="pres">
      <dgm:prSet presAssocID="{8C0208A4-0B23-4496-ACCD-13AE06C31E98}" presName="textBox5a" presStyleLbl="revTx" presStyleIdx="0" presStyleCnt="5" custScaleX="114689" custLinFactNeighborX="19506" custLinFactNeighborY="99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F1C414F-5DD9-4921-B1CC-F2001F330C42}" type="pres">
      <dgm:prSet presAssocID="{8CB615D6-7996-420E-8EE1-44CBC0224BC8}" presName="bullet5b" presStyleLbl="node1" presStyleIdx="1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r-TR"/>
        </a:p>
      </dgm:t>
    </dgm:pt>
    <dgm:pt modelId="{4E7E4E3C-93D4-4285-9375-FF6EA190F722}" type="pres">
      <dgm:prSet presAssocID="{8CB615D6-7996-420E-8EE1-44CBC0224BC8}" presName="textBox5b" presStyleLbl="revTx" presStyleIdx="1" presStyleCnt="5" custScaleY="70040" custLinFactNeighborX="10075" custLinFactNeighborY="-487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15E6AF-2786-4514-9AE8-E99550D48DBD}" type="pres">
      <dgm:prSet presAssocID="{76EC9582-5DF6-43C5-98B6-EBF450223AAA}" presName="bullet5c" presStyleLbl="node1" presStyleIdx="2" presStyleCnt="5" custAng="19973410" custScaleX="108374" custScaleY="99758" custLinFactNeighborX="-6009" custLinFactNeighborY="8504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02B2CFC4-87F5-4BE7-88CD-B545CCCCFE24}" type="pres">
      <dgm:prSet presAssocID="{76EC9582-5DF6-43C5-98B6-EBF450223AAA}" presName="textBox5c" presStyleLbl="revTx" presStyleIdx="2" presStyleCnt="5" custScaleY="65327" custLinFactNeighborY="-10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ED1A66D-D4F7-4692-BC3B-8F0A6799C902}" type="pres">
      <dgm:prSet presAssocID="{04334246-C9A5-4E2A-A2A8-6D557A52D767}" presName="bullet5d" presStyleLbl="node1" presStyleIdx="3" presStyleCnt="5" custAng="4347137" custScaleX="100639" custScaleY="119151" custLinFactNeighborX="-11097" custLinFactNeighborY="266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9FD90D8C-1C5A-432D-AB7F-28555B9EFBC7}" type="pres">
      <dgm:prSet presAssocID="{04334246-C9A5-4E2A-A2A8-6D557A52D767}" presName="textBox5d" presStyleLbl="revTx" presStyleIdx="3" presStyleCnt="5" custScaleY="71216" custLinFactNeighborX="-9121" custLinFactNeighborY="143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AB963A0-0147-46E3-94A7-2EBFE4D6E476}" type="pres">
      <dgm:prSet presAssocID="{2AADC62B-D75D-49E0-B664-BC2E93D7AC3F}" presName="bullet5e" presStyleLbl="node1" presStyleIdx="4" presStyleCnt="5" custScaleX="141441" custScaleY="101610" custLinFactNeighborX="-16421" custLinFactNeighborY="-1004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72E575BD-E146-4439-8751-E42890B255AD}" type="pres">
      <dgm:prSet presAssocID="{2AADC62B-D75D-49E0-B664-BC2E93D7AC3F}" presName="textBox5e" presStyleLbl="revTx" presStyleIdx="4" presStyleCnt="5" custScaleY="65016" custLinFactNeighborX="-9133" custLinFactNeighborY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CC44E78-BD81-4B1B-9DF2-EF67F3C8BFB7}" type="presOf" srcId="{DAF6B7EE-85A6-48FB-A802-53E704EE6F41}" destId="{C2D82523-5EBF-4B9A-8E8D-D442B5D9F65E}" srcOrd="0" destOrd="0" presId="urn:microsoft.com/office/officeart/2005/8/layout/arrow2"/>
    <dgm:cxn modelId="{585B8C72-3FF1-4C81-BFB7-BC577506916E}" srcId="{DAF6B7EE-85A6-48FB-A802-53E704EE6F41}" destId="{2AADC62B-D75D-49E0-B664-BC2E93D7AC3F}" srcOrd="4" destOrd="0" parTransId="{7109199F-B055-4D31-B89D-D05243B9F881}" sibTransId="{A84505B4-3326-481F-BEB7-4B8EDBF1C98A}"/>
    <dgm:cxn modelId="{9FA1567A-1BCE-4132-8429-6750302BAEE9}" srcId="{DAF6B7EE-85A6-48FB-A802-53E704EE6F41}" destId="{8CB615D6-7996-420E-8EE1-44CBC0224BC8}" srcOrd="1" destOrd="0" parTransId="{31E05C9C-0714-4562-8A47-62918D0DF537}" sibTransId="{3C2809D9-DBE3-468E-BCAE-77CD8220E13D}"/>
    <dgm:cxn modelId="{7C494646-EB11-4F57-8948-5D7FB189D13C}" type="presOf" srcId="{8CB615D6-7996-420E-8EE1-44CBC0224BC8}" destId="{4E7E4E3C-93D4-4285-9375-FF6EA190F722}" srcOrd="0" destOrd="0" presId="urn:microsoft.com/office/officeart/2005/8/layout/arrow2"/>
    <dgm:cxn modelId="{B771DCDD-F297-4702-A1D0-CC1ACAACC713}" type="presOf" srcId="{04334246-C9A5-4E2A-A2A8-6D557A52D767}" destId="{9FD90D8C-1C5A-432D-AB7F-28555B9EFBC7}" srcOrd="0" destOrd="0" presId="urn:microsoft.com/office/officeart/2005/8/layout/arrow2"/>
    <dgm:cxn modelId="{8B937621-AC3D-4263-BE6E-BBA3E8370439}" type="presOf" srcId="{8C0208A4-0B23-4496-ACCD-13AE06C31E98}" destId="{C2A46A74-3F85-4AD5-9E54-E6FF1419F1BC}" srcOrd="0" destOrd="0" presId="urn:microsoft.com/office/officeart/2005/8/layout/arrow2"/>
    <dgm:cxn modelId="{DA0285DA-8E9A-41AB-9BB8-4CE102FFCFD2}" type="presOf" srcId="{2AADC62B-D75D-49E0-B664-BC2E93D7AC3F}" destId="{72E575BD-E146-4439-8751-E42890B255AD}" srcOrd="0" destOrd="0" presId="urn:microsoft.com/office/officeart/2005/8/layout/arrow2"/>
    <dgm:cxn modelId="{3A695B3B-B28A-43BF-B821-BD299A7F94EE}" srcId="{DAF6B7EE-85A6-48FB-A802-53E704EE6F41}" destId="{8C0208A4-0B23-4496-ACCD-13AE06C31E98}" srcOrd="0" destOrd="0" parTransId="{26666C21-3824-4809-878C-25282F244AB7}" sibTransId="{A921A544-E314-40F3-AC97-1B84D803AF9D}"/>
    <dgm:cxn modelId="{C20D5B03-5B9F-40A5-984B-C44FC7FB8573}" srcId="{DAF6B7EE-85A6-48FB-A802-53E704EE6F41}" destId="{04334246-C9A5-4E2A-A2A8-6D557A52D767}" srcOrd="3" destOrd="0" parTransId="{412481EB-C22D-415D-8DB4-F3EA5F65BEE3}" sibTransId="{19C3464E-4979-4E5D-9833-7E348AC73AF8}"/>
    <dgm:cxn modelId="{BB57F9CB-39F2-4BFE-8030-E8BFB3FBEEAA}" srcId="{DAF6B7EE-85A6-48FB-A802-53E704EE6F41}" destId="{76EC9582-5DF6-43C5-98B6-EBF450223AAA}" srcOrd="2" destOrd="0" parTransId="{21632F02-150B-4C7B-91A0-657F6EC7647B}" sibTransId="{086A61FC-3ACE-41CD-8A80-1F88AC545535}"/>
    <dgm:cxn modelId="{6520ADEB-7386-4953-B82B-53883C7F36B6}" type="presOf" srcId="{76EC9582-5DF6-43C5-98B6-EBF450223AAA}" destId="{02B2CFC4-87F5-4BE7-88CD-B545CCCCFE24}" srcOrd="0" destOrd="0" presId="urn:microsoft.com/office/officeart/2005/8/layout/arrow2"/>
    <dgm:cxn modelId="{BC0A339C-D440-47DE-BDF7-C59827DDE02F}" type="presParOf" srcId="{C2D82523-5EBF-4B9A-8E8D-D442B5D9F65E}" destId="{93CF79CA-41DB-492A-92E8-0E1781133CFA}" srcOrd="0" destOrd="0" presId="urn:microsoft.com/office/officeart/2005/8/layout/arrow2"/>
    <dgm:cxn modelId="{8EE7BEE0-8A61-402F-94C5-3F5BE5DC8E0C}" type="presParOf" srcId="{C2D82523-5EBF-4B9A-8E8D-D442B5D9F65E}" destId="{BBC8B829-E0E0-4209-A2D7-4C2734F1DBFA}" srcOrd="1" destOrd="0" presId="urn:microsoft.com/office/officeart/2005/8/layout/arrow2"/>
    <dgm:cxn modelId="{B51FBCB5-2B47-49F1-A41E-7E2A3A06C94A}" type="presParOf" srcId="{BBC8B829-E0E0-4209-A2D7-4C2734F1DBFA}" destId="{2F3D50B1-E717-4D9A-9119-965F31CF72AB}" srcOrd="0" destOrd="0" presId="urn:microsoft.com/office/officeart/2005/8/layout/arrow2"/>
    <dgm:cxn modelId="{651E8A36-B80B-4343-8733-EB6BC8F65DB2}" type="presParOf" srcId="{BBC8B829-E0E0-4209-A2D7-4C2734F1DBFA}" destId="{C2A46A74-3F85-4AD5-9E54-E6FF1419F1BC}" srcOrd="1" destOrd="0" presId="urn:microsoft.com/office/officeart/2005/8/layout/arrow2"/>
    <dgm:cxn modelId="{7387D30B-F643-4AAC-8410-CE184F05AB1D}" type="presParOf" srcId="{BBC8B829-E0E0-4209-A2D7-4C2734F1DBFA}" destId="{9F1C414F-5DD9-4921-B1CC-F2001F330C42}" srcOrd="2" destOrd="0" presId="urn:microsoft.com/office/officeart/2005/8/layout/arrow2"/>
    <dgm:cxn modelId="{1A8C5B6D-01CB-4548-BD94-62D3D8C17EAA}" type="presParOf" srcId="{BBC8B829-E0E0-4209-A2D7-4C2734F1DBFA}" destId="{4E7E4E3C-93D4-4285-9375-FF6EA190F722}" srcOrd="3" destOrd="0" presId="urn:microsoft.com/office/officeart/2005/8/layout/arrow2"/>
    <dgm:cxn modelId="{7DC03296-C78A-4616-AD81-0157BAAF5239}" type="presParOf" srcId="{BBC8B829-E0E0-4209-A2D7-4C2734F1DBFA}" destId="{3D15E6AF-2786-4514-9AE8-E99550D48DBD}" srcOrd="4" destOrd="0" presId="urn:microsoft.com/office/officeart/2005/8/layout/arrow2"/>
    <dgm:cxn modelId="{55D27E56-52FC-4A5C-8C9F-421D07EBCA03}" type="presParOf" srcId="{BBC8B829-E0E0-4209-A2D7-4C2734F1DBFA}" destId="{02B2CFC4-87F5-4BE7-88CD-B545CCCCFE24}" srcOrd="5" destOrd="0" presId="urn:microsoft.com/office/officeart/2005/8/layout/arrow2"/>
    <dgm:cxn modelId="{06C0D366-948B-45AC-9A8E-FC63CA9C48F7}" type="presParOf" srcId="{BBC8B829-E0E0-4209-A2D7-4C2734F1DBFA}" destId="{6ED1A66D-D4F7-4692-BC3B-8F0A6799C902}" srcOrd="6" destOrd="0" presId="urn:microsoft.com/office/officeart/2005/8/layout/arrow2"/>
    <dgm:cxn modelId="{BCD73D0D-796F-4084-876C-A13E4343053E}" type="presParOf" srcId="{BBC8B829-E0E0-4209-A2D7-4C2734F1DBFA}" destId="{9FD90D8C-1C5A-432D-AB7F-28555B9EFBC7}" srcOrd="7" destOrd="0" presId="urn:microsoft.com/office/officeart/2005/8/layout/arrow2"/>
    <dgm:cxn modelId="{BA99D184-8190-412D-8841-DB5E9858B539}" type="presParOf" srcId="{BBC8B829-E0E0-4209-A2D7-4C2734F1DBFA}" destId="{FAB963A0-0147-46E3-94A7-2EBFE4D6E476}" srcOrd="8" destOrd="0" presId="urn:microsoft.com/office/officeart/2005/8/layout/arrow2"/>
    <dgm:cxn modelId="{9EE76A8B-8C0B-48A9-A36F-BBC54203EDF3}" type="presParOf" srcId="{BBC8B829-E0E0-4209-A2D7-4C2734F1DBFA}" destId="{72E575BD-E146-4439-8751-E42890B255A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5374E9-E29F-4E10-91A4-E3C45DB758F0}">
      <dsp:nvSpPr>
        <dsp:cNvPr id="0" name=""/>
        <dsp:cNvSpPr/>
      </dsp:nvSpPr>
      <dsp:spPr>
        <a:xfrm>
          <a:off x="-3173673" y="-488429"/>
          <a:ext cx="3785171" cy="3785171"/>
        </a:xfrm>
        <a:prstGeom prst="blockArc">
          <a:avLst>
            <a:gd name="adj1" fmla="val 18900000"/>
            <a:gd name="adj2" fmla="val 2700000"/>
            <a:gd name="adj3" fmla="val 571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448BE-B385-4652-935B-843AA0E39D8C}">
      <dsp:nvSpPr>
        <dsp:cNvPr id="0" name=""/>
        <dsp:cNvSpPr/>
      </dsp:nvSpPr>
      <dsp:spPr>
        <a:xfrm>
          <a:off x="428548" y="280831"/>
          <a:ext cx="5620123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kern="1200" dirty="0" smtClean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kern="1200" dirty="0" err="1" smtClean="0"/>
            <a:t>Proliferasyon</a:t>
          </a:r>
          <a:endParaRPr lang="tr-TR" sz="2800" kern="1200" dirty="0" smtClean="0"/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 dirty="0"/>
        </a:p>
      </dsp:txBody>
      <dsp:txXfrm>
        <a:off x="428548" y="280831"/>
        <a:ext cx="5620123" cy="561662"/>
      </dsp:txXfrm>
    </dsp:sp>
    <dsp:sp modelId="{1EC89BF0-0CE2-4A39-BF39-7C627CB2B19D}">
      <dsp:nvSpPr>
        <dsp:cNvPr id="0" name=""/>
        <dsp:cNvSpPr/>
      </dsp:nvSpPr>
      <dsp:spPr>
        <a:xfrm>
          <a:off x="42155" y="210623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B1727-4968-4633-A2E2-779E4C03E89D}">
      <dsp:nvSpPr>
        <dsp:cNvPr id="0" name=""/>
        <dsp:cNvSpPr/>
      </dsp:nvSpPr>
      <dsp:spPr>
        <a:xfrm>
          <a:off x="632712" y="1123324"/>
          <a:ext cx="5415959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Self-</a:t>
          </a:r>
          <a:r>
            <a:rPr lang="tr-TR" sz="2800" kern="1200" dirty="0" err="1" smtClean="0"/>
            <a:t>renewal</a:t>
          </a:r>
          <a:r>
            <a:rPr lang="tr-TR" sz="2800" kern="1200" dirty="0" smtClean="0"/>
            <a:t>: Kendini yenileme</a:t>
          </a:r>
          <a:endParaRPr lang="tr-TR" sz="2800" kern="1200" dirty="0"/>
        </a:p>
      </dsp:txBody>
      <dsp:txXfrm>
        <a:off x="632712" y="1123324"/>
        <a:ext cx="5415959" cy="561662"/>
      </dsp:txXfrm>
    </dsp:sp>
    <dsp:sp modelId="{20F8C605-C494-4D7A-9C09-EA9439D59443}">
      <dsp:nvSpPr>
        <dsp:cNvPr id="0" name=""/>
        <dsp:cNvSpPr/>
      </dsp:nvSpPr>
      <dsp:spPr>
        <a:xfrm>
          <a:off x="246319" y="1053117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26C87-02B3-4363-8A95-E385D3D27658}">
      <dsp:nvSpPr>
        <dsp:cNvPr id="0" name=""/>
        <dsp:cNvSpPr/>
      </dsp:nvSpPr>
      <dsp:spPr>
        <a:xfrm>
          <a:off x="393194" y="1965818"/>
          <a:ext cx="5620123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Differensiasyon</a:t>
          </a:r>
          <a:endParaRPr lang="tr-TR" sz="2800" kern="1200" dirty="0"/>
        </a:p>
      </dsp:txBody>
      <dsp:txXfrm>
        <a:off x="393194" y="1965818"/>
        <a:ext cx="5620123" cy="561662"/>
      </dsp:txXfrm>
    </dsp:sp>
    <dsp:sp modelId="{FDBB1D33-2915-495E-81ED-8C97EEA3721C}">
      <dsp:nvSpPr>
        <dsp:cNvPr id="0" name=""/>
        <dsp:cNvSpPr/>
      </dsp:nvSpPr>
      <dsp:spPr>
        <a:xfrm>
          <a:off x="42155" y="1895610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CF79CA-41DB-492A-92E8-0E1781133CFA}">
      <dsp:nvSpPr>
        <dsp:cNvPr id="0" name=""/>
        <dsp:cNvSpPr/>
      </dsp:nvSpPr>
      <dsp:spPr>
        <a:xfrm>
          <a:off x="310112" y="0"/>
          <a:ext cx="5284430" cy="3302769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2">
                <a:tint val="96000"/>
                <a:satMod val="120000"/>
                <a:lumMod val="120000"/>
              </a:schemeClr>
            </a:gs>
            <a:gs pos="100000">
              <a:schemeClr val="accent2"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</dsp:sp>
    <dsp:sp modelId="{2F3D50B1-E717-4D9A-9119-965F31CF72AB}">
      <dsp:nvSpPr>
        <dsp:cNvPr id="0" name=""/>
        <dsp:cNvSpPr/>
      </dsp:nvSpPr>
      <dsp:spPr>
        <a:xfrm>
          <a:off x="830629" y="2455939"/>
          <a:ext cx="121541" cy="121541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C2A46A74-3F85-4AD5-9E54-E6FF1419F1BC}">
      <dsp:nvSpPr>
        <dsp:cNvPr id="0" name=""/>
        <dsp:cNvSpPr/>
      </dsp:nvSpPr>
      <dsp:spPr>
        <a:xfrm>
          <a:off x="975589" y="2516709"/>
          <a:ext cx="793946" cy="786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403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Totipotent</a:t>
          </a:r>
          <a:endParaRPr lang="tr-TR" sz="1000" b="1" kern="1200" dirty="0"/>
        </a:p>
      </dsp:txBody>
      <dsp:txXfrm>
        <a:off x="975589" y="2516709"/>
        <a:ext cx="793946" cy="786059"/>
      </dsp:txXfrm>
    </dsp:sp>
    <dsp:sp modelId="{9F1C414F-5DD9-4921-B1CC-F2001F330C42}">
      <dsp:nvSpPr>
        <dsp:cNvPr id="0" name=""/>
        <dsp:cNvSpPr/>
      </dsp:nvSpPr>
      <dsp:spPr>
        <a:xfrm>
          <a:off x="1488540" y="1823789"/>
          <a:ext cx="190239" cy="190239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4E7E4E3C-93D4-4285-9375-FF6EA190F722}">
      <dsp:nvSpPr>
        <dsp:cNvPr id="0" name=""/>
        <dsp:cNvSpPr/>
      </dsp:nvSpPr>
      <dsp:spPr>
        <a:xfrm>
          <a:off x="1672039" y="2058692"/>
          <a:ext cx="877215" cy="969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04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Pluripotent</a:t>
          </a:r>
          <a:endParaRPr lang="tr-TR" sz="1000" b="1" kern="1200" dirty="0"/>
        </a:p>
      </dsp:txBody>
      <dsp:txXfrm>
        <a:off x="1672039" y="2058692"/>
        <a:ext cx="877215" cy="969255"/>
      </dsp:txXfrm>
    </dsp:sp>
    <dsp:sp modelId="{3D15E6AF-2786-4514-9AE8-E99550D48DBD}">
      <dsp:nvSpPr>
        <dsp:cNvPr id="0" name=""/>
        <dsp:cNvSpPr/>
      </dsp:nvSpPr>
      <dsp:spPr>
        <a:xfrm rot="19973410">
          <a:off x="2308187" y="1341664"/>
          <a:ext cx="274893" cy="253038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02B2CFC4-87F5-4BE7-88CD-B545CCCCFE24}">
      <dsp:nvSpPr>
        <dsp:cNvPr id="0" name=""/>
        <dsp:cNvSpPr/>
      </dsp:nvSpPr>
      <dsp:spPr>
        <a:xfrm>
          <a:off x="2460875" y="1748822"/>
          <a:ext cx="1019895" cy="1212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405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Multipotent</a:t>
          </a:r>
          <a:endParaRPr lang="tr-TR" sz="1000" b="1" kern="1200" dirty="0"/>
        </a:p>
      </dsp:txBody>
      <dsp:txXfrm>
        <a:off x="2460875" y="1748822"/>
        <a:ext cx="1019895" cy="1212571"/>
      </dsp:txXfrm>
    </dsp:sp>
    <dsp:sp modelId="{6ED1A66D-D4F7-4692-BC3B-8F0A6799C902}">
      <dsp:nvSpPr>
        <dsp:cNvPr id="0" name=""/>
        <dsp:cNvSpPr/>
      </dsp:nvSpPr>
      <dsp:spPr>
        <a:xfrm rot="4347137">
          <a:off x="3279549" y="903455"/>
          <a:ext cx="329728" cy="390380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9FD90D8C-1C5A-432D-AB7F-28555B9EFBC7}">
      <dsp:nvSpPr>
        <dsp:cNvPr id="0" name=""/>
        <dsp:cNvSpPr/>
      </dsp:nvSpPr>
      <dsp:spPr>
        <a:xfrm>
          <a:off x="3384372" y="1440164"/>
          <a:ext cx="1056886" cy="1575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607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Oligopotent</a:t>
          </a:r>
          <a:endParaRPr lang="tr-TR" sz="1000" b="1" kern="1200" dirty="0"/>
        </a:p>
      </dsp:txBody>
      <dsp:txXfrm>
        <a:off x="3384372" y="1440164"/>
        <a:ext cx="1056886" cy="1575906"/>
      </dsp:txXfrm>
    </dsp:sp>
    <dsp:sp modelId="{FAB963A0-0147-46E3-94A7-2EBFE4D6E476}">
      <dsp:nvSpPr>
        <dsp:cNvPr id="0" name=""/>
        <dsp:cNvSpPr/>
      </dsp:nvSpPr>
      <dsp:spPr>
        <a:xfrm>
          <a:off x="4173867" y="617917"/>
          <a:ext cx="590473" cy="424191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72E575BD-E146-4439-8751-E42890B255AD}">
      <dsp:nvSpPr>
        <dsp:cNvPr id="0" name=""/>
        <dsp:cNvSpPr/>
      </dsp:nvSpPr>
      <dsp:spPr>
        <a:xfrm>
          <a:off x="4441131" y="1297133"/>
          <a:ext cx="1056886" cy="158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209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Unipotent</a:t>
          </a:r>
          <a:endParaRPr lang="tr-TR" sz="1000" b="1" kern="1200" dirty="0"/>
        </a:p>
      </dsp:txBody>
      <dsp:txXfrm>
        <a:off x="4441131" y="1297133"/>
        <a:ext cx="1056886" cy="1580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3BBA-178F-4A62-BDB8-F252697A6976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FD01-1F8B-4C76-A61D-6C6823EC94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6350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62695" y="5705517"/>
            <a:ext cx="8981305" cy="848733"/>
            <a:chOff x="-309563" y="4316413"/>
            <a:chExt cx="9415463" cy="1211262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5576663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1207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" y="-11435"/>
            <a:ext cx="9111954" cy="17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" y="283965"/>
            <a:ext cx="151784" cy="65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229600" cy="1252728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3450696"/>
          </a:xfrm>
        </p:spPr>
        <p:txBody>
          <a:bodyPr/>
          <a:lstStyle/>
          <a:p>
            <a:pPr lvl="0"/>
            <a:r>
              <a:rPr lang="tr-TR" smtClean="0"/>
              <a:t>Asıl </a:t>
            </a:r>
            <a:r>
              <a:rPr lang="tr-TR" dirty="0" smtClean="0"/>
              <a:t>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63205" y="5707553"/>
            <a:ext cx="3786690" cy="365125"/>
          </a:xfrm>
        </p:spPr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171" y="5707553"/>
            <a:ext cx="3786691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0621" y="5707552"/>
            <a:ext cx="1161826" cy="365125"/>
          </a:xfrm>
        </p:spPr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085" y="1950285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5913" y="5068319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-1" y="5466458"/>
            <a:ext cx="8899289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-76201" y="5301207"/>
            <a:ext cx="8965859" cy="60096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87BB59-7D52-48DE-8B61-1487D2D98B93}" type="datetimeFigureOut">
              <a:rPr lang="tr-TR" smtClean="0"/>
              <a:pPr/>
              <a:t>4.06.2016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5.png"/><Relationship Id="rId5" Type="http://schemas.openxmlformats.org/officeDocument/2006/relationships/diagramData" Target="../diagrams/data2.xml"/><Relationship Id="rId15" Type="http://schemas.openxmlformats.org/officeDocument/2006/relationships/image" Target="../media/image19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4.png"/><Relationship Id="rId9" Type="http://schemas.microsoft.com/office/2007/relationships/diagramDrawing" Target="../diagrams/drawing2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MCetin\A-MCETIN 2012-2013\GENKÖK DOC  2013-2014\genkök FİLM RESIM\genkök fotoğraflar\IMG_0424++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44000" cy="6823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84376" cy="108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Dikdörtgen"/>
          <p:cNvSpPr/>
          <p:nvPr/>
        </p:nvSpPr>
        <p:spPr>
          <a:xfrm>
            <a:off x="683568" y="1772816"/>
            <a:ext cx="8100392" cy="2664296"/>
          </a:xfrm>
          <a:prstGeom prst="rect">
            <a:avLst/>
          </a:prstGeom>
          <a:solidFill>
            <a:srgbClr val="E0E0E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KÖK HÜCRE TEDAVİSİNİN </a:t>
            </a:r>
          </a:p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BUGÜNÜ VE GELECEĞİ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3635896" y="5877272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11" name="10 Dikdörtgen"/>
          <p:cNvSpPr/>
          <p:nvPr/>
        </p:nvSpPr>
        <p:spPr>
          <a:xfrm>
            <a:off x="3779912" y="4725144"/>
            <a:ext cx="5364088" cy="2132856"/>
          </a:xfrm>
          <a:prstGeom prst="rect">
            <a:avLst/>
          </a:prstGeom>
          <a:solidFill>
            <a:srgbClr val="E0E0E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Prof.Dr</a:t>
            </a:r>
            <a:r>
              <a:rPr lang="tr-TR" sz="2400" dirty="0" smtClean="0">
                <a:solidFill>
                  <a:schemeClr val="tx1"/>
                </a:solidFill>
              </a:rPr>
              <a:t>. Ayşe Öner, FEBO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Erciyes </a:t>
            </a:r>
            <a:r>
              <a:rPr lang="tr-TR" sz="2400" dirty="0" err="1" smtClean="0">
                <a:solidFill>
                  <a:schemeClr val="tx1"/>
                </a:solidFill>
              </a:rPr>
              <a:t>Universitesi</a:t>
            </a:r>
            <a:r>
              <a:rPr lang="tr-TR" sz="2400" dirty="0" smtClean="0">
                <a:solidFill>
                  <a:schemeClr val="tx1"/>
                </a:solidFill>
              </a:rPr>
              <a:t> Tıp Fakültesi 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Göz Hastalıkları AD KAYSERİ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ZONGULDAK OFTALMOLOJİ </a:t>
            </a:r>
            <a:r>
              <a:rPr lang="tr-TR" sz="2400" dirty="0" smtClean="0">
                <a:solidFill>
                  <a:schemeClr val="tx1"/>
                </a:solidFill>
              </a:rPr>
              <a:t>KURSU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HAZİRAN 2016</a:t>
            </a: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47914"/>
            <a:ext cx="1512168" cy="1510086"/>
          </a:xfrm>
          <a:prstGeom prst="rect">
            <a:avLst/>
          </a:prstGeom>
          <a:noFill/>
          <a:ln w="12700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3970" name="Picture 2" descr="C:\Users\Ayse\Desktop\Kök hücre sunumları\fotolar\Resim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158207" cy="4530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453650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(1) </a:t>
            </a:r>
            <a:r>
              <a:rPr lang="tr-TR" dirty="0" smtClean="0"/>
              <a:t>Hücre </a:t>
            </a:r>
            <a:r>
              <a:rPr lang="tr-TR" dirty="0" err="1" smtClean="0"/>
              <a:t>Replasmanı</a:t>
            </a:r>
            <a:r>
              <a:rPr lang="tr-TR" dirty="0" smtClean="0"/>
              <a:t>:  Sağlıklı kök hücreler dejenere hücrelerin yerini alabilir.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(2) </a:t>
            </a:r>
            <a:r>
              <a:rPr lang="tr-TR" dirty="0" err="1" smtClean="0"/>
              <a:t>Nutrisyonel</a:t>
            </a:r>
            <a:r>
              <a:rPr lang="tr-TR" dirty="0" smtClean="0"/>
              <a:t> Destek: Sağlıklı kök hücreler salgıladıkları faktörlerle etraftaki hücrelerin yaşamlarını desteklerler.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</a:t>
            </a:r>
            <a:r>
              <a:rPr lang="tr-TR" dirty="0" smtClean="0"/>
              <a:t>3</a:t>
            </a:r>
            <a:r>
              <a:rPr lang="en-US" dirty="0" smtClean="0"/>
              <a:t>) </a:t>
            </a:r>
            <a:r>
              <a:rPr lang="tr-TR" dirty="0" smtClean="0"/>
              <a:t>Yeni bağlantılar oluştururlar. 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TEDAVİSİNİN MEKANİZMASI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276872"/>
            <a:ext cx="7632848" cy="3306680"/>
          </a:xfrm>
        </p:spPr>
        <p:txBody>
          <a:bodyPr/>
          <a:lstStyle/>
          <a:p>
            <a:r>
              <a:rPr lang="tr-TR" dirty="0" smtClean="0"/>
              <a:t>Çok küçük dozlar yeterli olur.</a:t>
            </a:r>
          </a:p>
          <a:p>
            <a:r>
              <a:rPr lang="tr-TR" dirty="0" smtClean="0"/>
              <a:t>Cerrahi yaklaşım kolaydır.</a:t>
            </a:r>
          </a:p>
          <a:p>
            <a:r>
              <a:rPr lang="tr-TR" dirty="0" smtClean="0"/>
              <a:t>Nakledilen hücre kolayca izlenir.</a:t>
            </a:r>
          </a:p>
          <a:p>
            <a:r>
              <a:rPr lang="tr-TR" dirty="0" smtClean="0"/>
              <a:t>Gözün </a:t>
            </a:r>
            <a:r>
              <a:rPr lang="tr-TR" dirty="0" err="1" smtClean="0"/>
              <a:t>immün</a:t>
            </a:r>
            <a:r>
              <a:rPr lang="tr-TR" dirty="0" smtClean="0"/>
              <a:t> yapısı uygundur.</a:t>
            </a:r>
          </a:p>
          <a:p>
            <a:r>
              <a:rPr lang="tr-TR" dirty="0" smtClean="0"/>
              <a:t>Diğer göz kontrol olarak kullanılabilir.</a:t>
            </a:r>
          </a:p>
          <a:p>
            <a:r>
              <a:rPr lang="tr-TR" dirty="0" err="1" smtClean="0"/>
              <a:t>Ekstraoküler</a:t>
            </a:r>
            <a:r>
              <a:rPr lang="tr-TR" dirty="0" smtClean="0"/>
              <a:t> yayılım söz konusu değildir. 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252728"/>
          </a:xfrm>
        </p:spPr>
        <p:txBody>
          <a:bodyPr/>
          <a:lstStyle/>
          <a:p>
            <a:r>
              <a:rPr lang="tr-TR" dirty="0" smtClean="0"/>
              <a:t>Gözde Kök Hücre Kullanımı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3810736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   KÖK HÜCRE TEDAVİSİNİN UYGULANABİLECEĞİ               		RETİNAL HASTALIKLAR</a:t>
            </a:r>
            <a:endParaRPr lang="tr-TR" dirty="0"/>
          </a:p>
        </p:txBody>
      </p:sp>
      <p:pic>
        <p:nvPicPr>
          <p:cNvPr id="83970" name="Picture 2" descr="C:\Users\Ayse\Desktop\Kök hücre sunumları\fotolar\HASTA FOTOLARI\Dr Ayse son\DOGAN_FATIH_01-01-1981__(000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876870"/>
            <a:ext cx="3943870" cy="3417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314792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>
            <a:normAutofit/>
          </a:bodyPr>
          <a:lstStyle/>
          <a:p>
            <a:r>
              <a:rPr lang="tr-TR" dirty="0" smtClean="0"/>
              <a:t>YBMD</a:t>
            </a:r>
            <a:endParaRPr lang="tr-TR" dirty="0"/>
          </a:p>
        </p:txBody>
      </p:sp>
      <p:pic>
        <p:nvPicPr>
          <p:cNvPr id="88067" name="Picture 3" descr="C:\Users\Ayse\Desktop\Kök hücre sunumları\fotolar\indir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80928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556792"/>
            <a:ext cx="8136904" cy="4680520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err="1" smtClean="0"/>
              <a:t>Retinitis</a:t>
            </a:r>
            <a:r>
              <a:rPr lang="tr-TR" dirty="0" smtClean="0"/>
              <a:t> </a:t>
            </a:r>
            <a:r>
              <a:rPr lang="tr-TR" dirty="0" err="1" smtClean="0"/>
              <a:t>Pigmentosa</a:t>
            </a:r>
            <a:endParaRPr lang="tr-TR" dirty="0"/>
          </a:p>
        </p:txBody>
      </p:sp>
      <p:pic>
        <p:nvPicPr>
          <p:cNvPr id="84994" name="Picture 2" descr="C:\Users\Ayse\Desktop\Kök hücre sunumları\fotolar\HASTA FOTOLARI\Dr Ayse son\DOGAN_FATIH_01-01-1981__(000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267744" y="2276872"/>
            <a:ext cx="4320480" cy="2934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00808"/>
            <a:ext cx="7408333" cy="3600400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err="1" smtClean="0"/>
              <a:t>Stargardt’s</a:t>
            </a:r>
            <a:r>
              <a:rPr lang="tr-TR" dirty="0" smtClean="0"/>
              <a:t> MD</a:t>
            </a:r>
            <a:endParaRPr lang="tr-TR" dirty="0"/>
          </a:p>
        </p:txBody>
      </p:sp>
      <p:pic>
        <p:nvPicPr>
          <p:cNvPr id="83971" name="Picture 3" descr="C:\Users\Ayse\Desktop\Kök hücre sunumları\fotolar\images 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420888"/>
            <a:ext cx="2979641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27584" y="1772816"/>
            <a:ext cx="8136904" cy="3024336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252728"/>
          </a:xfrm>
        </p:spPr>
        <p:txBody>
          <a:bodyPr>
            <a:normAutofit/>
          </a:bodyPr>
          <a:lstStyle/>
          <a:p>
            <a:r>
              <a:rPr lang="tr-TR" dirty="0" err="1" smtClean="0"/>
              <a:t>Best’s</a:t>
            </a:r>
            <a:r>
              <a:rPr lang="tr-TR" dirty="0" smtClean="0"/>
              <a:t> </a:t>
            </a:r>
            <a:r>
              <a:rPr lang="tr-TR" dirty="0" err="1" smtClean="0"/>
              <a:t>Vitelliform</a:t>
            </a:r>
            <a:r>
              <a:rPr lang="tr-TR" dirty="0" smtClean="0"/>
              <a:t> MD</a:t>
            </a:r>
            <a:endParaRPr lang="tr-TR" dirty="0"/>
          </a:p>
        </p:txBody>
      </p:sp>
      <p:pic>
        <p:nvPicPr>
          <p:cNvPr id="84995" name="Picture 3" descr="C:\Users\Ayse\Desktop\Kök hücre sunumları\fotolar\b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16832"/>
            <a:ext cx="3995142" cy="3558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691680" y="2852936"/>
            <a:ext cx="6688253" cy="2730616"/>
          </a:xfrm>
        </p:spPr>
        <p:txBody>
          <a:bodyPr>
            <a:normAutofit/>
          </a:bodyPr>
          <a:lstStyle/>
          <a:p>
            <a:r>
              <a:rPr lang="tr-TR" sz="4400" dirty="0" smtClean="0"/>
              <a:t>KLİNİK ÇALIŞMALAR</a:t>
            </a:r>
            <a:endParaRPr lang="tr-T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556792"/>
            <a:ext cx="7408333" cy="5112568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Faz ½: </a:t>
            </a:r>
            <a:r>
              <a:rPr lang="tr-TR" dirty="0" err="1" smtClean="0"/>
              <a:t>Subretinal</a:t>
            </a:r>
            <a:r>
              <a:rPr lang="tr-TR" dirty="0" smtClean="0"/>
              <a:t> EKH</a:t>
            </a:r>
          </a:p>
          <a:p>
            <a:r>
              <a:rPr lang="tr-TR" dirty="0" smtClean="0"/>
              <a:t>9 </a:t>
            </a:r>
            <a:r>
              <a:rPr lang="tr-TR" b="1" dirty="0" err="1" smtClean="0"/>
              <a:t>Stargardt's</a:t>
            </a:r>
            <a:r>
              <a:rPr lang="tr-TR" b="1" dirty="0" smtClean="0"/>
              <a:t> MD </a:t>
            </a:r>
            <a:r>
              <a:rPr lang="tr-TR" dirty="0" smtClean="0"/>
              <a:t>ve 9 kuru tip</a:t>
            </a:r>
            <a:r>
              <a:rPr lang="tr-TR" b="1" dirty="0" smtClean="0"/>
              <a:t> YBMD </a:t>
            </a:r>
            <a:r>
              <a:rPr lang="tr-TR" dirty="0" smtClean="0"/>
              <a:t>olgusu</a:t>
            </a:r>
            <a:r>
              <a:rPr lang="tr-TR" b="1" dirty="0" smtClean="0"/>
              <a:t>  </a:t>
            </a:r>
          </a:p>
          <a:p>
            <a:r>
              <a:rPr lang="tr-TR" dirty="0" smtClean="0"/>
              <a:t>22 ay takip</a:t>
            </a:r>
            <a:endParaRPr lang="tr-TR" b="1" dirty="0" smtClean="0"/>
          </a:p>
          <a:p>
            <a:r>
              <a:rPr lang="tr-TR" dirty="0" smtClean="0"/>
              <a:t>Ciddi yan etki yok</a:t>
            </a:r>
          </a:p>
          <a:p>
            <a:r>
              <a:rPr lang="tr-TR" dirty="0" smtClean="0"/>
              <a:t>13 (72%)  olguda </a:t>
            </a:r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pigmentasyon</a:t>
            </a:r>
            <a:r>
              <a:rPr lang="tr-TR" dirty="0" smtClean="0"/>
              <a:t> artışı</a:t>
            </a:r>
          </a:p>
          <a:p>
            <a:r>
              <a:rPr lang="tr-TR" dirty="0" smtClean="0"/>
              <a:t>10 olguda EİDGK artışı </a:t>
            </a:r>
          </a:p>
          <a:p>
            <a:r>
              <a:rPr lang="tr-TR" dirty="0" smtClean="0"/>
              <a:t>Görme ile ilgili hayat kalitesinde artış. </a:t>
            </a:r>
          </a:p>
          <a:p>
            <a:pPr>
              <a:buNone/>
            </a:pPr>
            <a:endParaRPr lang="tr-TR" sz="1200" b="1" dirty="0" smtClean="0"/>
          </a:p>
          <a:p>
            <a:r>
              <a:rPr lang="tr-TR" sz="1000" dirty="0" err="1" smtClean="0"/>
              <a:t>Schwartz</a:t>
            </a:r>
            <a:r>
              <a:rPr lang="tr-TR" sz="1000" dirty="0" smtClean="0"/>
              <a:t> SD et al. </a:t>
            </a:r>
            <a:r>
              <a:rPr lang="tr-TR" sz="1000" dirty="0" err="1" smtClean="0"/>
              <a:t>Human</a:t>
            </a:r>
            <a:r>
              <a:rPr lang="tr-TR" sz="1000" dirty="0" smtClean="0"/>
              <a:t> </a:t>
            </a:r>
            <a:r>
              <a:rPr lang="tr-TR" sz="1000" dirty="0" err="1" smtClean="0"/>
              <a:t>embryonic</a:t>
            </a:r>
            <a:r>
              <a:rPr lang="tr-TR" sz="1000" dirty="0" smtClean="0"/>
              <a:t> </a:t>
            </a:r>
            <a:r>
              <a:rPr lang="tr-TR" sz="1000" dirty="0" err="1" smtClean="0"/>
              <a:t>stem</a:t>
            </a:r>
            <a:r>
              <a:rPr lang="tr-TR" sz="1000" dirty="0" smtClean="0"/>
              <a:t> </a:t>
            </a:r>
            <a:r>
              <a:rPr lang="tr-TR" sz="1000" dirty="0" err="1" smtClean="0"/>
              <a:t>cell</a:t>
            </a:r>
            <a:r>
              <a:rPr lang="tr-TR" sz="1000" dirty="0" smtClean="0"/>
              <a:t>-</a:t>
            </a:r>
            <a:r>
              <a:rPr lang="tr-TR" sz="1000" dirty="0" err="1" smtClean="0"/>
              <a:t>derived</a:t>
            </a:r>
            <a:r>
              <a:rPr lang="tr-TR" sz="1000" dirty="0" smtClean="0"/>
              <a:t> </a:t>
            </a:r>
            <a:r>
              <a:rPr lang="tr-TR" sz="1000" dirty="0" err="1" smtClean="0"/>
              <a:t>retinal</a:t>
            </a:r>
            <a:r>
              <a:rPr lang="tr-TR" sz="1000" dirty="0" smtClean="0"/>
              <a:t> pigment </a:t>
            </a:r>
            <a:r>
              <a:rPr lang="tr-TR" sz="1000" dirty="0" err="1" smtClean="0"/>
              <a:t>epithelium</a:t>
            </a:r>
            <a:r>
              <a:rPr lang="tr-TR" sz="1000" dirty="0" smtClean="0"/>
              <a:t> in </a:t>
            </a:r>
            <a:r>
              <a:rPr lang="tr-TR" sz="1000" dirty="0" err="1" smtClean="0"/>
              <a:t>patients</a:t>
            </a:r>
            <a:r>
              <a:rPr lang="tr-TR" sz="1000" dirty="0" smtClean="0"/>
              <a:t> </a:t>
            </a:r>
            <a:r>
              <a:rPr lang="tr-TR" sz="1000" dirty="0" err="1" smtClean="0"/>
              <a:t>with</a:t>
            </a:r>
            <a:r>
              <a:rPr lang="tr-TR" sz="1000" dirty="0" smtClean="0"/>
              <a:t> </a:t>
            </a:r>
            <a:r>
              <a:rPr lang="tr-TR" sz="1000" dirty="0" err="1" smtClean="0"/>
              <a:t>age</a:t>
            </a:r>
            <a:r>
              <a:rPr lang="tr-TR" sz="1000" dirty="0" smtClean="0"/>
              <a:t>-</a:t>
            </a:r>
            <a:r>
              <a:rPr lang="tr-TR" sz="1000" dirty="0" err="1" smtClean="0"/>
              <a:t>related</a:t>
            </a:r>
            <a:r>
              <a:rPr lang="tr-TR" sz="1000" dirty="0" smtClean="0"/>
              <a:t>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degeneration</a:t>
            </a:r>
            <a:r>
              <a:rPr lang="tr-TR" sz="1000" dirty="0" smtClean="0"/>
              <a:t> </a:t>
            </a:r>
            <a:r>
              <a:rPr lang="tr-TR" sz="1000" dirty="0" err="1" smtClean="0"/>
              <a:t>and</a:t>
            </a:r>
            <a:r>
              <a:rPr lang="tr-TR" sz="1000" dirty="0" smtClean="0"/>
              <a:t> </a:t>
            </a:r>
            <a:r>
              <a:rPr lang="tr-TR" sz="1000" dirty="0" err="1" smtClean="0"/>
              <a:t>Stargardt's</a:t>
            </a:r>
            <a:r>
              <a:rPr lang="tr-TR" sz="1000" dirty="0" smtClean="0"/>
              <a:t>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dystrophy</a:t>
            </a:r>
            <a:r>
              <a:rPr lang="tr-TR" sz="1000" dirty="0" smtClean="0"/>
              <a:t>: </a:t>
            </a:r>
            <a:r>
              <a:rPr lang="tr-TR" sz="1000" dirty="0" err="1" smtClean="0"/>
              <a:t>follow</a:t>
            </a:r>
            <a:r>
              <a:rPr lang="tr-TR" sz="1000" dirty="0" smtClean="0"/>
              <a:t>-</a:t>
            </a:r>
            <a:r>
              <a:rPr lang="tr-TR" sz="1000" dirty="0" err="1" smtClean="0"/>
              <a:t>up</a:t>
            </a:r>
            <a:r>
              <a:rPr lang="tr-TR" sz="1000" dirty="0" smtClean="0"/>
              <a:t> of </a:t>
            </a:r>
            <a:r>
              <a:rPr lang="tr-TR" sz="1000" dirty="0" err="1" smtClean="0"/>
              <a:t>two</a:t>
            </a:r>
            <a:r>
              <a:rPr lang="tr-TR" sz="1000" dirty="0" smtClean="0"/>
              <a:t> </a:t>
            </a:r>
            <a:r>
              <a:rPr lang="tr-TR" sz="1000" dirty="0" err="1" smtClean="0"/>
              <a:t>open</a:t>
            </a:r>
            <a:r>
              <a:rPr lang="tr-TR" sz="1000" dirty="0" smtClean="0"/>
              <a:t>-</a:t>
            </a:r>
            <a:r>
              <a:rPr lang="tr-TR" sz="1000" dirty="0" err="1" smtClean="0"/>
              <a:t>label</a:t>
            </a:r>
            <a:r>
              <a:rPr lang="tr-TR" sz="1000" dirty="0" smtClean="0"/>
              <a:t> </a:t>
            </a:r>
            <a:r>
              <a:rPr lang="tr-TR" sz="1000" dirty="0" err="1" smtClean="0"/>
              <a:t>phase</a:t>
            </a:r>
            <a:r>
              <a:rPr lang="tr-TR" sz="1000" dirty="0" smtClean="0"/>
              <a:t> 1/2 </a:t>
            </a:r>
            <a:r>
              <a:rPr lang="tr-TR" sz="1000" dirty="0" err="1" smtClean="0"/>
              <a:t>studies</a:t>
            </a:r>
            <a:r>
              <a:rPr lang="tr-TR" sz="1000" dirty="0" smtClean="0"/>
              <a:t>. </a:t>
            </a:r>
            <a:r>
              <a:rPr lang="en-US" sz="1000" dirty="0" smtClean="0"/>
              <a:t>Lancet. 2015 Feb 7;385(9967):509-16. </a:t>
            </a:r>
            <a:endParaRPr lang="tr-TR" sz="1000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229600" cy="1252728"/>
          </a:xfrm>
        </p:spPr>
        <p:txBody>
          <a:bodyPr/>
          <a:lstStyle/>
          <a:p>
            <a:r>
              <a:rPr lang="tr-TR" dirty="0" smtClean="0"/>
              <a:t>EKH ÇALIŞMALARI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3450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Kök Hücre</a:t>
            </a:r>
            <a:r>
              <a:rPr lang="tr-TR" dirty="0" smtClean="0"/>
              <a:t>:</a:t>
            </a:r>
            <a:endParaRPr lang="tr-TR" b="1" dirty="0" smtClean="0"/>
          </a:p>
          <a:p>
            <a:r>
              <a:rPr lang="tr-TR" dirty="0" smtClean="0"/>
              <a:t>Hücrenin özelleşmemiş en temel ve saf halidir.</a:t>
            </a:r>
          </a:p>
          <a:p>
            <a:r>
              <a:rPr lang="tr-TR" dirty="0" smtClean="0"/>
              <a:t>Vücuttaki pek çok hücre tipine </a:t>
            </a:r>
            <a:r>
              <a:rPr lang="tr-TR" dirty="0" err="1" smtClean="0"/>
              <a:t>differensiye</a:t>
            </a:r>
            <a:r>
              <a:rPr lang="tr-TR" dirty="0" smtClean="0"/>
              <a:t> olabilir. </a:t>
            </a:r>
          </a:p>
          <a:p>
            <a:r>
              <a:rPr lang="tr-TR" dirty="0" smtClean="0"/>
              <a:t>Hasarlı hücre ve dokuları onarabilir.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tr-TR" dirty="0" smtClean="0"/>
              <a:t>KÖK HÜCRE NEDİR?</a:t>
            </a:r>
            <a:endParaRPr lang="tr-TR" dirty="0"/>
          </a:p>
        </p:txBody>
      </p:sp>
      <p:pic>
        <p:nvPicPr>
          <p:cNvPr id="4" name="Picture 2" descr="C:\Users\Ayse\Desktop\Kök hücre sunumları\fotolar\SCparentaladvice01-05-13-252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789040"/>
            <a:ext cx="24003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768752" cy="1252728"/>
          </a:xfrm>
        </p:spPr>
        <p:txBody>
          <a:bodyPr/>
          <a:lstStyle/>
          <a:p>
            <a:r>
              <a:rPr lang="tr-TR" dirty="0" smtClean="0"/>
              <a:t>EKH ÇALIŞMALARI</a:t>
            </a:r>
            <a:endParaRPr lang="tr-TR" dirty="0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04864"/>
            <a:ext cx="7408863" cy="208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5004048" y="4653136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April  2015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5040560"/>
          </a:xfrm>
        </p:spPr>
        <p:txBody>
          <a:bodyPr>
            <a:normAutofit/>
          </a:bodyPr>
          <a:lstStyle/>
          <a:p>
            <a:r>
              <a:rPr lang="tr-TR" dirty="0" smtClean="0"/>
              <a:t>4 YBMD, 4  </a:t>
            </a:r>
            <a:r>
              <a:rPr lang="tr-TR" dirty="0" err="1" smtClean="0"/>
              <a:t>Stargardt</a:t>
            </a:r>
            <a:r>
              <a:rPr lang="tr-TR" dirty="0" smtClean="0"/>
              <a:t> MD olgusu</a:t>
            </a:r>
          </a:p>
          <a:p>
            <a:r>
              <a:rPr lang="tr-TR" dirty="0" smtClean="0"/>
              <a:t>1 yıllık takip</a:t>
            </a:r>
          </a:p>
          <a:p>
            <a:r>
              <a:rPr lang="tr-TR" dirty="0" smtClean="0"/>
              <a:t>Ciddi </a:t>
            </a:r>
            <a:r>
              <a:rPr lang="tr-TR" dirty="0" err="1" smtClean="0"/>
              <a:t>okuler</a:t>
            </a:r>
            <a:r>
              <a:rPr lang="tr-TR" dirty="0" smtClean="0"/>
              <a:t> ve sistemik yan etki yok</a:t>
            </a:r>
          </a:p>
          <a:p>
            <a:r>
              <a:rPr lang="tr-TR" dirty="0" smtClean="0"/>
              <a:t>1 olguda KNVM ve 3 doz </a:t>
            </a:r>
            <a:r>
              <a:rPr lang="tr-TR" dirty="0" err="1" smtClean="0"/>
              <a:t>Lucentis</a:t>
            </a:r>
            <a:endParaRPr lang="tr-TR" dirty="0" smtClean="0"/>
          </a:p>
          <a:p>
            <a:r>
              <a:rPr lang="tr-TR" dirty="0" smtClean="0"/>
              <a:t>Tüm olgularda </a:t>
            </a:r>
            <a:r>
              <a:rPr lang="tr-TR" dirty="0" err="1" smtClean="0"/>
              <a:t>pigmentasyon</a:t>
            </a:r>
            <a:r>
              <a:rPr lang="tr-TR" dirty="0" smtClean="0"/>
              <a:t> artışı</a:t>
            </a:r>
          </a:p>
          <a:p>
            <a:r>
              <a:rPr lang="tr-TR" dirty="0" smtClean="0"/>
              <a:t>Tüm olgularda GK artışı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   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52728"/>
          </a:xfr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345716" cy="451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45815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755576" y="61653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KNVM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3851920" y="6237312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pigmentasyon</a:t>
            </a:r>
            <a:endParaRPr lang="tr-TR" dirty="0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46482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628800"/>
            <a:ext cx="7408333" cy="4896544"/>
          </a:xfrm>
        </p:spPr>
        <p:txBody>
          <a:bodyPr>
            <a:normAutofit fontScale="62500" lnSpcReduction="20000"/>
          </a:bodyPr>
          <a:lstStyle/>
          <a:p>
            <a:r>
              <a:rPr lang="tr-TR" dirty="0" smtClean="0"/>
              <a:t> (1) (NCT01469832)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Tolerability</a:t>
            </a:r>
            <a:r>
              <a:rPr lang="tr-TR" dirty="0" smtClean="0"/>
              <a:t> of </a:t>
            </a:r>
            <a:r>
              <a:rPr lang="tr-TR" dirty="0" err="1" smtClean="0"/>
              <a:t>Sub</a:t>
            </a:r>
            <a:r>
              <a:rPr lang="tr-TR" dirty="0" smtClean="0"/>
              <a:t>-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-RPE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Stargardt's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Dystrophy</a:t>
            </a:r>
            <a:r>
              <a:rPr lang="tr-TR" dirty="0" smtClean="0"/>
              <a:t> (SMD)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(2) (NCT01691261) A </a:t>
            </a:r>
            <a:r>
              <a:rPr lang="tr-TR" dirty="0" err="1" smtClean="0"/>
              <a:t>Study</a:t>
            </a:r>
            <a:r>
              <a:rPr lang="tr-TR" dirty="0" smtClean="0"/>
              <a:t> of </a:t>
            </a:r>
            <a:r>
              <a:rPr lang="tr-TR" dirty="0" err="1" smtClean="0"/>
              <a:t>Implantation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-RPE </a:t>
            </a:r>
            <a:r>
              <a:rPr lang="tr-TR" dirty="0" err="1" smtClean="0"/>
              <a:t>Subjects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Acute</a:t>
            </a:r>
            <a:r>
              <a:rPr lang="tr-TR" dirty="0" smtClean="0"/>
              <a:t> </a:t>
            </a:r>
            <a:r>
              <a:rPr lang="tr-TR" dirty="0" err="1" smtClean="0"/>
              <a:t>Wet</a:t>
            </a:r>
            <a:r>
              <a:rPr lang="tr-TR" dirty="0" smtClean="0"/>
              <a:t> AMD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Rapid</a:t>
            </a:r>
            <a:r>
              <a:rPr lang="tr-TR" dirty="0" smtClean="0"/>
              <a:t> </a:t>
            </a:r>
            <a:r>
              <a:rPr lang="tr-TR" dirty="0" err="1" smtClean="0"/>
              <a:t>Vision</a:t>
            </a:r>
            <a:r>
              <a:rPr lang="tr-TR" dirty="0" smtClean="0"/>
              <a:t> </a:t>
            </a:r>
            <a:r>
              <a:rPr lang="tr-TR" dirty="0" err="1" smtClean="0"/>
              <a:t>Decline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(3) (NCT01674829) A </a:t>
            </a:r>
            <a:r>
              <a:rPr lang="tr-TR" dirty="0" err="1" smtClean="0"/>
              <a:t>Phase</a:t>
            </a:r>
            <a:r>
              <a:rPr lang="tr-TR" dirty="0" smtClean="0"/>
              <a:t> Ⅰ/Ⅱa, </a:t>
            </a:r>
            <a:r>
              <a:rPr lang="tr-TR" dirty="0" err="1" smtClean="0"/>
              <a:t>Open</a:t>
            </a:r>
            <a:r>
              <a:rPr lang="tr-TR" dirty="0" smtClean="0"/>
              <a:t>-</a:t>
            </a:r>
            <a:r>
              <a:rPr lang="tr-TR" dirty="0" err="1" smtClean="0"/>
              <a:t>Label</a:t>
            </a:r>
            <a:r>
              <a:rPr lang="tr-TR" dirty="0" smtClean="0"/>
              <a:t>, </a:t>
            </a:r>
            <a:r>
              <a:rPr lang="tr-TR" dirty="0" err="1" smtClean="0"/>
              <a:t>Single</a:t>
            </a:r>
            <a:r>
              <a:rPr lang="tr-TR" dirty="0" smtClean="0"/>
              <a:t>-</a:t>
            </a:r>
            <a:r>
              <a:rPr lang="tr-TR" dirty="0" err="1" smtClean="0"/>
              <a:t>Center</a:t>
            </a:r>
            <a:r>
              <a:rPr lang="tr-TR" dirty="0" smtClean="0"/>
              <a:t>, </a:t>
            </a:r>
            <a:r>
              <a:rPr lang="tr-TR" dirty="0" err="1" smtClean="0"/>
              <a:t>Prospective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Determine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Tolerability</a:t>
            </a:r>
            <a:r>
              <a:rPr lang="tr-TR" dirty="0" smtClean="0"/>
              <a:t> of </a:t>
            </a:r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-RPE  (MA09hRPE)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Advanced</a:t>
            </a:r>
            <a:r>
              <a:rPr lang="tr-TR" dirty="0" smtClean="0"/>
              <a:t> </a:t>
            </a:r>
            <a:r>
              <a:rPr lang="tr-TR" dirty="0" err="1" smtClean="0"/>
              <a:t>Dry</a:t>
            </a:r>
            <a:r>
              <a:rPr lang="tr-TR" dirty="0" smtClean="0"/>
              <a:t> AMD</a:t>
            </a:r>
          </a:p>
          <a:p>
            <a:endParaRPr lang="tr-TR" dirty="0" smtClean="0"/>
          </a:p>
          <a:p>
            <a:r>
              <a:rPr lang="tr-TR" dirty="0" smtClean="0"/>
              <a:t> (4) (NCT02122159) </a:t>
            </a:r>
            <a:r>
              <a:rPr lang="tr-TR" dirty="0" err="1" smtClean="0"/>
              <a:t>Research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Myopic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Degeneration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(5) (NCT01344993)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Tolerability</a:t>
            </a:r>
            <a:r>
              <a:rPr lang="tr-TR" dirty="0" smtClean="0"/>
              <a:t> of </a:t>
            </a:r>
            <a:r>
              <a:rPr lang="tr-TR" dirty="0" err="1" smtClean="0"/>
              <a:t>Sub</a:t>
            </a:r>
            <a:r>
              <a:rPr lang="tr-TR" dirty="0" smtClean="0"/>
              <a:t>-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RPE (MA09-</a:t>
            </a:r>
            <a:r>
              <a:rPr lang="tr-TR" dirty="0" err="1" smtClean="0"/>
              <a:t>hRPE</a:t>
            </a:r>
            <a:r>
              <a:rPr lang="tr-TR" dirty="0" smtClean="0"/>
              <a:t>)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Advanced</a:t>
            </a:r>
            <a:r>
              <a:rPr lang="tr-TR" dirty="0" smtClean="0"/>
              <a:t> </a:t>
            </a:r>
            <a:r>
              <a:rPr lang="tr-TR" dirty="0" err="1" smtClean="0"/>
              <a:t>Dry</a:t>
            </a:r>
            <a:r>
              <a:rPr lang="tr-TR" dirty="0" smtClean="0"/>
              <a:t> AMD</a:t>
            </a:r>
          </a:p>
          <a:p>
            <a:endParaRPr lang="tr-TR" dirty="0" smtClean="0"/>
          </a:p>
          <a:p>
            <a:r>
              <a:rPr lang="tr-TR" dirty="0" smtClean="0"/>
              <a:t> (6) (NCT01345006) </a:t>
            </a:r>
            <a:r>
              <a:rPr lang="tr-TR" dirty="0" err="1" smtClean="0"/>
              <a:t>Sub</a:t>
            </a:r>
            <a:r>
              <a:rPr lang="tr-TR" dirty="0" smtClean="0"/>
              <a:t>-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RPE (MA09-</a:t>
            </a:r>
            <a:r>
              <a:rPr lang="tr-TR" dirty="0" err="1" smtClean="0"/>
              <a:t>hRPE</a:t>
            </a:r>
            <a:r>
              <a:rPr lang="tr-TR" dirty="0" smtClean="0"/>
              <a:t>)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Stargardt's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Dystrophy</a:t>
            </a:r>
            <a:r>
              <a:rPr lang="tr-TR" dirty="0" smtClean="0"/>
              <a:t>; </a:t>
            </a:r>
          </a:p>
          <a:p>
            <a:endParaRPr lang="tr-TR" dirty="0" smtClean="0"/>
          </a:p>
          <a:p>
            <a:r>
              <a:rPr lang="tr-TR" dirty="0" smtClean="0"/>
              <a:t> (7) (NCT01625559)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Tolerability</a:t>
            </a:r>
            <a:r>
              <a:rPr lang="tr-TR" dirty="0" smtClean="0"/>
              <a:t> of MA09-</a:t>
            </a:r>
            <a:r>
              <a:rPr lang="tr-TR" dirty="0" err="1" smtClean="0"/>
              <a:t>hRPE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SMD.</a:t>
            </a:r>
          </a:p>
          <a:p>
            <a:pPr>
              <a:buNone/>
            </a:pPr>
            <a:r>
              <a:rPr lang="tr-TR" dirty="0" smtClean="0"/>
              <a:t> 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331640" y="0"/>
            <a:ext cx="7488832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KAYITLI EKH ÇALIŞMALARI</a:t>
            </a:r>
            <a:br>
              <a:rPr lang="tr-TR" dirty="0" smtClean="0"/>
            </a:br>
            <a:r>
              <a:rPr lang="tr-TR" dirty="0" err="1" smtClean="0"/>
              <a:t>clinicaltrials</a:t>
            </a:r>
            <a:r>
              <a:rPr lang="tr-TR" dirty="0" smtClean="0"/>
              <a:t>.gov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(1) (NCT02162953) Development of Induced </a:t>
            </a:r>
            <a:r>
              <a:rPr lang="en-US" sz="2000" dirty="0" err="1" smtClean="0"/>
              <a:t>Pluripotent</a:t>
            </a:r>
            <a:r>
              <a:rPr lang="en-US" sz="2000" dirty="0" smtClean="0"/>
              <a:t> Stem Cells from Patients with Best Disease and Other Inherited Retinal Degenerative Diseases</a:t>
            </a:r>
            <a:endParaRPr lang="tr-TR" sz="2000" dirty="0" smtClean="0"/>
          </a:p>
          <a:p>
            <a:pPr algn="just">
              <a:buNone/>
            </a:pPr>
            <a:endParaRPr lang="tr-TR" sz="2000" dirty="0" smtClean="0"/>
          </a:p>
          <a:p>
            <a:pPr algn="just"/>
            <a:r>
              <a:rPr lang="en-US" sz="2000" dirty="0" smtClean="0"/>
              <a:t> (2) (NCT01432847) Generation of induced </a:t>
            </a:r>
            <a:r>
              <a:rPr lang="en-US" sz="2000" dirty="0" err="1" smtClean="0"/>
              <a:t>pluripotent</a:t>
            </a:r>
            <a:r>
              <a:rPr lang="en-US" sz="2000" dirty="0" smtClean="0"/>
              <a:t> stem (</a:t>
            </a:r>
            <a:r>
              <a:rPr lang="en-US" sz="2000" dirty="0" err="1" smtClean="0"/>
              <a:t>iPS</a:t>
            </a:r>
            <a:r>
              <a:rPr lang="en-US" sz="2000" dirty="0" smtClean="0"/>
              <a:t>) Cell Lines from Somatic Cells of Participants with Eye Diseases and from Somatic Cells of Matched Controls.</a:t>
            </a:r>
            <a:endParaRPr lang="tr-TR" sz="20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r-TR" sz="4000" dirty="0" smtClean="0"/>
              <a:t>KAYITLI IPKH ÇALIŞMALARI</a:t>
            </a:r>
            <a:br>
              <a:rPr lang="tr-TR" sz="4000" dirty="0" smtClean="0"/>
            </a:br>
            <a:r>
              <a:rPr lang="tr-TR" sz="4000" dirty="0" err="1" smtClean="0"/>
              <a:t>clinicaltrials</a:t>
            </a:r>
            <a:r>
              <a:rPr lang="tr-TR" sz="4000" dirty="0" smtClean="0"/>
              <a:t>.gov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9874" name="Picture 2" descr="C:\Users\Ayse\Desktop\Kök hücre sunumları\retitinis pigmentosa (1).ppt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3" y="2209800"/>
            <a:ext cx="6961187" cy="24384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724128" y="5013176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IOVS- </a:t>
            </a:r>
            <a:r>
              <a:rPr lang="tr-TR" dirty="0" err="1" smtClean="0"/>
              <a:t>January</a:t>
            </a:r>
            <a:r>
              <a:rPr lang="tr-TR" dirty="0" smtClean="0"/>
              <a:t> 2015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7408863" cy="305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843808" y="5301208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RPE HİPERREFLEKTİVİTE ARTIŞI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556792"/>
            <a:ext cx="7408333" cy="47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    </a:t>
            </a:r>
          </a:p>
          <a:p>
            <a:r>
              <a:rPr lang="tr-TR" dirty="0" smtClean="0"/>
              <a:t> RP ‘</a:t>
            </a:r>
            <a:r>
              <a:rPr lang="tr-TR" dirty="0" err="1" smtClean="0"/>
              <a:t>li</a:t>
            </a:r>
            <a:r>
              <a:rPr lang="tr-TR" dirty="0" smtClean="0"/>
              <a:t> 20 olguda </a:t>
            </a:r>
            <a:r>
              <a:rPr lang="tr-TR" dirty="0" err="1" smtClean="0"/>
              <a:t>intravitreal</a:t>
            </a:r>
            <a:r>
              <a:rPr lang="tr-TR" dirty="0" smtClean="0"/>
              <a:t> Kİ-MKH</a:t>
            </a:r>
          </a:p>
          <a:p>
            <a:pPr hangingPunct="0">
              <a:buNone/>
            </a:pPr>
            <a:endParaRPr lang="tr-TR" dirty="0" smtClean="0"/>
          </a:p>
          <a:p>
            <a:pPr hangingPunct="0"/>
            <a:r>
              <a:rPr lang="tr-TR" dirty="0" smtClean="0"/>
              <a:t>3 ayda görme kalitesinde artış ancak 1 yılda eski haline geri dönüş </a:t>
            </a:r>
          </a:p>
          <a:p>
            <a:pPr hangingPunct="0">
              <a:buNone/>
            </a:pPr>
            <a:endParaRPr lang="tr-TR" dirty="0" smtClean="0"/>
          </a:p>
          <a:p>
            <a:pPr hangingPunct="0"/>
            <a:r>
              <a:rPr lang="tr-TR" dirty="0" smtClean="0"/>
              <a:t>Sistemik ve oküler komplikasyon yok.  </a:t>
            </a:r>
          </a:p>
          <a:p>
            <a:pPr hangingPunct="0">
              <a:buNone/>
            </a:pPr>
            <a:endParaRPr lang="tr-TR" dirty="0" smtClean="0"/>
          </a:p>
          <a:p>
            <a:r>
              <a:rPr lang="tr-TR" sz="1300" dirty="0" err="1" smtClean="0"/>
              <a:t>Siqueira</a:t>
            </a:r>
            <a:r>
              <a:rPr lang="tr-TR" sz="1300" dirty="0" smtClean="0"/>
              <a:t> et al. </a:t>
            </a:r>
            <a:r>
              <a:rPr lang="tr-TR" sz="1300" dirty="0" err="1" smtClean="0"/>
              <a:t>Stem</a:t>
            </a:r>
            <a:r>
              <a:rPr lang="tr-TR" sz="1300" dirty="0" smtClean="0"/>
              <a:t> </a:t>
            </a:r>
            <a:r>
              <a:rPr lang="tr-TR" sz="1300" dirty="0" err="1" smtClean="0"/>
              <a:t>Cell</a:t>
            </a:r>
            <a:r>
              <a:rPr lang="tr-TR" sz="1300" dirty="0" smtClean="0"/>
              <a:t> </a:t>
            </a:r>
            <a:r>
              <a:rPr lang="tr-TR" sz="1300" dirty="0" err="1" smtClean="0"/>
              <a:t>Research</a:t>
            </a:r>
            <a:r>
              <a:rPr lang="tr-TR" sz="1300" dirty="0" smtClean="0"/>
              <a:t> &amp; </a:t>
            </a:r>
            <a:r>
              <a:rPr lang="tr-TR" sz="1300" dirty="0" err="1" smtClean="0"/>
              <a:t>Therapy</a:t>
            </a:r>
            <a:r>
              <a:rPr lang="tr-TR" sz="1300" dirty="0" smtClean="0"/>
              <a:t> (2015) 6:29 </a:t>
            </a:r>
            <a:r>
              <a:rPr lang="tr-TR" sz="1300" dirty="0" err="1" smtClean="0"/>
              <a:t>Quality</a:t>
            </a:r>
            <a:r>
              <a:rPr lang="tr-TR" sz="1300" dirty="0" smtClean="0"/>
              <a:t> of life in </a:t>
            </a:r>
            <a:r>
              <a:rPr lang="tr-TR" sz="1300" dirty="0" err="1" smtClean="0"/>
              <a:t>patients</a:t>
            </a:r>
            <a:r>
              <a:rPr lang="tr-TR" sz="1300" dirty="0" smtClean="0"/>
              <a:t> </a:t>
            </a:r>
            <a:r>
              <a:rPr lang="tr-TR" sz="1300" dirty="0" err="1" smtClean="0"/>
              <a:t>with</a:t>
            </a:r>
            <a:r>
              <a:rPr lang="tr-TR" sz="1300" dirty="0" smtClean="0"/>
              <a:t> </a:t>
            </a:r>
            <a:r>
              <a:rPr lang="tr-TR" sz="1300" dirty="0" err="1" smtClean="0"/>
              <a:t>retinitis</a:t>
            </a:r>
            <a:r>
              <a:rPr lang="tr-TR" sz="1300" dirty="0" smtClean="0"/>
              <a:t> </a:t>
            </a:r>
            <a:r>
              <a:rPr lang="tr-TR" sz="1300" dirty="0" err="1" smtClean="0"/>
              <a:t>pigmentosa</a:t>
            </a:r>
            <a:r>
              <a:rPr lang="tr-TR" sz="1300" dirty="0" smtClean="0"/>
              <a:t> </a:t>
            </a:r>
            <a:r>
              <a:rPr lang="tr-TR" sz="1300" dirty="0" err="1" smtClean="0"/>
              <a:t>submitted</a:t>
            </a:r>
            <a:r>
              <a:rPr lang="tr-TR" sz="1300" dirty="0" smtClean="0"/>
              <a:t> </a:t>
            </a:r>
            <a:r>
              <a:rPr lang="tr-TR" sz="1300" dirty="0" err="1" smtClean="0"/>
              <a:t>to</a:t>
            </a:r>
            <a:r>
              <a:rPr lang="tr-TR" sz="1300" dirty="0" smtClean="0"/>
              <a:t> </a:t>
            </a:r>
            <a:r>
              <a:rPr lang="tr-TR" sz="1300" dirty="0" err="1" smtClean="0"/>
              <a:t>intravitreal</a:t>
            </a:r>
            <a:r>
              <a:rPr lang="tr-TR" sz="1300" dirty="0" smtClean="0"/>
              <a:t> </a:t>
            </a:r>
            <a:r>
              <a:rPr lang="tr-TR" sz="1300" dirty="0" err="1" smtClean="0"/>
              <a:t>use</a:t>
            </a:r>
            <a:r>
              <a:rPr lang="tr-TR" sz="1300" dirty="0" smtClean="0"/>
              <a:t> of bone </a:t>
            </a:r>
            <a:r>
              <a:rPr lang="tr-TR" sz="1300" dirty="0" err="1" smtClean="0"/>
              <a:t>marrow</a:t>
            </a:r>
            <a:r>
              <a:rPr lang="tr-TR" sz="1300" dirty="0" smtClean="0"/>
              <a:t>-</a:t>
            </a:r>
            <a:r>
              <a:rPr lang="tr-TR" sz="1300" dirty="0" err="1" smtClean="0"/>
              <a:t>derived</a:t>
            </a:r>
            <a:r>
              <a:rPr lang="tr-TR" sz="1300" dirty="0" smtClean="0"/>
              <a:t> </a:t>
            </a:r>
            <a:r>
              <a:rPr lang="tr-TR" sz="1300" dirty="0" err="1" smtClean="0"/>
              <a:t>stem</a:t>
            </a:r>
            <a:r>
              <a:rPr lang="tr-TR" sz="1300" dirty="0" smtClean="0"/>
              <a:t> </a:t>
            </a:r>
            <a:r>
              <a:rPr lang="tr-TR" sz="1300" dirty="0" err="1" smtClean="0"/>
              <a:t>cells</a:t>
            </a:r>
            <a:r>
              <a:rPr lang="tr-TR" sz="1300" dirty="0" smtClean="0"/>
              <a:t> (</a:t>
            </a:r>
            <a:r>
              <a:rPr lang="tr-TR" sz="1300" dirty="0" err="1" smtClean="0"/>
              <a:t>Reticell</a:t>
            </a:r>
            <a:r>
              <a:rPr lang="tr-TR" sz="1300" dirty="0" smtClean="0"/>
              <a:t> -</a:t>
            </a:r>
            <a:r>
              <a:rPr lang="tr-TR" sz="1300" dirty="0" err="1" smtClean="0"/>
              <a:t>clinical</a:t>
            </a:r>
            <a:r>
              <a:rPr lang="tr-TR" sz="1300" dirty="0" smtClean="0"/>
              <a:t> </a:t>
            </a:r>
            <a:r>
              <a:rPr lang="tr-TR" sz="1300" dirty="0" err="1" smtClean="0"/>
              <a:t>trial</a:t>
            </a:r>
            <a:r>
              <a:rPr lang="tr-TR" sz="1300" dirty="0" smtClean="0"/>
              <a:t>)</a:t>
            </a:r>
          </a:p>
          <a:p>
            <a:pPr>
              <a:buNone/>
            </a:pPr>
            <a:r>
              <a:rPr lang="tr-TR" dirty="0" smtClean="0"/>
              <a:t> 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6897960" cy="1252728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Reticell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r>
              <a:rPr lang="tr-TR" dirty="0" smtClean="0"/>
              <a:t>-NCT01560715</a:t>
            </a:r>
            <a:br>
              <a:rPr lang="tr-TR" dirty="0" smtClean="0"/>
            </a:b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132856"/>
            <a:ext cx="7776864" cy="3672408"/>
          </a:xfrm>
        </p:spPr>
        <p:txBody>
          <a:bodyPr>
            <a:normAutofit/>
          </a:bodyPr>
          <a:lstStyle/>
          <a:p>
            <a:r>
              <a:rPr lang="tr-TR" dirty="0" smtClean="0"/>
              <a:t>RP ilişkili </a:t>
            </a:r>
            <a:r>
              <a:rPr lang="tr-TR" dirty="0" err="1" smtClean="0"/>
              <a:t>KMÖ’de</a:t>
            </a:r>
            <a:r>
              <a:rPr lang="tr-TR" dirty="0" smtClean="0"/>
              <a:t> iyileşme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GK’de</a:t>
            </a:r>
            <a:r>
              <a:rPr lang="tr-TR" dirty="0" smtClean="0"/>
              <a:t> artış</a:t>
            </a:r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r>
              <a:rPr lang="tr-TR" sz="1300" dirty="0" err="1" smtClean="0"/>
              <a:t>Siqueira</a:t>
            </a:r>
            <a:r>
              <a:rPr lang="tr-TR" sz="1300" dirty="0" smtClean="0"/>
              <a:t>, R.C.;  et al. </a:t>
            </a:r>
            <a:r>
              <a:rPr lang="tr-TR" sz="1300" dirty="0" err="1" smtClean="0"/>
              <a:t>Resolution</a:t>
            </a:r>
            <a:r>
              <a:rPr lang="tr-TR" sz="1300" dirty="0" smtClean="0"/>
              <a:t> of </a:t>
            </a:r>
            <a:r>
              <a:rPr lang="tr-TR" sz="1300" dirty="0" err="1" smtClean="0"/>
              <a:t>macular</a:t>
            </a:r>
            <a:r>
              <a:rPr lang="tr-TR" sz="1300" dirty="0" smtClean="0"/>
              <a:t> </a:t>
            </a:r>
            <a:r>
              <a:rPr lang="tr-TR" sz="1300" dirty="0" err="1" smtClean="0"/>
              <a:t>oedema</a:t>
            </a:r>
            <a:r>
              <a:rPr lang="tr-TR" sz="1300" dirty="0" smtClean="0"/>
              <a:t> </a:t>
            </a:r>
            <a:r>
              <a:rPr lang="tr-TR" sz="1300" dirty="0" err="1" smtClean="0"/>
              <a:t>associated</a:t>
            </a:r>
            <a:r>
              <a:rPr lang="tr-TR" sz="1300" dirty="0" smtClean="0"/>
              <a:t> </a:t>
            </a:r>
            <a:r>
              <a:rPr lang="tr-TR" sz="1300" dirty="0" err="1" smtClean="0"/>
              <a:t>with</a:t>
            </a:r>
            <a:r>
              <a:rPr lang="tr-TR" sz="1300" dirty="0" smtClean="0"/>
              <a:t> </a:t>
            </a:r>
            <a:r>
              <a:rPr lang="tr-TR" sz="1300" dirty="0" err="1" smtClean="0"/>
              <a:t>retinitis</a:t>
            </a:r>
            <a:r>
              <a:rPr lang="tr-TR" sz="1300" dirty="0" smtClean="0"/>
              <a:t> </a:t>
            </a:r>
            <a:r>
              <a:rPr lang="tr-TR" sz="1300" dirty="0" err="1" smtClean="0"/>
              <a:t>pigmentosa</a:t>
            </a:r>
            <a:r>
              <a:rPr lang="tr-TR" sz="1300" dirty="0" smtClean="0"/>
              <a:t> </a:t>
            </a:r>
            <a:r>
              <a:rPr lang="tr-TR" sz="1300" dirty="0" err="1" smtClean="0"/>
              <a:t>after</a:t>
            </a:r>
            <a:r>
              <a:rPr lang="tr-TR" sz="1300" dirty="0" smtClean="0"/>
              <a:t> </a:t>
            </a:r>
            <a:r>
              <a:rPr lang="tr-TR" sz="1300" dirty="0" err="1" smtClean="0"/>
              <a:t>intravitreal</a:t>
            </a:r>
            <a:r>
              <a:rPr lang="tr-TR" sz="1300" dirty="0" smtClean="0"/>
              <a:t> </a:t>
            </a:r>
            <a:r>
              <a:rPr lang="tr-TR" sz="1300" dirty="0" err="1" smtClean="0"/>
              <a:t>use</a:t>
            </a:r>
            <a:r>
              <a:rPr lang="tr-TR" sz="1300" dirty="0" smtClean="0"/>
              <a:t> of </a:t>
            </a:r>
            <a:r>
              <a:rPr lang="tr-TR" sz="1300" dirty="0" err="1" smtClean="0"/>
              <a:t>autologous</a:t>
            </a:r>
            <a:r>
              <a:rPr lang="tr-TR" sz="1300" dirty="0" smtClean="0"/>
              <a:t> BM-</a:t>
            </a:r>
            <a:r>
              <a:rPr lang="tr-TR" sz="1300" dirty="0" err="1" smtClean="0"/>
              <a:t>derived</a:t>
            </a:r>
            <a:r>
              <a:rPr lang="tr-TR" sz="1300" dirty="0" smtClean="0"/>
              <a:t> </a:t>
            </a:r>
            <a:r>
              <a:rPr lang="tr-TR" sz="1300" dirty="0" err="1" smtClean="0"/>
              <a:t>hematopoietic</a:t>
            </a:r>
            <a:r>
              <a:rPr lang="tr-TR" sz="1300" dirty="0" smtClean="0"/>
              <a:t> </a:t>
            </a:r>
            <a:r>
              <a:rPr lang="tr-TR" sz="1300" dirty="0" err="1" smtClean="0"/>
              <a:t>stem</a:t>
            </a:r>
            <a:r>
              <a:rPr lang="tr-TR" sz="1300" dirty="0" smtClean="0"/>
              <a:t> </a:t>
            </a:r>
            <a:r>
              <a:rPr lang="tr-TR" sz="1300" dirty="0" err="1" smtClean="0"/>
              <a:t>cell</a:t>
            </a:r>
            <a:r>
              <a:rPr lang="tr-TR" sz="1300" dirty="0" smtClean="0"/>
              <a:t> </a:t>
            </a:r>
            <a:r>
              <a:rPr lang="tr-TR" sz="1300" dirty="0" err="1" smtClean="0"/>
              <a:t>transplantation</a:t>
            </a:r>
            <a:r>
              <a:rPr lang="tr-TR" sz="1300" dirty="0" smtClean="0"/>
              <a:t>. Bone </a:t>
            </a:r>
            <a:r>
              <a:rPr lang="tr-TR" sz="1300" dirty="0" err="1" smtClean="0"/>
              <a:t>Marrow</a:t>
            </a:r>
            <a:r>
              <a:rPr lang="tr-TR" sz="1300" dirty="0" smtClean="0"/>
              <a:t> Trans. 2013, 48, 612–613</a:t>
            </a:r>
            <a:endParaRPr lang="tr-TR" sz="13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984776" cy="1252728"/>
          </a:xfrm>
        </p:spPr>
        <p:txBody>
          <a:bodyPr/>
          <a:lstStyle/>
          <a:p>
            <a:r>
              <a:rPr lang="tr-TR" dirty="0" err="1" smtClean="0"/>
              <a:t>Reticell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00808"/>
            <a:ext cx="7408333" cy="4896544"/>
          </a:xfrm>
        </p:spPr>
        <p:txBody>
          <a:bodyPr>
            <a:normAutofit fontScale="62500" lnSpcReduction="20000"/>
          </a:bodyPr>
          <a:lstStyle/>
          <a:p>
            <a:r>
              <a:rPr lang="tr-TR" dirty="0" smtClean="0"/>
              <a:t>1) NCT01736059- </a:t>
            </a:r>
            <a:r>
              <a:rPr lang="en-US" dirty="0" smtClean="0"/>
              <a:t>Clinical Trial of </a:t>
            </a:r>
            <a:r>
              <a:rPr lang="en-US" dirty="0" err="1" smtClean="0"/>
              <a:t>Autologous</a:t>
            </a:r>
            <a:r>
              <a:rPr lang="en-US" dirty="0" smtClean="0"/>
              <a:t> </a:t>
            </a:r>
            <a:r>
              <a:rPr lang="en-US" dirty="0" err="1" smtClean="0"/>
              <a:t>Intravitreal</a:t>
            </a:r>
            <a:r>
              <a:rPr lang="en-US" dirty="0" smtClean="0"/>
              <a:t> Bone-marrow CD34+ Stem Cells for Retinopathy</a:t>
            </a:r>
            <a:r>
              <a:rPr lang="tr-TR" dirty="0" smtClean="0"/>
              <a:t>. </a:t>
            </a:r>
            <a:r>
              <a:rPr lang="tr-TR" dirty="0" err="1" smtClean="0"/>
              <a:t>Non</a:t>
            </a:r>
            <a:r>
              <a:rPr lang="tr-TR" dirty="0" smtClean="0"/>
              <a:t>-</a:t>
            </a:r>
            <a:r>
              <a:rPr lang="tr-TR" dirty="0" err="1" smtClean="0"/>
              <a:t>exudative</a:t>
            </a:r>
            <a:r>
              <a:rPr lang="tr-TR" dirty="0" smtClean="0"/>
              <a:t> AMD, </a:t>
            </a:r>
            <a:r>
              <a:rPr lang="tr-TR" dirty="0" err="1" smtClean="0"/>
              <a:t>Diabetic</a:t>
            </a:r>
            <a:r>
              <a:rPr lang="tr-TR" dirty="0" smtClean="0"/>
              <a:t> </a:t>
            </a:r>
            <a:r>
              <a:rPr lang="tr-TR" dirty="0" err="1" smtClean="0"/>
              <a:t>Retinopathy</a:t>
            </a:r>
            <a:r>
              <a:rPr lang="tr-TR" dirty="0" smtClean="0"/>
              <a:t>. RVO, RP, </a:t>
            </a:r>
            <a:r>
              <a:rPr lang="tr-TR" dirty="0" err="1" smtClean="0"/>
              <a:t>Hereditary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Degeneration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2)</a:t>
            </a:r>
            <a:r>
              <a:rPr lang="en-US" dirty="0" smtClean="0"/>
              <a:t> </a:t>
            </a:r>
            <a:r>
              <a:rPr lang="tr-TR" dirty="0" smtClean="0"/>
              <a:t>NCT01560715- </a:t>
            </a:r>
            <a:r>
              <a:rPr lang="en-US" dirty="0" err="1" smtClean="0"/>
              <a:t>Autologous</a:t>
            </a:r>
            <a:r>
              <a:rPr lang="en-US" dirty="0" smtClean="0"/>
              <a:t> Bone Marrow-Derived Stem Cells Transplantation For R</a:t>
            </a:r>
            <a:r>
              <a:rPr lang="tr-TR" dirty="0" smtClean="0"/>
              <a:t>P </a:t>
            </a:r>
            <a:r>
              <a:rPr lang="en-US" b="1" dirty="0" smtClean="0"/>
              <a:t>(RETICELL)</a:t>
            </a:r>
            <a:endParaRPr lang="tr-TR" b="1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3) NCT02280135- </a:t>
            </a:r>
            <a:r>
              <a:rPr lang="en-US" dirty="0" smtClean="0"/>
              <a:t>Clinical Trial of </a:t>
            </a:r>
            <a:r>
              <a:rPr lang="en-US" dirty="0" err="1" smtClean="0"/>
              <a:t>Intravitreal</a:t>
            </a:r>
            <a:r>
              <a:rPr lang="en-US" dirty="0" smtClean="0"/>
              <a:t> Injection of </a:t>
            </a:r>
            <a:r>
              <a:rPr lang="en-US" dirty="0" err="1" smtClean="0"/>
              <a:t>Autologous</a:t>
            </a:r>
            <a:r>
              <a:rPr lang="en-US" dirty="0" smtClean="0"/>
              <a:t> Bone Marrow Stem Cells in Patients With Retinitis </a:t>
            </a:r>
            <a:r>
              <a:rPr lang="en-US" dirty="0" err="1" smtClean="0"/>
              <a:t>Pigmentosa</a:t>
            </a:r>
            <a:r>
              <a:rPr lang="en-US" dirty="0" smtClean="0"/>
              <a:t> (TC/RP)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4)NCT01068561- </a:t>
            </a:r>
            <a:r>
              <a:rPr lang="en-US" dirty="0" err="1" smtClean="0"/>
              <a:t>Autologous</a:t>
            </a:r>
            <a:r>
              <a:rPr lang="en-US" dirty="0" smtClean="0"/>
              <a:t> Bone Marrow-Derived Stem Cells Transplantation For Retinitis </a:t>
            </a:r>
            <a:r>
              <a:rPr lang="en-US" dirty="0" err="1" smtClean="0"/>
              <a:t>Pigmentosa</a:t>
            </a:r>
            <a:endParaRPr lang="tr-TR" dirty="0" smtClean="0"/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5) NCT01914913- </a:t>
            </a:r>
            <a:r>
              <a:rPr lang="en-US" dirty="0" smtClean="0"/>
              <a:t>Clinical Study to Evaluate Safety and Efficacy of BMMNC in Retinitis </a:t>
            </a:r>
            <a:r>
              <a:rPr lang="en-US" dirty="0" err="1" smtClean="0"/>
              <a:t>Pigmentosa</a:t>
            </a:r>
            <a:endParaRPr lang="tr-TR" dirty="0" smtClean="0"/>
          </a:p>
          <a:p>
            <a:endParaRPr lang="en-US" dirty="0" smtClean="0"/>
          </a:p>
          <a:p>
            <a:r>
              <a:rPr lang="tr-TR" dirty="0" smtClean="0"/>
              <a:t>6) NCT01531348-</a:t>
            </a:r>
            <a:r>
              <a:rPr lang="en-US" dirty="0" smtClean="0"/>
              <a:t>Feasibility and Safety of Adult Human Bone Marrow-derived </a:t>
            </a:r>
            <a:r>
              <a:rPr lang="en-US" dirty="0" err="1" smtClean="0"/>
              <a:t>Mesenchymal</a:t>
            </a:r>
            <a:r>
              <a:rPr lang="en-US" dirty="0" smtClean="0"/>
              <a:t> Stem Cells by </a:t>
            </a:r>
            <a:r>
              <a:rPr lang="en-US" dirty="0" err="1" smtClean="0"/>
              <a:t>Intravitreal</a:t>
            </a:r>
            <a:r>
              <a:rPr lang="en-US" dirty="0" smtClean="0"/>
              <a:t> Injection in Patients With Retinitis </a:t>
            </a:r>
            <a:r>
              <a:rPr lang="en-US" dirty="0" err="1" smtClean="0"/>
              <a:t>Pigmentosa</a:t>
            </a:r>
            <a:endParaRPr lang="tr-TR" dirty="0" smtClean="0"/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7) NCT01518127-</a:t>
            </a:r>
            <a:r>
              <a:rPr lang="en-US" dirty="0" err="1" smtClean="0"/>
              <a:t>Intravitreal</a:t>
            </a:r>
            <a:r>
              <a:rPr lang="en-US" dirty="0" smtClean="0"/>
              <a:t> Bone Marrow-Derived Stem Cells in Patients With Macular Degeneration (AMDCELL)</a:t>
            </a:r>
          </a:p>
          <a:p>
            <a:endParaRPr lang="en-US" b="1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95536" y="188640"/>
            <a:ext cx="8748464" cy="1252728"/>
          </a:xfrm>
        </p:spPr>
        <p:txBody>
          <a:bodyPr>
            <a:normAutofit/>
          </a:bodyPr>
          <a:lstStyle/>
          <a:p>
            <a:r>
              <a:rPr lang="tr-TR" dirty="0" smtClean="0"/>
              <a:t>Kİ-MKH ÇALIŞMALARI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4896544"/>
          </a:xfrm>
        </p:spPr>
        <p:txBody>
          <a:bodyPr>
            <a:normAutofit fontScale="92500" lnSpcReduction="10000"/>
          </a:bodyPr>
          <a:lstStyle/>
          <a:p>
            <a:endParaRPr lang="tr-TR" dirty="0" smtClean="0"/>
          </a:p>
          <a:p>
            <a:r>
              <a:rPr lang="tr-TR" sz="2600" b="1" dirty="0" smtClean="0"/>
              <a:t>1981: </a:t>
            </a:r>
            <a:r>
              <a:rPr lang="tr-TR" sz="2600" dirty="0" smtClean="0"/>
              <a:t>Fare embriyosundan </a:t>
            </a:r>
            <a:r>
              <a:rPr lang="tr-TR" sz="2600" dirty="0" err="1" smtClean="0"/>
              <a:t>embriyonik</a:t>
            </a:r>
            <a:r>
              <a:rPr lang="tr-TR" sz="2600" dirty="0" smtClean="0"/>
              <a:t> kök hücrenin </a:t>
            </a:r>
            <a:r>
              <a:rPr lang="tr-TR" sz="2600" smtClean="0"/>
              <a:t>elde edilmesi</a:t>
            </a:r>
          </a:p>
          <a:p>
            <a:pPr>
              <a:buNone/>
            </a:pPr>
            <a:endParaRPr lang="tr-TR" sz="2600" dirty="0" smtClean="0"/>
          </a:p>
          <a:p>
            <a:r>
              <a:rPr lang="tr-TR" sz="2600" b="1" dirty="0" smtClean="0"/>
              <a:t>1998: </a:t>
            </a:r>
            <a:r>
              <a:rPr lang="tr-TR" sz="2600" dirty="0" smtClean="0"/>
              <a:t>İnsan embriyosundan </a:t>
            </a:r>
            <a:r>
              <a:rPr lang="tr-TR" sz="2600" dirty="0" err="1" smtClean="0"/>
              <a:t>labaratuar</a:t>
            </a:r>
            <a:r>
              <a:rPr lang="tr-TR" sz="2600" dirty="0" smtClean="0"/>
              <a:t> şartlarında </a:t>
            </a:r>
            <a:r>
              <a:rPr lang="tr-TR" sz="2600" dirty="0" err="1" smtClean="0"/>
              <a:t>embriyonik</a:t>
            </a:r>
            <a:r>
              <a:rPr lang="tr-TR" sz="2600" dirty="0" smtClean="0"/>
              <a:t> kök hücre elde edilmesi </a:t>
            </a:r>
            <a:endParaRPr lang="tr-TR" sz="2600" b="1" dirty="0" smtClean="0"/>
          </a:p>
          <a:p>
            <a:endParaRPr lang="tr-TR" sz="2600" b="1" dirty="0" smtClean="0"/>
          </a:p>
          <a:p>
            <a:r>
              <a:rPr lang="tr-TR" sz="2600" b="1" dirty="0" smtClean="0"/>
              <a:t>2006:  </a:t>
            </a:r>
            <a:r>
              <a:rPr lang="tr-TR" sz="2600" dirty="0" smtClean="0"/>
              <a:t>Erişkin hücrelerin yeniden programlanarak kök hücre elde edilmesi ‘indüklenmiş </a:t>
            </a:r>
            <a:r>
              <a:rPr lang="tr-TR" sz="2600" dirty="0" err="1" smtClean="0"/>
              <a:t>pluripotent</a:t>
            </a:r>
            <a:r>
              <a:rPr lang="tr-TR" sz="2600" dirty="0" smtClean="0"/>
              <a:t> kök hücre’  </a:t>
            </a:r>
          </a:p>
          <a:p>
            <a:pPr>
              <a:buNone/>
            </a:pPr>
            <a:r>
              <a:rPr lang="tr-TR" sz="2600" dirty="0" smtClean="0"/>
              <a:t> </a:t>
            </a:r>
          </a:p>
          <a:p>
            <a:r>
              <a:rPr lang="en-US" sz="2600" b="1" dirty="0" smtClean="0"/>
              <a:t>2009</a:t>
            </a:r>
            <a:r>
              <a:rPr lang="tr-TR" sz="2600" b="1" dirty="0" smtClean="0"/>
              <a:t>: </a:t>
            </a:r>
            <a:r>
              <a:rPr lang="tr-TR" sz="2600" dirty="0" smtClean="0"/>
              <a:t>FDA onayıyla </a:t>
            </a:r>
            <a:r>
              <a:rPr lang="tr-TR" sz="2600" dirty="0" err="1" smtClean="0"/>
              <a:t>spinal</a:t>
            </a:r>
            <a:r>
              <a:rPr lang="tr-TR" sz="2600" dirty="0" smtClean="0"/>
              <a:t> </a:t>
            </a:r>
            <a:r>
              <a:rPr lang="tr-TR" sz="2600" dirty="0" err="1" smtClean="0"/>
              <a:t>kord</a:t>
            </a:r>
            <a:r>
              <a:rPr lang="tr-TR" sz="2600" dirty="0" smtClean="0"/>
              <a:t> yaralanmasında ilk insan çalışmasının başlatılması </a:t>
            </a:r>
            <a:r>
              <a:rPr lang="en-US" sz="2600" dirty="0" smtClean="0"/>
              <a:t> </a:t>
            </a:r>
            <a:endParaRPr lang="tr-TR" sz="2600" dirty="0" smtClean="0"/>
          </a:p>
          <a:p>
            <a:endParaRPr lang="tr-TR" sz="2100" b="1" dirty="0" smtClean="0"/>
          </a:p>
        </p:txBody>
      </p:sp>
      <p:sp>
        <p:nvSpPr>
          <p:cNvPr id="4" name="3 Metin kutusu"/>
          <p:cNvSpPr txBox="1"/>
          <p:nvPr/>
        </p:nvSpPr>
        <p:spPr>
          <a:xfrm>
            <a:off x="2411760" y="548680"/>
            <a:ext cx="546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KÖK HÜCRENİN TARİHÇESİ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(1) (NCT02024269) Study to Assess the Safety and Effects of Cells Injected </a:t>
            </a:r>
            <a:r>
              <a:rPr lang="en-US" sz="2000" dirty="0" err="1" smtClean="0"/>
              <a:t>Intravitreal</a:t>
            </a:r>
            <a:r>
              <a:rPr lang="en-US" sz="2000" dirty="0" smtClean="0"/>
              <a:t> in Dry Macular Degeneration</a:t>
            </a:r>
            <a:endParaRPr lang="tr-TR" sz="2000" dirty="0" smtClean="0"/>
          </a:p>
          <a:p>
            <a:pPr>
              <a:buNone/>
            </a:pPr>
            <a:endParaRPr lang="tr-TR" sz="2000" dirty="0" smtClean="0"/>
          </a:p>
          <a:p>
            <a:r>
              <a:rPr lang="en-US" sz="2000" dirty="0" smtClean="0"/>
              <a:t> (2) (NCT02144103) Effectiveness and Safety of Adipose-Derived Regenerative Cells for Treatment of Glaucomatous </a:t>
            </a:r>
            <a:r>
              <a:rPr lang="en-US" sz="2000" dirty="0" err="1" smtClean="0"/>
              <a:t>Neurodegeneration</a:t>
            </a:r>
            <a:r>
              <a:rPr lang="en-US" sz="2000" dirty="0" smtClean="0"/>
              <a:t>.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52728"/>
          </a:xfrm>
        </p:spPr>
        <p:txBody>
          <a:bodyPr/>
          <a:lstStyle/>
          <a:p>
            <a:r>
              <a:rPr lang="tr-TR" dirty="0" smtClean="0"/>
              <a:t>AD-MKH ÇALIŞMALARI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bilge\Downloads\bina slo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59745"/>
            <a:ext cx="5976664" cy="367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131840" y="188640"/>
            <a:ext cx="5351010" cy="115212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  </a:t>
            </a:r>
            <a:r>
              <a:rPr lang="tr-TR" sz="4000" b="1" dirty="0" smtClean="0">
                <a:solidFill>
                  <a:schemeClr val="bg1"/>
                </a:solidFill>
                <a:ea typeface="+mj-ea"/>
                <a:cs typeface="+mj-cs"/>
              </a:rPr>
              <a:t>GENKÖK</a:t>
            </a:r>
            <a:endParaRPr kumimoji="0" lang="tr-TR" sz="40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k%C3%B6k-h%C3%BCc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3131345"/>
            <a:ext cx="1564034" cy="1233759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" descr="klon+kok+huc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4365105"/>
            <a:ext cx="1564034" cy="1067744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6" descr="cell-scope2tr-JACJ-KR_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8" y="1759744"/>
            <a:ext cx="1519807" cy="14532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genkok0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1762920"/>
            <a:ext cx="1564034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ilge\Desktop\GENOM KÖK HÜCRE MERKEZİ\GENKÖK YENİ FOTOĞRAFLAR\IMG_042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827" y="3212976"/>
            <a:ext cx="1499567" cy="2216424"/>
          </a:xfrm>
          <a:ln>
            <a:solidFill>
              <a:schemeClr val="bg1"/>
            </a:solidFill>
          </a:ln>
        </p:spPr>
      </p:pic>
      <p:pic>
        <p:nvPicPr>
          <p:cNvPr id="9" name="Picture 7" descr="DSC_01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35" y="5341169"/>
            <a:ext cx="1872208" cy="118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5428" y="5341169"/>
            <a:ext cx="1656184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8" y="5341170"/>
            <a:ext cx="1728191" cy="1171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5341169"/>
            <a:ext cx="1531986" cy="11782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26" y="5341169"/>
            <a:ext cx="1799602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320480"/>
          </a:xfrm>
        </p:spPr>
        <p:txBody>
          <a:bodyPr>
            <a:normAutofit/>
          </a:bodyPr>
          <a:lstStyle/>
          <a:p>
            <a:r>
              <a:rPr lang="tr-TR" dirty="0" smtClean="0"/>
              <a:t>14 </a:t>
            </a:r>
            <a:r>
              <a:rPr lang="tr-TR" dirty="0" smtClean="0"/>
              <a:t>olgu </a:t>
            </a:r>
            <a:r>
              <a:rPr lang="tr-TR" dirty="0" err="1" smtClean="0"/>
              <a:t>opere</a:t>
            </a:r>
            <a:r>
              <a:rPr lang="tr-TR" dirty="0" smtClean="0"/>
              <a:t> edildi. </a:t>
            </a:r>
          </a:p>
          <a:p>
            <a:r>
              <a:rPr lang="tr-TR" dirty="0" smtClean="0"/>
              <a:t>Tüm olgularda total görme alanı </a:t>
            </a:r>
            <a:r>
              <a:rPr lang="tr-TR" dirty="0" err="1" smtClean="0"/>
              <a:t>defekti</a:t>
            </a:r>
            <a:r>
              <a:rPr lang="tr-TR" dirty="0" smtClean="0"/>
              <a:t> mevcuttur.</a:t>
            </a:r>
          </a:p>
          <a:p>
            <a:r>
              <a:rPr lang="tr-TR" dirty="0" smtClean="0"/>
              <a:t>Olguların </a:t>
            </a:r>
            <a:r>
              <a:rPr lang="tr-TR" dirty="0" smtClean="0"/>
              <a:t> </a:t>
            </a:r>
            <a:r>
              <a:rPr lang="tr-TR" dirty="0" smtClean="0"/>
              <a:t>yarısı p +</a:t>
            </a:r>
          </a:p>
          <a:p>
            <a:r>
              <a:rPr lang="tr-TR" dirty="0" smtClean="0"/>
              <a:t>En iyi gören olgumuz 1 </a:t>
            </a:r>
            <a:r>
              <a:rPr lang="tr-TR" dirty="0" err="1" smtClean="0"/>
              <a:t>mps</a:t>
            </a:r>
            <a:r>
              <a:rPr lang="tr-TR" dirty="0" smtClean="0"/>
              <a:t>.</a:t>
            </a:r>
          </a:p>
          <a:p>
            <a:r>
              <a:rPr lang="tr-TR" dirty="0" smtClean="0"/>
              <a:t>Tüm olgularda ERG silik.</a:t>
            </a:r>
          </a:p>
          <a:p>
            <a:r>
              <a:rPr lang="tr-TR" dirty="0" smtClean="0"/>
              <a:t>Görmesi düşük olan göz </a:t>
            </a:r>
            <a:r>
              <a:rPr lang="tr-TR" dirty="0" err="1" smtClean="0"/>
              <a:t>opere</a:t>
            </a:r>
            <a:r>
              <a:rPr lang="tr-TR" dirty="0" smtClean="0"/>
              <a:t> edildi.</a:t>
            </a:r>
          </a:p>
          <a:p>
            <a:r>
              <a:rPr lang="tr-TR" dirty="0" err="1" smtClean="0"/>
              <a:t>Adipoz</a:t>
            </a:r>
            <a:r>
              <a:rPr lang="tr-TR" dirty="0" smtClean="0"/>
              <a:t> dokudan </a:t>
            </a:r>
            <a:r>
              <a:rPr lang="tr-TR" dirty="0" err="1" smtClean="0"/>
              <a:t>derive</a:t>
            </a:r>
            <a:r>
              <a:rPr lang="tr-TR" dirty="0" smtClean="0"/>
              <a:t> edilmiş </a:t>
            </a:r>
            <a:r>
              <a:rPr lang="tr-TR" dirty="0" err="1" smtClean="0"/>
              <a:t>allojenik</a:t>
            </a:r>
            <a:r>
              <a:rPr lang="tr-TR" dirty="0" smtClean="0"/>
              <a:t> </a:t>
            </a:r>
            <a:r>
              <a:rPr lang="tr-TR" dirty="0" err="1" smtClean="0"/>
              <a:t>mezenkimal</a:t>
            </a:r>
            <a:r>
              <a:rPr lang="tr-TR" dirty="0" smtClean="0"/>
              <a:t> KH kullanıldı. </a:t>
            </a:r>
          </a:p>
          <a:p>
            <a:r>
              <a:rPr lang="tr-TR" dirty="0" smtClean="0"/>
              <a:t>23 </a:t>
            </a:r>
            <a:r>
              <a:rPr lang="tr-TR" dirty="0" err="1" smtClean="0"/>
              <a:t>gauge</a:t>
            </a:r>
            <a:r>
              <a:rPr lang="tr-TR" dirty="0" smtClean="0"/>
              <a:t> ile total </a:t>
            </a:r>
            <a:r>
              <a:rPr lang="tr-TR" dirty="0" err="1" smtClean="0"/>
              <a:t>vitrektomi</a:t>
            </a:r>
            <a:r>
              <a:rPr lang="tr-TR" dirty="0" smtClean="0"/>
              <a:t>  sonrası 1.000.000 </a:t>
            </a:r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mezenkimal</a:t>
            </a:r>
            <a:r>
              <a:rPr lang="tr-TR" dirty="0" smtClean="0"/>
              <a:t> KH enjekte edildi. </a:t>
            </a:r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8" y="548680"/>
            <a:ext cx="401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HASTALAR VE METOD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115616" y="1628800"/>
            <a:ext cx="8028384" cy="3738728"/>
          </a:xfrm>
        </p:spPr>
        <p:txBody>
          <a:bodyPr/>
          <a:lstStyle/>
          <a:p>
            <a:pPr algn="just">
              <a:buNone/>
            </a:pPr>
            <a:r>
              <a:rPr lang="tr-TR" dirty="0" smtClean="0"/>
              <a:t>           ADMKH </a:t>
            </a:r>
            <a:r>
              <a:rPr lang="tr-TR" dirty="0" err="1" smtClean="0"/>
              <a:t>ler</a:t>
            </a:r>
            <a:r>
              <a:rPr lang="tr-TR" dirty="0" smtClean="0"/>
              <a:t> uluslar arası standartlarda üretildi</a:t>
            </a:r>
            <a:endParaRPr lang="tr-TR" dirty="0"/>
          </a:p>
        </p:txBody>
      </p:sp>
      <p:sp>
        <p:nvSpPr>
          <p:cNvPr id="5" name="4 Dikdörtgen"/>
          <p:cNvSpPr/>
          <p:nvPr/>
        </p:nvSpPr>
        <p:spPr>
          <a:xfrm>
            <a:off x="1835696" y="260648"/>
            <a:ext cx="7308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GMP (</a:t>
            </a:r>
            <a:r>
              <a:rPr lang="tr-TR" sz="3600" dirty="0" err="1" smtClean="0">
                <a:solidFill>
                  <a:schemeClr val="bg1"/>
                </a:solidFill>
              </a:rPr>
              <a:t>Good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manufacturing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practice</a:t>
            </a:r>
            <a:r>
              <a:rPr lang="tr-TR" sz="3600" dirty="0" smtClean="0">
                <a:solidFill>
                  <a:schemeClr val="bg1"/>
                </a:solidFill>
              </a:rPr>
              <a:t>)</a:t>
            </a:r>
          </a:p>
          <a:p>
            <a:r>
              <a:rPr lang="tr-TR" sz="3600" dirty="0" smtClean="0">
                <a:solidFill>
                  <a:schemeClr val="bg1"/>
                </a:solidFill>
              </a:rPr>
              <a:t>                 (İyi Klinik Uygulamalar)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MCetin\A-MCETIN 2012-2013\GENKÖK DOC  2013-2014\GENKOK IMAGES\genkok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816424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ell-scope2tr-JACJ-KR_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312368" cy="2936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2664296" cy="35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3347864" y="6093296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Görme alanı örnekleri</a:t>
            </a:r>
            <a:endParaRPr lang="tr-T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2598725" cy="359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3970" name="Picture 2" descr="C:\Users\Ayse\Desktop\Kök hücre sunumları\dr. ayse erg\epreop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1674199"/>
            <a:ext cx="5212052" cy="3909039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2483768" y="5877272"/>
            <a:ext cx="3293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/>
              <a:t>Tam alan ERG örneği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704856" cy="4248472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14  </a:t>
            </a:r>
            <a:r>
              <a:rPr lang="tr-TR" dirty="0" smtClean="0"/>
              <a:t>olgunun takipleri devam ediyor.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Hiçbir olguda sistemik komplikasyon olmadı. </a:t>
            </a:r>
          </a:p>
          <a:p>
            <a:endParaRPr lang="tr-TR" dirty="0" smtClean="0"/>
          </a:p>
          <a:p>
            <a:r>
              <a:rPr lang="tr-TR" dirty="0" smtClean="0"/>
              <a:t>5 olguda </a:t>
            </a:r>
            <a:r>
              <a:rPr lang="tr-TR" dirty="0" err="1" smtClean="0"/>
              <a:t>okuler</a:t>
            </a:r>
            <a:r>
              <a:rPr lang="tr-TR" dirty="0" smtClean="0"/>
              <a:t> komplikasyon gelişti.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1 olguda enjeksiyon sahasında KNVM (Cerrahi travma).</a:t>
            </a:r>
          </a:p>
          <a:p>
            <a:pPr>
              <a:buNone/>
            </a:pPr>
            <a:r>
              <a:rPr lang="tr-TR" dirty="0" smtClean="0"/>
              <a:t> </a:t>
            </a:r>
          </a:p>
          <a:p>
            <a:r>
              <a:rPr lang="tr-TR" dirty="0" smtClean="0"/>
              <a:t>5 olguda ERM  ve 2 olguda </a:t>
            </a:r>
            <a:r>
              <a:rPr lang="tr-TR" dirty="0" err="1" smtClean="0"/>
              <a:t>periferal</a:t>
            </a:r>
            <a:r>
              <a:rPr lang="tr-TR" dirty="0" smtClean="0"/>
              <a:t> </a:t>
            </a:r>
            <a:r>
              <a:rPr lang="tr-TR" dirty="0" err="1" smtClean="0"/>
              <a:t>membranlar</a:t>
            </a:r>
            <a:r>
              <a:rPr lang="tr-TR" dirty="0" smtClean="0"/>
              <a:t> </a:t>
            </a:r>
          </a:p>
          <a:p>
            <a:pPr>
              <a:buNone/>
            </a:pPr>
            <a:r>
              <a:rPr lang="tr-TR" dirty="0" smtClean="0"/>
              <a:t>    (</a:t>
            </a:r>
            <a:r>
              <a:rPr lang="tr-TR" dirty="0" err="1" smtClean="0"/>
              <a:t>KH’lerin</a:t>
            </a:r>
            <a:r>
              <a:rPr lang="tr-TR" dirty="0" smtClean="0"/>
              <a:t> </a:t>
            </a:r>
            <a:r>
              <a:rPr lang="tr-TR" dirty="0" err="1" smtClean="0"/>
              <a:t>subretinal</a:t>
            </a:r>
            <a:r>
              <a:rPr lang="tr-TR" dirty="0" smtClean="0"/>
              <a:t> alandan retina yüzeyine dağılımı)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3275856" y="476672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SONUÇLAR</a:t>
            </a:r>
            <a:endParaRPr lang="tr-T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3  olguda belirgin görme artışı.</a:t>
            </a:r>
            <a:endParaRPr lang="tr-TR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Görme artışı olan olgular </a:t>
            </a:r>
            <a:r>
              <a:rPr lang="tr-TR" dirty="0" err="1" smtClean="0"/>
              <a:t>preop</a:t>
            </a:r>
            <a:r>
              <a:rPr lang="tr-TR" dirty="0" smtClean="0"/>
              <a:t> görmesi iyi olan olgulardır.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Görme artışı olmayan diğer olguların 6 sı p (+)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smtClean="0"/>
              <a:t>SONUÇLAR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4994" name="Picture 2" descr="C:\Users\Ayse\Desktop\Kök hücre sunumları\fotolar\HASTA FOTOLARI\özduran hasan 26.05.2015\4091_4852_751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204864"/>
            <a:ext cx="3304222" cy="2202140"/>
          </a:xfrm>
          <a:prstGeom prst="rect">
            <a:avLst/>
          </a:prstGeom>
          <a:noFill/>
        </p:spPr>
      </p:pic>
      <p:pic>
        <p:nvPicPr>
          <p:cNvPr id="84995" name="Picture 3" descr="C:\Users\Ayse\Desktop\Kök hücre sunumları\fotolar\HASTA FOTOLARI\Dr Ayse son\OZDURAN_HASAN_01-01-1958__(000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204864"/>
            <a:ext cx="2880320" cy="217916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899592" y="4797152"/>
            <a:ext cx="751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Aynı olgunun iki gözü: Sağda enjeksiyon alanında küçük </a:t>
            </a:r>
            <a:r>
              <a:rPr lang="tr-TR" dirty="0" err="1" smtClean="0"/>
              <a:t>subretinal</a:t>
            </a:r>
            <a:r>
              <a:rPr lang="tr-TR" dirty="0" smtClean="0"/>
              <a:t>  </a:t>
            </a:r>
            <a:r>
              <a:rPr lang="tr-TR" dirty="0" err="1" smtClean="0"/>
              <a:t>hemoraji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3971" name="Picture 3" descr="C:\Users\Ayse\Desktop\Kök hücre sunumları\fotolar\HASTA FOTOLARI\Dr Ayse son\ARIK_FATIH_01-01-1989__(00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871" y="1268760"/>
            <a:ext cx="2842807" cy="2150780"/>
          </a:xfrm>
          <a:prstGeom prst="rect">
            <a:avLst/>
          </a:prstGeom>
          <a:noFill/>
        </p:spPr>
      </p:pic>
      <p:pic>
        <p:nvPicPr>
          <p:cNvPr id="83972" name="Picture 4" descr="C:\Users\Ayse\Desktop\Kök hücre sunumları\fotolar\HASTA FOTOLARI\Dr Ayse son\ARIK_FATIH_01-01-1989__(000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268760"/>
            <a:ext cx="2810813" cy="2126573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899592" y="5229200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6. Ayda </a:t>
            </a:r>
            <a:r>
              <a:rPr lang="tr-TR" sz="2800" dirty="0" err="1" smtClean="0"/>
              <a:t>fundus</a:t>
            </a:r>
            <a:r>
              <a:rPr lang="tr-TR" sz="2800" dirty="0" smtClean="0"/>
              <a:t> görünümü </a:t>
            </a:r>
          </a:p>
          <a:p>
            <a:r>
              <a:rPr lang="tr-TR" sz="2800" dirty="0" smtClean="0"/>
              <a:t>1 hafta ve 6. ayda enjeksiyon alanında OCT görünümü </a:t>
            </a:r>
            <a:endParaRPr lang="tr-TR" sz="2800" dirty="0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810780" cy="158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573016"/>
            <a:ext cx="3396898" cy="15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013916"/>
              </p:ext>
            </p:extLst>
          </p:nvPr>
        </p:nvGraphicFramePr>
        <p:xfrm>
          <a:off x="1619672" y="2276872"/>
          <a:ext cx="604867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596336" cy="892688"/>
          </a:xfrm>
        </p:spPr>
        <p:txBody>
          <a:bodyPr>
            <a:normAutofit/>
          </a:bodyPr>
          <a:lstStyle/>
          <a:p>
            <a:r>
              <a:rPr lang="tr-TR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KÖK HÜCRELERİN ÖZELLİKLERİ</a:t>
            </a:r>
            <a:endParaRPr lang="tr-TR" sz="4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99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5688632" cy="159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420888"/>
            <a:ext cx="5976664" cy="162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1691680" y="19888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6. Ayda OCT  görünümü </a:t>
            </a:r>
            <a:endParaRPr lang="tr-TR" sz="2000" b="1" dirty="0"/>
          </a:p>
        </p:txBody>
      </p:sp>
      <p:sp>
        <p:nvSpPr>
          <p:cNvPr id="9" name="8 Metin kutusu"/>
          <p:cNvSpPr txBox="1"/>
          <p:nvPr/>
        </p:nvSpPr>
        <p:spPr>
          <a:xfrm>
            <a:off x="4283968" y="4077072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Enjeksiyon yerinden geçen OCT kesiti</a:t>
            </a:r>
            <a:endParaRPr lang="tr-TR" sz="2000" b="1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09120"/>
            <a:ext cx="4256980" cy="169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827584" y="6237312"/>
            <a:ext cx="1815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/>
              <a:t>2. Haftada OCT</a:t>
            </a:r>
            <a:endParaRPr lang="tr-T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14745"/>
            <a:ext cx="6732240" cy="189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501008"/>
            <a:ext cx="71642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1"/>
            <a:ext cx="2411760" cy="18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34" y="1268760"/>
            <a:ext cx="2630246" cy="195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132856"/>
            <a:ext cx="7560840" cy="3600400"/>
          </a:xfrm>
        </p:spPr>
        <p:txBody>
          <a:bodyPr>
            <a:normAutofit/>
          </a:bodyPr>
          <a:lstStyle/>
          <a:p>
            <a:r>
              <a:rPr lang="tr-TR" dirty="0" smtClean="0"/>
              <a:t>Hangi </a:t>
            </a:r>
            <a:r>
              <a:rPr lang="tr-TR" dirty="0" err="1" smtClean="0"/>
              <a:t>KH’yi</a:t>
            </a:r>
            <a:r>
              <a:rPr lang="tr-TR" dirty="0" smtClean="0"/>
              <a:t> kullanmalı?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Hangi dozda kullanmalı?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Hangi şekilde uygulamalı:  </a:t>
            </a:r>
            <a:r>
              <a:rPr lang="tr-TR" dirty="0" err="1" smtClean="0"/>
              <a:t>Subretinal</a:t>
            </a:r>
            <a:r>
              <a:rPr lang="tr-TR" dirty="0" smtClean="0"/>
              <a:t>, </a:t>
            </a:r>
            <a:r>
              <a:rPr lang="tr-TR" dirty="0" err="1" smtClean="0"/>
              <a:t>intravitreal</a:t>
            </a:r>
            <a:r>
              <a:rPr lang="tr-TR" dirty="0" smtClean="0"/>
              <a:t>?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Hastalığın hangi evresinde kullanmalı?</a:t>
            </a:r>
            <a:r>
              <a:rPr lang="en-US" dirty="0" smtClean="0"/>
              <a:t> 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dirty="0" smtClean="0"/>
              <a:t>STANDART PROTOKOL?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764704"/>
            <a:ext cx="8229600" cy="12527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80898" name="Picture 2" descr="C:\Users\Ayse\Desktop\Kök hücre sunumları\fotolar\images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44824"/>
            <a:ext cx="5114271" cy="2974627"/>
          </a:xfrm>
          <a:prstGeom prst="rect">
            <a:avLst/>
          </a:prstGeom>
          <a:noFill/>
        </p:spPr>
      </p:pic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755576" y="188640"/>
            <a:ext cx="8064896" cy="1252728"/>
          </a:xfrm>
        </p:spPr>
        <p:txBody>
          <a:bodyPr/>
          <a:lstStyle/>
          <a:p>
            <a:r>
              <a:rPr lang="tr-TR" dirty="0" smtClean="0"/>
              <a:t>Gelecekte…</a:t>
            </a:r>
            <a:endParaRPr lang="tr-TR" dirty="0"/>
          </a:p>
        </p:txBody>
      </p:sp>
      <p:pic>
        <p:nvPicPr>
          <p:cNvPr id="87042" name="Picture 2" descr="C:\Users\Ayse\Desktop\Kök hücre sunumları\fotolar\2edec234e885f30034f76b11d9f03d7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163" y="2133600"/>
            <a:ext cx="5057637" cy="3449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1225689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None/>
            </a:pPr>
            <a:endParaRPr lang="tr-TR" sz="2000" dirty="0"/>
          </a:p>
          <a:p>
            <a:pPr algn="just">
              <a:lnSpc>
                <a:spcPct val="150000"/>
              </a:lnSpc>
            </a:pPr>
            <a:r>
              <a:rPr lang="tr-TR" sz="2000" b="1" dirty="0" err="1" smtClean="0"/>
              <a:t>Differensiasyon</a:t>
            </a:r>
            <a:r>
              <a:rPr lang="tr-TR" sz="2000" b="1" dirty="0" smtClean="0"/>
              <a:t>: </a:t>
            </a:r>
            <a:r>
              <a:rPr lang="tr-TR" sz="2000" dirty="0" smtClean="0"/>
              <a:t>Farklı hücrelere dönüşebilir. </a:t>
            </a:r>
          </a:p>
          <a:p>
            <a:pPr algn="just">
              <a:lnSpc>
                <a:spcPct val="150000"/>
              </a:lnSpc>
            </a:pPr>
            <a:endParaRPr lang="tr-TR" sz="2000" dirty="0" smtClean="0"/>
          </a:p>
          <a:p>
            <a:pPr algn="just">
              <a:lnSpc>
                <a:spcPct val="150000"/>
              </a:lnSpc>
            </a:pPr>
            <a:r>
              <a:rPr lang="tr-TR" sz="2000" dirty="0" smtClean="0"/>
              <a:t>Bu süreçte </a:t>
            </a:r>
            <a:r>
              <a:rPr lang="tr-TR" sz="2000" dirty="0" err="1" smtClean="0"/>
              <a:t>internal</a:t>
            </a:r>
            <a:r>
              <a:rPr lang="tr-TR" sz="2000" dirty="0" smtClean="0"/>
              <a:t> ve </a:t>
            </a:r>
            <a:r>
              <a:rPr lang="tr-TR" sz="2000" dirty="0" err="1" smtClean="0"/>
              <a:t>eksternal</a:t>
            </a:r>
            <a:r>
              <a:rPr lang="tr-TR" sz="2000" dirty="0" smtClean="0"/>
              <a:t> faktörler rol alır.</a:t>
            </a:r>
          </a:p>
          <a:p>
            <a:pPr algn="just">
              <a:lnSpc>
                <a:spcPct val="150000"/>
              </a:lnSpc>
            </a:pPr>
            <a:r>
              <a:rPr lang="tr-TR" sz="20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 smtClean="0"/>
              <a:t>İnternal</a:t>
            </a:r>
            <a:r>
              <a:rPr lang="tr-TR" sz="2000" dirty="0" smtClean="0"/>
              <a:t> faktörler: Hücrenin genleriyle ilişkilidir. </a:t>
            </a:r>
          </a:p>
          <a:p>
            <a:pPr algn="just">
              <a:lnSpc>
                <a:spcPct val="150000"/>
              </a:lnSpc>
            </a:pPr>
            <a:r>
              <a:rPr lang="tr-TR" sz="20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 smtClean="0"/>
              <a:t>Eksternal</a:t>
            </a:r>
            <a:r>
              <a:rPr lang="tr-TR" sz="2000" dirty="0" smtClean="0"/>
              <a:t> faktörler hücrenin bulunduğu ortamdaki diğer hücreler ve moleküllerle (</a:t>
            </a:r>
            <a:r>
              <a:rPr lang="tr-TR" sz="2000" dirty="0" err="1" smtClean="0"/>
              <a:t>microenvironment</a:t>
            </a:r>
            <a:r>
              <a:rPr lang="tr-TR" sz="2000" dirty="0" smtClean="0"/>
              <a:t>) ilişkilidir.. 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2200938" y="548680"/>
            <a:ext cx="48141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DiFFERENSİASYON</a:t>
            </a:r>
            <a:r>
              <a:rPr lang="tr-TR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tr-TR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31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28" y="4641734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74" y="4398681"/>
            <a:ext cx="990600" cy="65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50275508"/>
              </p:ext>
            </p:extLst>
          </p:nvPr>
        </p:nvGraphicFramePr>
        <p:xfrm>
          <a:off x="395536" y="2348880"/>
          <a:ext cx="5904656" cy="3302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Dikdörtgen 4"/>
          <p:cNvSpPr/>
          <p:nvPr/>
        </p:nvSpPr>
        <p:spPr>
          <a:xfrm>
            <a:off x="1151112" y="620688"/>
            <a:ext cx="79928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KÖK HÜCRELER</a:t>
            </a: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İN POTANSİYELLERİ</a:t>
            </a:r>
            <a:endParaRPr lang="tr-TR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Nesne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79365316"/>
              </p:ext>
            </p:extLst>
          </p:nvPr>
        </p:nvGraphicFramePr>
        <p:xfrm>
          <a:off x="1574379" y="5428456"/>
          <a:ext cx="457200" cy="304800"/>
        </p:xfrm>
        <a:graphic>
          <a:graphicData uri="http://schemas.openxmlformats.org/presentationml/2006/ole">
            <p:oleObj spid="_x0000_s1026" name="Bit Eşlem Resmi" r:id="rId10" imgW="819048" imgH="676369" progId="PBrush">
              <p:embed/>
            </p:oleObj>
          </a:graphicData>
        </a:graphic>
      </p:graphicFrame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52" y="5089409"/>
            <a:ext cx="47123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4246" y="4132858"/>
            <a:ext cx="1406525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123728" y="4437112"/>
            <a:ext cx="72008" cy="7200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3263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137357" cy="12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5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11" y="3392177"/>
            <a:ext cx="2016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6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70" y="3660453"/>
            <a:ext cx="133350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8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384748" cy="205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942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/>
          <a:lstStyle/>
          <a:p>
            <a:r>
              <a:rPr lang="tr-TR" dirty="0" smtClean="0"/>
              <a:t>KÖK HÜCRE TİPLERİ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971600" y="1556792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1-EMBRYONİK KÖK HÜCRE</a:t>
            </a:r>
          </a:p>
          <a:p>
            <a:r>
              <a:rPr lang="tr-TR" sz="2400" dirty="0" smtClean="0"/>
              <a:t>2- ERİŞKİN KÖK HÜCRE</a:t>
            </a:r>
          </a:p>
          <a:p>
            <a:r>
              <a:rPr lang="tr-TR" sz="2400" dirty="0" smtClean="0"/>
              <a:t>                    - </a:t>
            </a:r>
            <a:r>
              <a:rPr lang="tr-TR" sz="2400" dirty="0" err="1" smtClean="0"/>
              <a:t>Mesenkimal</a:t>
            </a:r>
            <a:r>
              <a:rPr lang="tr-TR" sz="2400" dirty="0" smtClean="0"/>
              <a:t> KH</a:t>
            </a:r>
          </a:p>
          <a:p>
            <a:r>
              <a:rPr lang="tr-TR" sz="2400" dirty="0" smtClean="0"/>
              <a:t>	      -  İndüklenmiş </a:t>
            </a:r>
            <a:r>
              <a:rPr lang="tr-TR" sz="2400" dirty="0" err="1" smtClean="0"/>
              <a:t>pluripotent</a:t>
            </a:r>
            <a:r>
              <a:rPr lang="tr-TR" sz="2400" dirty="0" smtClean="0"/>
              <a:t> KH</a:t>
            </a:r>
          </a:p>
          <a:p>
            <a:r>
              <a:rPr lang="tr-TR" sz="2400" dirty="0" smtClean="0"/>
              <a:t>3-KORDON KANI KÖK HÜCRESİ</a:t>
            </a:r>
          </a:p>
          <a:p>
            <a:r>
              <a:rPr lang="tr-TR" sz="2400" dirty="0" smtClean="0"/>
              <a:t>4- AMNİOTİK SIVI KÖK HÜCRESİ</a:t>
            </a:r>
            <a:endParaRPr lang="tr-TR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870434"/>
            <a:ext cx="6048672" cy="298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C:\Users\Ayse\Desktop\Kök hücre sunumları\fotolar\varvel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060848"/>
            <a:ext cx="5888657" cy="4054294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699792" y="6021288"/>
            <a:ext cx="3571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/>
              <a:t>ETİK PROBLEMLER 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420888"/>
            <a:ext cx="7408333" cy="3162664"/>
          </a:xfrm>
        </p:spPr>
        <p:txBody>
          <a:bodyPr>
            <a:normAutofit/>
          </a:bodyPr>
          <a:lstStyle/>
          <a:p>
            <a:r>
              <a:rPr lang="tr-TR" dirty="0" smtClean="0"/>
              <a:t>İnsan </a:t>
            </a:r>
            <a:r>
              <a:rPr lang="tr-TR" dirty="0" err="1" smtClean="0"/>
              <a:t>embriyonik</a:t>
            </a:r>
            <a:r>
              <a:rPr lang="tr-TR" dirty="0" smtClean="0"/>
              <a:t> kök hücre kullanımı yasaktır (2005)</a:t>
            </a:r>
          </a:p>
          <a:p>
            <a:endParaRPr lang="tr-TR" dirty="0" smtClean="0"/>
          </a:p>
          <a:p>
            <a:r>
              <a:rPr lang="tr-TR" dirty="0" smtClean="0"/>
              <a:t>Erişkin kök hücre ve İPKH kullanımı için ise Lokal Etik </a:t>
            </a:r>
          </a:p>
          <a:p>
            <a:pPr>
              <a:buNone/>
            </a:pPr>
            <a:r>
              <a:rPr lang="tr-TR" dirty="0" smtClean="0"/>
              <a:t>     Kurumdan ve Sağlık Bakanlığı’ndan onay gereklidir. </a:t>
            </a:r>
          </a:p>
          <a:p>
            <a:pPr>
              <a:buNone/>
            </a:pPr>
            <a:r>
              <a:rPr lang="tr-TR" dirty="0" smtClean="0"/>
              <a:t>      </a:t>
            </a:r>
          </a:p>
          <a:p>
            <a:pPr>
              <a:buNone/>
            </a:pPr>
            <a:r>
              <a:rPr lang="tr-TR" dirty="0" smtClean="0"/>
              <a:t>                                     (TCK: 90)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ÜLKEMİZDE KÖK HÜCRE UYGULAMALARI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6756</TotalTime>
  <Words>1005</Words>
  <Application>Microsoft Office PowerPoint</Application>
  <PresentationFormat>Ekran Gösterisi (4:3)</PresentationFormat>
  <Paragraphs>217</Paragraphs>
  <Slides>44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6" baseType="lpstr">
      <vt:lpstr>Dalga Biçimi</vt:lpstr>
      <vt:lpstr>Bit Eşlem Resmi</vt:lpstr>
      <vt:lpstr>Slayt 1</vt:lpstr>
      <vt:lpstr>KÖK HÜCRE NEDİR?</vt:lpstr>
      <vt:lpstr>Slayt 3</vt:lpstr>
      <vt:lpstr>KÖK HÜCRELERİN ÖZELLİKLERİ</vt:lpstr>
      <vt:lpstr>Slayt 5</vt:lpstr>
      <vt:lpstr>Slayt 6</vt:lpstr>
      <vt:lpstr>KÖK HÜCRE TİPLERİ</vt:lpstr>
      <vt:lpstr>Slayt 8</vt:lpstr>
      <vt:lpstr>ÜLKEMİZDE KÖK HÜCRE UYGULAMALARI</vt:lpstr>
      <vt:lpstr>Slayt 10</vt:lpstr>
      <vt:lpstr>KÖK HÜCRE TEDAVİSİNİN MEKANİZMASI</vt:lpstr>
      <vt:lpstr>Gözde Kök Hücre Kullanımı</vt:lpstr>
      <vt:lpstr>Slayt 13</vt:lpstr>
      <vt:lpstr>YBMD</vt:lpstr>
      <vt:lpstr>Retinitis Pigmentosa</vt:lpstr>
      <vt:lpstr>Stargardt’s MD</vt:lpstr>
      <vt:lpstr>Best’s Vitelliform MD</vt:lpstr>
      <vt:lpstr>Slayt 18</vt:lpstr>
      <vt:lpstr>EKH ÇALIŞMALARI</vt:lpstr>
      <vt:lpstr>EKH ÇALIŞMALARI</vt:lpstr>
      <vt:lpstr>Slayt 21</vt:lpstr>
      <vt:lpstr>Slayt 22</vt:lpstr>
      <vt:lpstr> KAYITLI EKH ÇALIŞMALARI clinicaltrials.gov </vt:lpstr>
      <vt:lpstr>KAYITLI IPKH ÇALIŞMALARI clinicaltrials.gov</vt:lpstr>
      <vt:lpstr>Slayt 25</vt:lpstr>
      <vt:lpstr>Slayt 26</vt:lpstr>
      <vt:lpstr>Reticell Study-NCT01560715 </vt:lpstr>
      <vt:lpstr>Reticell Study</vt:lpstr>
      <vt:lpstr>Kİ-MKH ÇALIŞMALARI</vt:lpstr>
      <vt:lpstr>AD-MKH ÇALIŞMALARI</vt:lpstr>
      <vt:lpstr>Slayt 31</vt:lpstr>
      <vt:lpstr>Slayt 32</vt:lpstr>
      <vt:lpstr>Slayt 33</vt:lpstr>
      <vt:lpstr>Slayt 34</vt:lpstr>
      <vt:lpstr>Slayt 35</vt:lpstr>
      <vt:lpstr>Slayt 36</vt:lpstr>
      <vt:lpstr>SONUÇLAR</vt:lpstr>
      <vt:lpstr>Slayt 38</vt:lpstr>
      <vt:lpstr>Slayt 39</vt:lpstr>
      <vt:lpstr>Slayt 40</vt:lpstr>
      <vt:lpstr>Slayt 41</vt:lpstr>
      <vt:lpstr>STANDART PROTOKOL?</vt:lpstr>
      <vt:lpstr>Slayt 43</vt:lpstr>
      <vt:lpstr>Gelecekte…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MEZENKİMAL KÖK HÜCRE (MKH) İZOLASYONU VE ÜRETİMİ</dc:title>
  <dc:creator>Dinç</dc:creator>
  <cp:lastModifiedBy>Ayse Oner</cp:lastModifiedBy>
  <cp:revision>329</cp:revision>
  <dcterms:created xsi:type="dcterms:W3CDTF">2013-01-08T08:14:26Z</dcterms:created>
  <dcterms:modified xsi:type="dcterms:W3CDTF">2016-06-04T06:46:02Z</dcterms:modified>
</cp:coreProperties>
</file>