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25"/>
  </p:notesMasterIdLst>
  <p:sldIdLst>
    <p:sldId id="326" r:id="rId2"/>
    <p:sldId id="651" r:id="rId3"/>
    <p:sldId id="652" r:id="rId4"/>
    <p:sldId id="679" r:id="rId5"/>
    <p:sldId id="685" r:id="rId6"/>
    <p:sldId id="684" r:id="rId7"/>
    <p:sldId id="695" r:id="rId8"/>
    <p:sldId id="692" r:id="rId9"/>
    <p:sldId id="697" r:id="rId10"/>
    <p:sldId id="664" r:id="rId11"/>
    <p:sldId id="693" r:id="rId12"/>
    <p:sldId id="650" r:id="rId13"/>
    <p:sldId id="702" r:id="rId14"/>
    <p:sldId id="698" r:id="rId15"/>
    <p:sldId id="677" r:id="rId16"/>
    <p:sldId id="647" r:id="rId17"/>
    <p:sldId id="694" r:id="rId18"/>
    <p:sldId id="690" r:id="rId19"/>
    <p:sldId id="700" r:id="rId20"/>
    <p:sldId id="701" r:id="rId21"/>
    <p:sldId id="699" r:id="rId22"/>
    <p:sldId id="587" r:id="rId23"/>
    <p:sldId id="691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0E0E0"/>
    <a:srgbClr val="33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1720" autoAdjust="0"/>
  </p:normalViewPr>
  <p:slideViewPr>
    <p:cSldViewPr>
      <p:cViewPr>
        <p:scale>
          <a:sx n="60" d="100"/>
          <a:sy n="60" d="100"/>
        </p:scale>
        <p:origin x="-1464" y="-1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93BBA-178F-4A62-BDB8-F252697A6976}" type="datetimeFigureOut">
              <a:rPr lang="tr-TR" smtClean="0"/>
              <a:pPr/>
              <a:t>21.02.2021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EFD01-1F8B-4C76-A61D-6C6823EC94A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35099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EFD01-1F8B-4C76-A61D-6C6823EC94A1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2999"/>
            <a:ext cx="6858001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162695" y="5705517"/>
            <a:ext cx="8981305" cy="848733"/>
            <a:chOff x="-309563" y="4316413"/>
            <a:chExt cx="9415463" cy="1211262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3933056"/>
            <a:ext cx="5576663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BB59-7D52-48DE-8B61-1487D2D98B93}" type="datetimeFigureOut">
              <a:rPr lang="tr-TR" smtClean="0"/>
              <a:pPr/>
              <a:t>21.02.2021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51207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47" y="-11435"/>
            <a:ext cx="9111954" cy="171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8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11" y="283965"/>
            <a:ext cx="151784" cy="657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08920"/>
            <a:ext cx="8229600" cy="1252728"/>
          </a:xfr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BB59-7D52-48DE-8B61-1487D2D98B93}" type="datetimeFigureOut">
              <a:rPr lang="tr-TR" smtClean="0"/>
              <a:pPr/>
              <a:t>21.02.2021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BB59-7D52-48DE-8B61-1487D2D98B93}" type="datetimeFigureOut">
              <a:rPr lang="tr-TR" smtClean="0"/>
              <a:pPr/>
              <a:t>21.02.2021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132856"/>
            <a:ext cx="7408333" cy="3450696"/>
          </a:xfrm>
        </p:spPr>
        <p:txBody>
          <a:bodyPr/>
          <a:lstStyle/>
          <a:p>
            <a:pPr lvl="0"/>
            <a:r>
              <a:rPr lang="tr-TR" smtClean="0"/>
              <a:t>Asıl </a:t>
            </a:r>
            <a:r>
              <a:rPr lang="tr-TR" dirty="0" smtClean="0"/>
              <a:t>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63205" y="5707553"/>
            <a:ext cx="3786690" cy="365125"/>
          </a:xfrm>
        </p:spPr>
        <p:txBody>
          <a:bodyPr/>
          <a:lstStyle/>
          <a:p>
            <a:fld id="{4487BB59-7D52-48DE-8B61-1487D2D98B93}" type="datetimeFigureOut">
              <a:rPr lang="tr-TR" smtClean="0"/>
              <a:pPr/>
              <a:t>21.02.2021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171" y="5707553"/>
            <a:ext cx="3786691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90621" y="5707552"/>
            <a:ext cx="1161826" cy="365125"/>
          </a:xfrm>
        </p:spPr>
        <p:txBody>
          <a:bodyPr/>
          <a:lstStyle/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9085" y="1950285"/>
            <a:ext cx="8229600" cy="125272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175913" y="5068319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BB59-7D52-48DE-8B61-1487D2D98B93}" type="datetimeFigureOut">
              <a:rPr lang="tr-TR" smtClean="0"/>
              <a:pPr/>
              <a:t>21.02.2021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-1" y="5466458"/>
            <a:ext cx="8899289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-76201" y="5301207"/>
            <a:ext cx="8965859" cy="600961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BB59-7D52-48DE-8B61-1487D2D98B93}" type="datetimeFigureOut">
              <a:rPr lang="tr-TR" smtClean="0"/>
              <a:pPr/>
              <a:t>21.02.2021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BB59-7D52-48DE-8B61-1487D2D98B93}" type="datetimeFigureOut">
              <a:rPr lang="tr-TR" smtClean="0"/>
              <a:pPr/>
              <a:t>21.02.2021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25272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BB59-7D52-48DE-8B61-1487D2D98B93}" type="datetimeFigureOut">
              <a:rPr lang="tr-TR" smtClean="0"/>
              <a:pPr/>
              <a:t>21.02.2021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BB59-7D52-48DE-8B61-1487D2D98B93}" type="datetimeFigureOut">
              <a:rPr lang="tr-TR" smtClean="0"/>
              <a:pPr/>
              <a:t>21.02.2021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BB59-7D52-48DE-8B61-1487D2D98B93}" type="datetimeFigureOut">
              <a:rPr lang="tr-TR" smtClean="0"/>
              <a:pPr/>
              <a:t>21.02.2021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BB59-7D52-48DE-8B61-1487D2D98B93}" type="datetimeFigureOut">
              <a:rPr lang="tr-TR" smtClean="0"/>
              <a:pPr/>
              <a:t>21.02.2021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487BB59-7D52-48DE-8B61-1487D2D98B93}" type="datetimeFigureOut">
              <a:rPr lang="tr-TR" smtClean="0"/>
              <a:pPr/>
              <a:t>21.02.2021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2" descr="C:\Users\MCetin\A-MCETIN 2012-2013\GENKÖK DOC  2013-2014\genkök FİLM RESIM\genkök fotoğraflar\IMG_0424++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721"/>
            <a:ext cx="9144000" cy="682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Dikdörtgen"/>
          <p:cNvSpPr/>
          <p:nvPr/>
        </p:nvSpPr>
        <p:spPr>
          <a:xfrm>
            <a:off x="683568" y="1772816"/>
            <a:ext cx="8100392" cy="2664296"/>
          </a:xfrm>
          <a:prstGeom prst="rect">
            <a:avLst/>
          </a:prstGeom>
          <a:solidFill>
            <a:srgbClr val="E0E0E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Retinitis </a:t>
            </a:r>
            <a:r>
              <a:rPr lang="en-US" sz="3600" b="1" dirty="0" err="1" smtClean="0">
                <a:solidFill>
                  <a:srgbClr val="FF0000"/>
                </a:solidFill>
              </a:rPr>
              <a:t>pigmentosalı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olgularda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suprakoroidal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umbilikal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kord</a:t>
            </a:r>
            <a:r>
              <a:rPr lang="en-US" sz="3600" b="1" dirty="0" smtClean="0">
                <a:solidFill>
                  <a:srgbClr val="FF0000"/>
                </a:solidFill>
              </a:rPr>
              <a:t> derive </a:t>
            </a:r>
            <a:r>
              <a:rPr lang="en-US" sz="3600" b="1" dirty="0" err="1" smtClean="0">
                <a:solidFill>
                  <a:srgbClr val="FF0000"/>
                </a:solidFill>
              </a:rPr>
              <a:t>mezenkimal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kök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hücre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uygulaması</a:t>
            </a:r>
            <a:r>
              <a:rPr lang="en-US" sz="3600" b="1" dirty="0" smtClean="0">
                <a:solidFill>
                  <a:srgbClr val="FF0000"/>
                </a:solidFill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</a:rPr>
              <a:t>Faz</a:t>
            </a:r>
            <a:r>
              <a:rPr lang="en-US" sz="3600" b="1" dirty="0" smtClean="0">
                <a:solidFill>
                  <a:srgbClr val="FF0000"/>
                </a:solidFill>
              </a:rPr>
              <a:t> 3 </a:t>
            </a:r>
            <a:r>
              <a:rPr lang="en-US" sz="3600" b="1" dirty="0" err="1" smtClean="0">
                <a:solidFill>
                  <a:srgbClr val="FF0000"/>
                </a:solidFill>
              </a:rPr>
              <a:t>çalışmanın</a:t>
            </a:r>
            <a:r>
              <a:rPr lang="en-US" sz="3600" b="1" dirty="0" smtClean="0">
                <a:solidFill>
                  <a:srgbClr val="FF0000"/>
                </a:solidFill>
              </a:rPr>
              <a:t> 6 </a:t>
            </a:r>
            <a:r>
              <a:rPr lang="en-US" sz="3600" b="1" dirty="0" err="1" smtClean="0">
                <a:solidFill>
                  <a:srgbClr val="FF0000"/>
                </a:solidFill>
              </a:rPr>
              <a:t>aylık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sonuçları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3635896" y="5877272"/>
            <a:ext cx="3779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 </a:t>
            </a:r>
            <a:endParaRPr lang="tr-TR" sz="2800" dirty="0"/>
          </a:p>
        </p:txBody>
      </p:sp>
      <p:sp>
        <p:nvSpPr>
          <p:cNvPr id="11" name="10 Dikdörtgen"/>
          <p:cNvSpPr/>
          <p:nvPr/>
        </p:nvSpPr>
        <p:spPr>
          <a:xfrm>
            <a:off x="3779912" y="4725144"/>
            <a:ext cx="5364088" cy="2132856"/>
          </a:xfrm>
          <a:prstGeom prst="rect">
            <a:avLst/>
          </a:prstGeom>
          <a:solidFill>
            <a:srgbClr val="E0E0E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 smtClean="0">
                <a:solidFill>
                  <a:schemeClr val="tx1"/>
                </a:solidFill>
              </a:rPr>
              <a:t>Prof.Dr</a:t>
            </a:r>
            <a:r>
              <a:rPr lang="tr-TR" sz="2400" dirty="0" smtClean="0">
                <a:solidFill>
                  <a:schemeClr val="tx1"/>
                </a:solidFill>
              </a:rPr>
              <a:t>. Ayşe Öner, FEBO</a:t>
            </a:r>
          </a:p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Acıbadem Sağlık Grubu</a:t>
            </a:r>
          </a:p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Kayseri Hastanesi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395536" y="1700808"/>
            <a:ext cx="8028384" cy="3738728"/>
          </a:xfrm>
        </p:spPr>
        <p:txBody>
          <a:bodyPr/>
          <a:lstStyle/>
          <a:p>
            <a:pPr algn="just">
              <a:buNone/>
            </a:pPr>
            <a:r>
              <a:rPr lang="tr-TR" dirty="0" smtClean="0"/>
              <a:t>           UK-MKH </a:t>
            </a:r>
            <a:r>
              <a:rPr lang="tr-TR" dirty="0" err="1" smtClean="0"/>
              <a:t>ler</a:t>
            </a:r>
            <a:r>
              <a:rPr lang="tr-TR" dirty="0" smtClean="0"/>
              <a:t> uluslar arası standartlarda üretildi</a:t>
            </a:r>
          </a:p>
          <a:p>
            <a:pPr algn="just">
              <a:buNone/>
            </a:pPr>
            <a:r>
              <a:rPr lang="tr-TR" dirty="0" smtClean="0"/>
              <a:t>            ACIBADEM- LABCELL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1835696" y="260648"/>
            <a:ext cx="7308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 smtClean="0">
                <a:solidFill>
                  <a:schemeClr val="bg1"/>
                </a:solidFill>
              </a:rPr>
              <a:t>GMP (</a:t>
            </a:r>
            <a:r>
              <a:rPr lang="tr-TR" sz="3600" dirty="0" err="1" smtClean="0">
                <a:solidFill>
                  <a:schemeClr val="bg1"/>
                </a:solidFill>
              </a:rPr>
              <a:t>Good</a:t>
            </a:r>
            <a:r>
              <a:rPr lang="tr-TR" sz="3600" dirty="0" smtClean="0">
                <a:solidFill>
                  <a:schemeClr val="bg1"/>
                </a:solidFill>
              </a:rPr>
              <a:t> </a:t>
            </a:r>
            <a:r>
              <a:rPr lang="tr-TR" sz="3600" dirty="0" err="1" smtClean="0">
                <a:solidFill>
                  <a:schemeClr val="bg1"/>
                </a:solidFill>
              </a:rPr>
              <a:t>manufacturing</a:t>
            </a:r>
            <a:r>
              <a:rPr lang="tr-TR" sz="3600" dirty="0" smtClean="0">
                <a:solidFill>
                  <a:schemeClr val="bg1"/>
                </a:solidFill>
              </a:rPr>
              <a:t> </a:t>
            </a:r>
            <a:r>
              <a:rPr lang="tr-TR" sz="3600" dirty="0" err="1" smtClean="0">
                <a:solidFill>
                  <a:schemeClr val="bg1"/>
                </a:solidFill>
              </a:rPr>
              <a:t>practice</a:t>
            </a:r>
            <a:r>
              <a:rPr lang="tr-TR" sz="3600" dirty="0" smtClean="0">
                <a:solidFill>
                  <a:schemeClr val="bg1"/>
                </a:solidFill>
              </a:rPr>
              <a:t>)</a:t>
            </a:r>
          </a:p>
          <a:p>
            <a:r>
              <a:rPr lang="tr-TR" sz="3600" dirty="0" smtClean="0">
                <a:solidFill>
                  <a:schemeClr val="bg1"/>
                </a:solidFill>
              </a:rPr>
              <a:t>                 (İyi Klinik Uygulamalar)</a:t>
            </a:r>
            <a:endParaRPr lang="tr-TR" sz="3600" dirty="0">
              <a:solidFill>
                <a:schemeClr val="bg1"/>
              </a:solidFill>
            </a:endParaRPr>
          </a:p>
        </p:txBody>
      </p:sp>
      <p:pic>
        <p:nvPicPr>
          <p:cNvPr id="6" name="Picture 4" descr="C:\Users\MCetin\A-MCETIN 2012-2013\GENKÖK DOC  2013-2014\GENKOK IMAGES\genkok03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3816424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ell-scope2tr-JACJ-KR_1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80928"/>
            <a:ext cx="3312368" cy="29361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7831" y="2140744"/>
            <a:ext cx="5956300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548680"/>
            <a:ext cx="56896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2051720" y="3501008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25 OLGUNUN 36 GÖZÜ</a:t>
            </a:r>
          </a:p>
          <a:p>
            <a:r>
              <a:rPr lang="tr-TR" dirty="0" smtClean="0"/>
              <a:t>KURU TİP YBMD </a:t>
            </a:r>
          </a:p>
          <a:p>
            <a:r>
              <a:rPr lang="tr-TR" dirty="0" smtClean="0"/>
              <a:t>SUPRAKOROİDAL ADMKH</a:t>
            </a:r>
          </a:p>
          <a:p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060848"/>
            <a:ext cx="6819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509120"/>
            <a:ext cx="7842895" cy="204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Olgular</a:t>
            </a:r>
            <a:r>
              <a:rPr lang="en-US" dirty="0" smtClean="0"/>
              <a:t> </a:t>
            </a:r>
            <a:r>
              <a:rPr lang="en-US" dirty="0" err="1" smtClean="0"/>
              <a:t>cerrahi</a:t>
            </a:r>
            <a:r>
              <a:rPr lang="en-US" dirty="0" smtClean="0"/>
              <a:t> </a:t>
            </a:r>
            <a:r>
              <a:rPr lang="en-US" dirty="0" err="1" smtClean="0"/>
              <a:t>sonrasında</a:t>
            </a:r>
            <a:r>
              <a:rPr lang="en-US" dirty="0" smtClean="0"/>
              <a:t> ilk </a:t>
            </a:r>
            <a:r>
              <a:rPr lang="en-US" dirty="0" err="1" smtClean="0"/>
              <a:t>gün</a:t>
            </a:r>
            <a:r>
              <a:rPr lang="en-US" dirty="0" smtClean="0"/>
              <a:t>, ilk ay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altıncı</a:t>
            </a:r>
            <a:r>
              <a:rPr lang="en-US" dirty="0" smtClean="0"/>
              <a:t> </a:t>
            </a:r>
            <a:r>
              <a:rPr lang="en-US" dirty="0" err="1" smtClean="0"/>
              <a:t>ayda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 smtClean="0"/>
              <a:t>edil</a:t>
            </a:r>
            <a:r>
              <a:rPr lang="tr-TR" dirty="0" err="1" smtClean="0"/>
              <a:t>di</a:t>
            </a:r>
            <a:r>
              <a:rPr lang="tr-TR" dirty="0" smtClean="0"/>
              <a:t>. </a:t>
            </a:r>
            <a:r>
              <a:rPr lang="en-US" dirty="0" smtClean="0"/>
              <a:t> </a:t>
            </a:r>
            <a:endParaRPr lang="tr-TR" dirty="0" smtClean="0"/>
          </a:p>
          <a:p>
            <a:r>
              <a:rPr lang="en-US" dirty="0" err="1" smtClean="0"/>
              <a:t>Kontrolde</a:t>
            </a:r>
            <a:r>
              <a:rPr lang="en-US" dirty="0" smtClean="0"/>
              <a:t> </a:t>
            </a:r>
            <a:r>
              <a:rPr lang="en-US" dirty="0" err="1" smtClean="0"/>
              <a:t>görme</a:t>
            </a:r>
            <a:r>
              <a:rPr lang="en-US" dirty="0" smtClean="0"/>
              <a:t> </a:t>
            </a:r>
            <a:r>
              <a:rPr lang="en-US" dirty="0" err="1" smtClean="0"/>
              <a:t>keskinliği</a:t>
            </a:r>
            <a:r>
              <a:rPr lang="en-US" dirty="0" smtClean="0"/>
              <a:t>, </a:t>
            </a:r>
            <a:r>
              <a:rPr lang="en-US" dirty="0" err="1" smtClean="0"/>
              <a:t>ön</a:t>
            </a:r>
            <a:r>
              <a:rPr lang="en-US" dirty="0" smtClean="0"/>
              <a:t> segment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fundus</a:t>
            </a:r>
            <a:r>
              <a:rPr lang="en-US" dirty="0" smtClean="0"/>
              <a:t> </a:t>
            </a:r>
            <a:r>
              <a:rPr lang="en-US" dirty="0" err="1" smtClean="0"/>
              <a:t>değerlendirmesi</a:t>
            </a:r>
            <a:r>
              <a:rPr lang="en-US" dirty="0" smtClean="0"/>
              <a:t>, </a:t>
            </a:r>
            <a:r>
              <a:rPr lang="en-US" dirty="0" err="1" smtClean="0"/>
              <a:t>optik</a:t>
            </a:r>
            <a:r>
              <a:rPr lang="en-US" dirty="0" smtClean="0"/>
              <a:t> </a:t>
            </a:r>
            <a:r>
              <a:rPr lang="en-US" dirty="0" err="1" smtClean="0"/>
              <a:t>kohorens</a:t>
            </a:r>
            <a:r>
              <a:rPr lang="en-US" dirty="0" smtClean="0"/>
              <a:t> </a:t>
            </a:r>
            <a:r>
              <a:rPr lang="en-US" dirty="0" err="1" smtClean="0"/>
              <a:t>tomografi</a:t>
            </a:r>
            <a:r>
              <a:rPr lang="tr-TR" dirty="0" smtClean="0"/>
              <a:t>, </a:t>
            </a:r>
            <a:r>
              <a:rPr lang="en-US" dirty="0" err="1" smtClean="0"/>
              <a:t>görme</a:t>
            </a:r>
            <a:r>
              <a:rPr lang="en-US" dirty="0" smtClean="0"/>
              <a:t> </a:t>
            </a:r>
            <a:r>
              <a:rPr lang="en-US" dirty="0" err="1" smtClean="0"/>
              <a:t>alanı</a:t>
            </a:r>
            <a:r>
              <a:rPr lang="en-US" dirty="0" smtClean="0"/>
              <a:t> </a:t>
            </a:r>
            <a:r>
              <a:rPr lang="en-US" dirty="0" err="1" smtClean="0"/>
              <a:t>testleri</a:t>
            </a:r>
            <a:r>
              <a:rPr lang="tr-TR" dirty="0" smtClean="0"/>
              <a:t>, </a:t>
            </a:r>
            <a:r>
              <a:rPr lang="en-US" dirty="0" err="1" smtClean="0"/>
              <a:t>fundus</a:t>
            </a:r>
            <a:r>
              <a:rPr lang="en-US" dirty="0" smtClean="0"/>
              <a:t> </a:t>
            </a:r>
            <a:r>
              <a:rPr lang="en-US" dirty="0" err="1" smtClean="0"/>
              <a:t>floresein</a:t>
            </a:r>
            <a:r>
              <a:rPr lang="en-US" dirty="0" smtClean="0"/>
              <a:t> </a:t>
            </a:r>
            <a:r>
              <a:rPr lang="en-US" dirty="0" err="1" smtClean="0"/>
              <a:t>anjiografi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multifokal</a:t>
            </a:r>
            <a:r>
              <a:rPr lang="en-US" dirty="0" smtClean="0"/>
              <a:t> </a:t>
            </a:r>
            <a:r>
              <a:rPr lang="en-US" dirty="0" err="1" smtClean="0"/>
              <a:t>elektroretinografi</a:t>
            </a:r>
            <a:r>
              <a:rPr lang="en-US" dirty="0" smtClean="0"/>
              <a:t> </a:t>
            </a:r>
            <a:r>
              <a:rPr lang="en-US" dirty="0" err="1" smtClean="0"/>
              <a:t>yapıl</a:t>
            </a:r>
            <a:r>
              <a:rPr lang="tr-TR" dirty="0" err="1" smtClean="0"/>
              <a:t>dı</a:t>
            </a:r>
            <a:r>
              <a:rPr lang="tr-TR" dirty="0" smtClean="0"/>
              <a:t>. </a:t>
            </a:r>
          </a:p>
          <a:p>
            <a:r>
              <a:rPr lang="en-US" dirty="0" err="1" smtClean="0"/>
              <a:t>Cerrahi</a:t>
            </a:r>
            <a:r>
              <a:rPr lang="en-US" dirty="0" smtClean="0"/>
              <a:t> </a:t>
            </a:r>
            <a:r>
              <a:rPr lang="en-US" dirty="0" err="1" smtClean="0"/>
              <a:t>sonrası</a:t>
            </a:r>
            <a:r>
              <a:rPr lang="en-US" dirty="0" smtClean="0"/>
              <a:t> </a:t>
            </a:r>
            <a:r>
              <a:rPr lang="en-US" dirty="0" err="1" smtClean="0"/>
              <a:t>takiplerde</a:t>
            </a:r>
            <a:r>
              <a:rPr lang="en-US" dirty="0" smtClean="0"/>
              <a:t> </a:t>
            </a:r>
            <a:r>
              <a:rPr lang="en-US" dirty="0" err="1" smtClean="0"/>
              <a:t>oküler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sistemik</a:t>
            </a:r>
            <a:r>
              <a:rPr lang="en-US" dirty="0" smtClean="0"/>
              <a:t> </a:t>
            </a:r>
            <a:r>
              <a:rPr lang="en-US" dirty="0" err="1" smtClean="0"/>
              <a:t>yan</a:t>
            </a:r>
            <a:r>
              <a:rPr lang="en-US" dirty="0" smtClean="0"/>
              <a:t> </a:t>
            </a:r>
            <a:r>
              <a:rPr lang="en-US" dirty="0" err="1" smtClean="0"/>
              <a:t>etkiler</a:t>
            </a:r>
            <a:r>
              <a:rPr lang="en-US" dirty="0" smtClean="0"/>
              <a:t> </a:t>
            </a:r>
            <a:r>
              <a:rPr lang="en-US" dirty="0" err="1" smtClean="0"/>
              <a:t>kaydedilmiştir</a:t>
            </a:r>
            <a:r>
              <a:rPr lang="en-US" dirty="0" smtClean="0"/>
              <a:t>. 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914400" y="260648"/>
            <a:ext cx="7041976" cy="1252728"/>
          </a:xfrm>
        </p:spPr>
        <p:txBody>
          <a:bodyPr/>
          <a:lstStyle/>
          <a:p>
            <a:r>
              <a:rPr lang="tr-TR" dirty="0" smtClean="0"/>
              <a:t>Takip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971600" y="2132856"/>
            <a:ext cx="7408333" cy="4104456"/>
          </a:xfrm>
        </p:spPr>
        <p:txBody>
          <a:bodyPr/>
          <a:lstStyle/>
          <a:p>
            <a:r>
              <a:rPr lang="en-US" dirty="0" err="1" smtClean="0"/>
              <a:t>Olguların</a:t>
            </a:r>
            <a:r>
              <a:rPr lang="en-US" dirty="0" smtClean="0"/>
              <a:t> </a:t>
            </a:r>
            <a:r>
              <a:rPr lang="en-US" dirty="0" err="1" smtClean="0"/>
              <a:t>tümü</a:t>
            </a:r>
            <a:r>
              <a:rPr lang="en-US" dirty="0" smtClean="0"/>
              <a:t> 6 </a:t>
            </a:r>
            <a:r>
              <a:rPr lang="en-US" dirty="0" err="1" smtClean="0"/>
              <a:t>aylık</a:t>
            </a:r>
            <a:r>
              <a:rPr lang="en-US" dirty="0" smtClean="0"/>
              <a:t> </a:t>
            </a:r>
            <a:r>
              <a:rPr lang="en-US" dirty="0" err="1" smtClean="0"/>
              <a:t>takip</a:t>
            </a:r>
            <a:r>
              <a:rPr lang="en-US" dirty="0" smtClean="0"/>
              <a:t> </a:t>
            </a:r>
            <a:r>
              <a:rPr lang="en-US" dirty="0" err="1" smtClean="0"/>
              <a:t>süresini</a:t>
            </a:r>
            <a:r>
              <a:rPr lang="en-US" dirty="0" smtClean="0"/>
              <a:t> </a:t>
            </a:r>
            <a:r>
              <a:rPr lang="en-US" dirty="0" err="1" smtClean="0"/>
              <a:t>tamamla</a:t>
            </a:r>
            <a:r>
              <a:rPr lang="tr-TR" dirty="0" err="1" smtClean="0"/>
              <a:t>dı</a:t>
            </a:r>
            <a:r>
              <a:rPr lang="tr-TR" dirty="0" smtClean="0"/>
              <a:t>.</a:t>
            </a:r>
          </a:p>
          <a:p>
            <a:r>
              <a:rPr lang="en-US" dirty="0" err="1" smtClean="0"/>
              <a:t>Olguların</a:t>
            </a:r>
            <a:r>
              <a:rPr lang="en-US" dirty="0" smtClean="0"/>
              <a:t> </a:t>
            </a:r>
            <a:r>
              <a:rPr lang="en-US" dirty="0" err="1" smtClean="0"/>
              <a:t>hiçbirinde</a:t>
            </a:r>
            <a:r>
              <a:rPr lang="en-US" dirty="0" smtClean="0"/>
              <a:t> </a:t>
            </a:r>
            <a:r>
              <a:rPr lang="en-US" dirty="0" err="1" smtClean="0"/>
              <a:t>ciddi</a:t>
            </a:r>
            <a:r>
              <a:rPr lang="en-US" dirty="0" smtClean="0"/>
              <a:t> </a:t>
            </a:r>
            <a:r>
              <a:rPr lang="en-US" dirty="0" err="1" smtClean="0"/>
              <a:t>okuler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sistemik</a:t>
            </a:r>
            <a:r>
              <a:rPr lang="en-US" dirty="0" smtClean="0"/>
              <a:t> </a:t>
            </a:r>
            <a:r>
              <a:rPr lang="en-US" dirty="0" err="1" smtClean="0"/>
              <a:t>yan</a:t>
            </a:r>
            <a:r>
              <a:rPr lang="en-US" dirty="0" smtClean="0"/>
              <a:t> </a:t>
            </a:r>
            <a:r>
              <a:rPr lang="en-US" dirty="0" err="1" smtClean="0"/>
              <a:t>etkiye</a:t>
            </a:r>
            <a:r>
              <a:rPr lang="en-US" dirty="0" smtClean="0"/>
              <a:t> </a:t>
            </a:r>
            <a:r>
              <a:rPr lang="en-US" dirty="0" err="1" smtClean="0"/>
              <a:t>rastlanm</a:t>
            </a:r>
            <a:r>
              <a:rPr lang="tr-TR" dirty="0" smtClean="0"/>
              <a:t>adı.</a:t>
            </a:r>
          </a:p>
          <a:p>
            <a:r>
              <a:rPr lang="tr-TR" dirty="0" smtClean="0"/>
              <a:t>Takip sonunda görme keskinliği ve görme alanı testlerinde istatistiksel anlamlı iyileşme saptandı.</a:t>
            </a:r>
          </a:p>
          <a:p>
            <a:r>
              <a:rPr lang="tr-TR" dirty="0" err="1" smtClean="0"/>
              <a:t>Multifokal</a:t>
            </a:r>
            <a:r>
              <a:rPr lang="tr-TR" dirty="0" smtClean="0"/>
              <a:t> </a:t>
            </a:r>
            <a:r>
              <a:rPr lang="tr-TR" dirty="0" err="1" smtClean="0"/>
              <a:t>elektroretinografide</a:t>
            </a:r>
            <a:r>
              <a:rPr lang="tr-TR" dirty="0" smtClean="0"/>
              <a:t> santral halkalarda P1 dalga </a:t>
            </a:r>
            <a:r>
              <a:rPr lang="tr-TR" dirty="0" err="1" smtClean="0"/>
              <a:t>amplitüdlerinde</a:t>
            </a:r>
            <a:r>
              <a:rPr lang="tr-TR" dirty="0" smtClean="0"/>
              <a:t> ve </a:t>
            </a:r>
            <a:r>
              <a:rPr lang="tr-TR" dirty="0" err="1" smtClean="0"/>
              <a:t>latanslarında</a:t>
            </a:r>
            <a:r>
              <a:rPr lang="tr-TR" dirty="0" smtClean="0"/>
              <a:t> istatistiksel anlamlı iyileşmeler belirlendi.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914400" y="116632"/>
            <a:ext cx="7113984" cy="1252728"/>
          </a:xfrm>
        </p:spPr>
        <p:txBody>
          <a:bodyPr/>
          <a:lstStyle/>
          <a:p>
            <a:r>
              <a:rPr lang="en-US" b="1" dirty="0" err="1" smtClean="0"/>
              <a:t>Bulgular</a:t>
            </a:r>
            <a:r>
              <a:rPr lang="en-US" b="1" dirty="0" smtClean="0"/>
              <a:t>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2304256" cy="200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0301" y="1268760"/>
            <a:ext cx="239745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12976"/>
            <a:ext cx="369403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212977"/>
            <a:ext cx="3672111" cy="154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etin kutusu"/>
          <p:cNvSpPr txBox="1"/>
          <p:nvPr/>
        </p:nvSpPr>
        <p:spPr>
          <a:xfrm>
            <a:off x="3563888" y="1556792"/>
            <a:ext cx="1981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 60 y erkek olgu</a:t>
            </a:r>
          </a:p>
          <a:p>
            <a:r>
              <a:rPr lang="tr-TR" dirty="0" smtClean="0"/>
              <a:t>30cmeh’den 1 </a:t>
            </a:r>
            <a:r>
              <a:rPr lang="tr-TR" dirty="0" err="1" smtClean="0"/>
              <a:t>mps</a:t>
            </a:r>
            <a:endParaRPr lang="tr-TR" dirty="0"/>
          </a:p>
        </p:txBody>
      </p:sp>
      <p:pic>
        <p:nvPicPr>
          <p:cNvPr id="5122" name="Picture 2" descr="C:\Users\Asus\Desktop\TOD, 2018 KONGRE SUNUMLARI\vrc Bİ\KOK HUCRE FFA\DOKMECI_METIN_01-01-1966__(0020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5301208"/>
            <a:ext cx="1872208" cy="1416454"/>
          </a:xfrm>
          <a:prstGeom prst="rect">
            <a:avLst/>
          </a:prstGeom>
          <a:noFill/>
        </p:spPr>
      </p:pic>
      <p:pic>
        <p:nvPicPr>
          <p:cNvPr id="9" name="Picture 2" descr="C:\Users\Asus\Desktop\TOD, 2018 KONGRE SUNUMLARI\vrc Bİ\KOK HUCRE FFA\DOKMECI_METIN_01-01-1966__(0020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5301208"/>
            <a:ext cx="1872208" cy="1416454"/>
          </a:xfrm>
          <a:prstGeom prst="rect">
            <a:avLst/>
          </a:prstGeom>
          <a:noFill/>
        </p:spPr>
      </p:pic>
      <p:pic>
        <p:nvPicPr>
          <p:cNvPr id="5123" name="Picture 3" descr="C:\Users\Asus\Desktop\TOD, 2018 KONGRE SUNUMLARI\vrc Bİ\KÖK HÜCRE KONUSMA\DOKMECIM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4797152"/>
            <a:ext cx="4226320" cy="1031622"/>
          </a:xfrm>
          <a:prstGeom prst="rect">
            <a:avLst/>
          </a:prstGeom>
          <a:noFill/>
        </p:spPr>
      </p:pic>
      <p:pic>
        <p:nvPicPr>
          <p:cNvPr id="5124" name="Picture 4" descr="C:\Users\Asus\Desktop\TOD, 2018 KONGRE SUNUMLARI\vrc Bİ\KÖK HÜCRE KONUSMA\DOKMECI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5838547"/>
            <a:ext cx="4248472" cy="1037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2856"/>
            <a:ext cx="2248139" cy="223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132856"/>
            <a:ext cx="221989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etin kutusu"/>
          <p:cNvSpPr txBox="1"/>
          <p:nvPr/>
        </p:nvSpPr>
        <p:spPr>
          <a:xfrm>
            <a:off x="899592" y="1556792"/>
            <a:ext cx="6739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48 y, Kadın RP’li olgu Sol göz tedavi edildi GK: 0.4’ten 0.6 ya yükseldi</a:t>
            </a:r>
            <a:endParaRPr lang="tr-TR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869160"/>
            <a:ext cx="2376264" cy="180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6148" y="4797152"/>
            <a:ext cx="252187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48880"/>
            <a:ext cx="7408863" cy="29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408863" cy="175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01008"/>
            <a:ext cx="8266113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3923928" y="2780928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2018-Haziran</a:t>
            </a:r>
            <a:endParaRPr lang="tr-TR" dirty="0"/>
          </a:p>
        </p:txBody>
      </p:sp>
      <p:cxnSp>
        <p:nvCxnSpPr>
          <p:cNvPr id="8" name="7 Düz Bağlayıcı"/>
          <p:cNvCxnSpPr/>
          <p:nvPr/>
        </p:nvCxnSpPr>
        <p:spPr>
          <a:xfrm>
            <a:off x="827584" y="4581128"/>
            <a:ext cx="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Sağ Ok"/>
          <p:cNvSpPr/>
          <p:nvPr/>
        </p:nvSpPr>
        <p:spPr>
          <a:xfrm>
            <a:off x="683568" y="4509120"/>
            <a:ext cx="324036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Sağ Ok"/>
          <p:cNvSpPr/>
          <p:nvPr/>
        </p:nvSpPr>
        <p:spPr>
          <a:xfrm>
            <a:off x="4788024" y="3789040"/>
            <a:ext cx="3600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36912"/>
            <a:ext cx="62865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Öncelikle gece görmeyi sağlayan </a:t>
            </a:r>
            <a:r>
              <a:rPr lang="tr-TR" dirty="0" err="1" smtClean="0"/>
              <a:t>rod</a:t>
            </a:r>
            <a:r>
              <a:rPr lang="tr-TR" dirty="0" smtClean="0"/>
              <a:t> hücrelerini</a:t>
            </a:r>
          </a:p>
          <a:p>
            <a:r>
              <a:rPr lang="tr-TR" dirty="0" smtClean="0"/>
              <a:t>Daha sonrada gündüz görmeyi sağlayan kon hücrelerini ve </a:t>
            </a:r>
            <a:r>
              <a:rPr lang="tr-TR" dirty="0" err="1" smtClean="0"/>
              <a:t>RPE’yi</a:t>
            </a:r>
            <a:r>
              <a:rPr lang="tr-TR" dirty="0" smtClean="0"/>
              <a:t> etkileyen</a:t>
            </a:r>
          </a:p>
          <a:p>
            <a:r>
              <a:rPr lang="tr-TR" dirty="0" smtClean="0"/>
              <a:t>İlerleyici, </a:t>
            </a:r>
            <a:r>
              <a:rPr lang="tr-TR" dirty="0" err="1" smtClean="0"/>
              <a:t>dejeneratif</a:t>
            </a:r>
            <a:r>
              <a:rPr lang="tr-TR" dirty="0" smtClean="0"/>
              <a:t>, körlükle sonuçlanan </a:t>
            </a:r>
            <a:r>
              <a:rPr lang="tr-TR" dirty="0" smtClean="0"/>
              <a:t>genetik geçişli bir retina hastalığıdır. </a:t>
            </a:r>
          </a:p>
          <a:p>
            <a:r>
              <a:rPr lang="tr-TR" dirty="0" smtClean="0"/>
              <a:t>Görülme sıklığı farklı çalışmalarda 1/3000-4000 olarak bildirilmektedir.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RETİNİTİS PİGMENTOSA</a:t>
            </a:r>
            <a:br>
              <a:rPr lang="tr-TR" dirty="0" smtClean="0"/>
            </a:br>
            <a:r>
              <a:rPr lang="tr-TR" dirty="0" smtClean="0"/>
              <a:t>TAVUK KARASI-GECE KÖRLÜĞÜ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2008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573016"/>
            <a:ext cx="7352575" cy="300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611560" y="2132856"/>
            <a:ext cx="8136904" cy="4248472"/>
          </a:xfrm>
        </p:spPr>
        <p:txBody>
          <a:bodyPr>
            <a:normAutofit/>
          </a:bodyPr>
          <a:lstStyle/>
          <a:p>
            <a:r>
              <a:rPr lang="en-US" dirty="0" err="1" smtClean="0"/>
              <a:t>Çalışmamızın</a:t>
            </a:r>
            <a:r>
              <a:rPr lang="en-US" dirty="0" smtClean="0"/>
              <a:t> </a:t>
            </a:r>
            <a:r>
              <a:rPr lang="en-US" dirty="0" err="1" smtClean="0"/>
              <a:t>sonuçları</a:t>
            </a:r>
            <a:r>
              <a:rPr lang="en-US" dirty="0" smtClean="0"/>
              <a:t> RP </a:t>
            </a:r>
            <a:r>
              <a:rPr lang="en-US" dirty="0" err="1" smtClean="0"/>
              <a:t>olgularında</a:t>
            </a:r>
            <a:r>
              <a:rPr lang="en-US" dirty="0" smtClean="0"/>
              <a:t> </a:t>
            </a:r>
            <a:r>
              <a:rPr lang="en-US" dirty="0" err="1" smtClean="0"/>
              <a:t>suprakoroidal</a:t>
            </a:r>
            <a:r>
              <a:rPr lang="en-US" dirty="0" smtClean="0"/>
              <a:t> UK-MKH </a:t>
            </a:r>
            <a:r>
              <a:rPr lang="en-US" dirty="0" err="1" smtClean="0"/>
              <a:t>uygulamasının</a:t>
            </a:r>
            <a:r>
              <a:rPr lang="en-US" dirty="0" smtClean="0"/>
              <a:t> </a:t>
            </a:r>
            <a:r>
              <a:rPr lang="en-US" dirty="0" err="1" smtClean="0"/>
              <a:t>güvenli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etkili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alternatifi</a:t>
            </a:r>
            <a:r>
              <a:rPr lang="en-US" dirty="0" smtClean="0"/>
              <a:t> </a:t>
            </a:r>
            <a:r>
              <a:rPr lang="en-US" dirty="0" err="1" smtClean="0"/>
              <a:t>olabileceğini</a:t>
            </a:r>
            <a:r>
              <a:rPr lang="en-US" dirty="0" smtClean="0"/>
              <a:t> </a:t>
            </a:r>
            <a:r>
              <a:rPr lang="en-US" dirty="0" err="1" smtClean="0"/>
              <a:t>göstermektedir</a:t>
            </a:r>
            <a:r>
              <a:rPr lang="en-US" dirty="0" smtClean="0"/>
              <a:t>. 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en-US" dirty="0" err="1" smtClean="0"/>
              <a:t>Altı</a:t>
            </a:r>
            <a:r>
              <a:rPr lang="en-US" dirty="0" smtClean="0"/>
              <a:t> </a:t>
            </a:r>
            <a:r>
              <a:rPr lang="en-US" dirty="0" err="1" smtClean="0"/>
              <a:t>aylık</a:t>
            </a:r>
            <a:r>
              <a:rPr lang="en-US" dirty="0" smtClean="0"/>
              <a:t> </a:t>
            </a:r>
            <a:r>
              <a:rPr lang="en-US" dirty="0" err="1" smtClean="0"/>
              <a:t>takip</a:t>
            </a:r>
            <a:r>
              <a:rPr lang="en-US" dirty="0" smtClean="0"/>
              <a:t> </a:t>
            </a:r>
            <a:r>
              <a:rPr lang="en-US" dirty="0" err="1" smtClean="0"/>
              <a:t>sonunda</a:t>
            </a:r>
            <a:r>
              <a:rPr lang="en-US" dirty="0" smtClean="0"/>
              <a:t> </a:t>
            </a:r>
            <a:r>
              <a:rPr lang="en-US" dirty="0" err="1" smtClean="0"/>
              <a:t>görme</a:t>
            </a:r>
            <a:r>
              <a:rPr lang="en-US" dirty="0" smtClean="0"/>
              <a:t> </a:t>
            </a:r>
            <a:r>
              <a:rPr lang="en-US" dirty="0" err="1" smtClean="0"/>
              <a:t>keskinliği</a:t>
            </a:r>
            <a:r>
              <a:rPr lang="en-US" dirty="0" smtClean="0"/>
              <a:t>, </a:t>
            </a:r>
            <a:r>
              <a:rPr lang="en-US" dirty="0" err="1" smtClean="0"/>
              <a:t>görme</a:t>
            </a:r>
            <a:r>
              <a:rPr lang="en-US" dirty="0" smtClean="0"/>
              <a:t> </a:t>
            </a:r>
            <a:r>
              <a:rPr lang="en-US" dirty="0" err="1" smtClean="0"/>
              <a:t>alanı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elektroretinografi</a:t>
            </a:r>
            <a:r>
              <a:rPr lang="en-US" dirty="0" smtClean="0"/>
              <a:t> </a:t>
            </a:r>
            <a:r>
              <a:rPr lang="en-US" dirty="0" err="1" smtClean="0"/>
              <a:t>testlerinde</a:t>
            </a:r>
            <a:r>
              <a:rPr lang="en-US" dirty="0" smtClean="0"/>
              <a:t> </a:t>
            </a:r>
            <a:r>
              <a:rPr lang="en-US" dirty="0" err="1" smtClean="0"/>
              <a:t>anlamlı</a:t>
            </a:r>
            <a:r>
              <a:rPr lang="en-US" dirty="0" smtClean="0"/>
              <a:t> </a:t>
            </a:r>
            <a:r>
              <a:rPr lang="en-US" dirty="0" err="1" smtClean="0"/>
              <a:t>iyileşmeler</a:t>
            </a:r>
            <a:r>
              <a:rPr lang="en-US" dirty="0" smtClean="0"/>
              <a:t> </a:t>
            </a:r>
            <a:r>
              <a:rPr lang="en-US" dirty="0" err="1" smtClean="0"/>
              <a:t>olmuştur</a:t>
            </a:r>
            <a:r>
              <a:rPr lang="en-US" dirty="0" smtClean="0"/>
              <a:t>. 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en-US" dirty="0" err="1" smtClean="0"/>
              <a:t>Kök</a:t>
            </a:r>
            <a:r>
              <a:rPr lang="en-US" dirty="0" smtClean="0"/>
              <a:t> </a:t>
            </a:r>
            <a:r>
              <a:rPr lang="en-US" dirty="0" err="1" smtClean="0"/>
              <a:t>hücrelerin</a:t>
            </a:r>
            <a:r>
              <a:rPr lang="en-US" dirty="0" smtClean="0"/>
              <a:t> </a:t>
            </a:r>
            <a:r>
              <a:rPr lang="en-US" dirty="0" err="1" smtClean="0"/>
              <a:t>salgıladıkları</a:t>
            </a:r>
            <a:r>
              <a:rPr lang="en-US" dirty="0" smtClean="0"/>
              <a:t> </a:t>
            </a:r>
            <a:r>
              <a:rPr lang="en-US" dirty="0" err="1" smtClean="0"/>
              <a:t>büyüme</a:t>
            </a:r>
            <a:r>
              <a:rPr lang="en-US" dirty="0" smtClean="0"/>
              <a:t> </a:t>
            </a:r>
            <a:r>
              <a:rPr lang="en-US" dirty="0" err="1" smtClean="0"/>
              <a:t>faktörleri</a:t>
            </a:r>
            <a:r>
              <a:rPr lang="en-US" dirty="0" smtClean="0"/>
              <a:t> </a:t>
            </a:r>
            <a:r>
              <a:rPr lang="en-US" dirty="0" err="1" smtClean="0"/>
              <a:t>nedeniyle</a:t>
            </a:r>
            <a:r>
              <a:rPr lang="en-US" dirty="0" smtClean="0"/>
              <a:t> retinal </a:t>
            </a:r>
            <a:r>
              <a:rPr lang="en-US" dirty="0" err="1" smtClean="0"/>
              <a:t>hücrelere</a:t>
            </a:r>
            <a:r>
              <a:rPr lang="en-US" dirty="0" smtClean="0"/>
              <a:t> </a:t>
            </a:r>
            <a:r>
              <a:rPr lang="en-US" dirty="0" err="1" smtClean="0"/>
              <a:t>besin</a:t>
            </a:r>
            <a:r>
              <a:rPr lang="en-US" dirty="0" smtClean="0"/>
              <a:t> </a:t>
            </a:r>
            <a:r>
              <a:rPr lang="en-US" dirty="0" err="1" smtClean="0"/>
              <a:t>desteği</a:t>
            </a:r>
            <a:r>
              <a:rPr lang="en-US" dirty="0" smtClean="0"/>
              <a:t> </a:t>
            </a:r>
            <a:r>
              <a:rPr lang="en-US" dirty="0" err="1" smtClean="0"/>
              <a:t>sağladıkları</a:t>
            </a:r>
            <a:r>
              <a:rPr lang="en-US" dirty="0" smtClean="0"/>
              <a:t> </a:t>
            </a:r>
            <a:r>
              <a:rPr lang="en-US" dirty="0" err="1" smtClean="0"/>
              <a:t>düşünülmektedir</a:t>
            </a:r>
            <a:r>
              <a:rPr lang="en-US" dirty="0" smtClean="0"/>
              <a:t>. 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914400" y="116632"/>
            <a:ext cx="7330008" cy="1252728"/>
          </a:xfrm>
        </p:spPr>
        <p:txBody>
          <a:bodyPr/>
          <a:lstStyle/>
          <a:p>
            <a:r>
              <a:rPr lang="tr-TR" dirty="0" smtClean="0"/>
              <a:t>Sonuçlar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971600" y="2132856"/>
            <a:ext cx="7560840" cy="3600400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Hangi </a:t>
            </a:r>
            <a:r>
              <a:rPr lang="tr-TR" dirty="0" err="1" smtClean="0"/>
              <a:t>KH’yi</a:t>
            </a:r>
            <a:r>
              <a:rPr lang="tr-TR" dirty="0" smtClean="0"/>
              <a:t> kullanmalı?  </a:t>
            </a:r>
            <a:r>
              <a:rPr lang="tr-TR" dirty="0" err="1" smtClean="0"/>
              <a:t>Adipoz</a:t>
            </a:r>
            <a:r>
              <a:rPr lang="tr-TR" dirty="0" smtClean="0"/>
              <a:t>, </a:t>
            </a:r>
            <a:r>
              <a:rPr lang="tr-TR" dirty="0" err="1" smtClean="0"/>
              <a:t>Umblikal</a:t>
            </a:r>
            <a:r>
              <a:rPr lang="tr-TR" dirty="0" smtClean="0"/>
              <a:t>, Kİ </a:t>
            </a:r>
            <a:r>
              <a:rPr lang="tr-TR" dirty="0" err="1" smtClean="0"/>
              <a:t>derive</a:t>
            </a:r>
            <a:r>
              <a:rPr lang="tr-TR" dirty="0" smtClean="0"/>
              <a:t>?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Hangi dozda kullanmalı? 2-5 milyon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Hangi şekilde uygulamalı:  </a:t>
            </a:r>
            <a:r>
              <a:rPr lang="tr-TR" dirty="0" err="1" smtClean="0"/>
              <a:t>Subretinal</a:t>
            </a:r>
            <a:r>
              <a:rPr lang="tr-TR" dirty="0" smtClean="0"/>
              <a:t>, </a:t>
            </a:r>
            <a:r>
              <a:rPr lang="tr-TR" dirty="0" err="1" smtClean="0"/>
              <a:t>intravitreal</a:t>
            </a:r>
            <a:r>
              <a:rPr lang="tr-TR" dirty="0" smtClean="0"/>
              <a:t>, </a:t>
            </a:r>
            <a:r>
              <a:rPr lang="tr-TR" dirty="0" err="1" smtClean="0"/>
              <a:t>suprakoroidal</a:t>
            </a:r>
            <a:r>
              <a:rPr lang="tr-TR" dirty="0" smtClean="0"/>
              <a:t>, </a:t>
            </a:r>
            <a:r>
              <a:rPr lang="tr-TR" dirty="0" err="1" smtClean="0"/>
              <a:t>subtenon</a:t>
            </a:r>
            <a:r>
              <a:rPr lang="tr-TR" dirty="0" smtClean="0"/>
              <a:t>, </a:t>
            </a:r>
            <a:r>
              <a:rPr lang="tr-TR" dirty="0" err="1" smtClean="0"/>
              <a:t>intravenöz</a:t>
            </a:r>
            <a:r>
              <a:rPr lang="tr-TR" dirty="0" smtClean="0"/>
              <a:t>?</a:t>
            </a:r>
          </a:p>
          <a:p>
            <a:pPr>
              <a:buNone/>
            </a:pPr>
            <a:endParaRPr lang="tr-TR" dirty="0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252728"/>
          </a:xfrm>
        </p:spPr>
        <p:txBody>
          <a:bodyPr/>
          <a:lstStyle/>
          <a:p>
            <a:r>
              <a:rPr lang="tr-TR" dirty="0" smtClean="0"/>
              <a:t>SORULAR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04856" cy="1252728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93703"/>
            <a:ext cx="4104456" cy="325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4788024" y="5805264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TEŞEKKÜR EDERİM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Başlangıç yaşı erken çocukluktan erişkin olarak daha ileri yaşlara kadar değişir.  </a:t>
            </a:r>
          </a:p>
          <a:p>
            <a:r>
              <a:rPr lang="tr-TR" dirty="0" smtClean="0"/>
              <a:t>RP gece körlüğü, görme alanında ilerleyen daralma, tünel içinden görüş ve son aşamada da total körlükle sonuçlanır.</a:t>
            </a:r>
          </a:p>
          <a:p>
            <a:endParaRPr lang="tr-TR" dirty="0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252728"/>
          </a:xfrm>
        </p:spPr>
        <p:txBody>
          <a:bodyPr/>
          <a:lstStyle/>
          <a:p>
            <a:r>
              <a:rPr lang="tr-TR" dirty="0" smtClean="0"/>
              <a:t>SEYİR</a:t>
            </a:r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509120"/>
            <a:ext cx="6050853" cy="14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Soluk optik disk </a:t>
            </a:r>
          </a:p>
          <a:p>
            <a:r>
              <a:rPr lang="tr-TR" dirty="0" smtClean="0"/>
              <a:t>Dar retina damarları</a:t>
            </a:r>
          </a:p>
          <a:p>
            <a:r>
              <a:rPr lang="tr-TR" dirty="0" smtClean="0"/>
              <a:t>Retinadaki pigment değişiklikleri,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252728"/>
          </a:xfrm>
        </p:spPr>
        <p:txBody>
          <a:bodyPr/>
          <a:lstStyle/>
          <a:p>
            <a:r>
              <a:rPr lang="tr-TR" dirty="0" smtClean="0"/>
              <a:t>BULGULAR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789040"/>
            <a:ext cx="4327787" cy="171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971600" y="1700808"/>
            <a:ext cx="7632848" cy="3882744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Çok küçük dozlar yeterli olur.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Cerrahi yaklaşım kolaydır.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Nakledilen hücre kolayca izlenir.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Gözün </a:t>
            </a:r>
            <a:r>
              <a:rPr lang="tr-TR" dirty="0" err="1" smtClean="0"/>
              <a:t>immün</a:t>
            </a:r>
            <a:r>
              <a:rPr lang="tr-TR" dirty="0" smtClean="0"/>
              <a:t> yapısı uygundur.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Ekstraoküler</a:t>
            </a:r>
            <a:r>
              <a:rPr lang="tr-TR" dirty="0" smtClean="0"/>
              <a:t> yayılım söz konusu değildir. 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252728"/>
          </a:xfrm>
        </p:spPr>
        <p:txBody>
          <a:bodyPr/>
          <a:lstStyle/>
          <a:p>
            <a:r>
              <a:rPr lang="tr-TR" dirty="0" smtClean="0"/>
              <a:t>Gözde Kök Hücre Kullanımı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6" cy="504056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tr-TR" sz="2900" dirty="0" smtClean="0"/>
          </a:p>
          <a:p>
            <a:r>
              <a:rPr lang="tr-TR" sz="2900" b="1" dirty="0" err="1" smtClean="0"/>
              <a:t>Nutrisyonel</a:t>
            </a:r>
            <a:r>
              <a:rPr lang="tr-TR" sz="2900" b="1" dirty="0" smtClean="0"/>
              <a:t> Destek: </a:t>
            </a:r>
            <a:r>
              <a:rPr lang="tr-TR" sz="2900" dirty="0" smtClean="0"/>
              <a:t>Sağlıklı kök hücreler salgıladıkları faktörlerle etraftaki </a:t>
            </a:r>
          </a:p>
          <a:p>
            <a:pPr>
              <a:buNone/>
            </a:pPr>
            <a:r>
              <a:rPr lang="tr-TR" sz="2900" dirty="0" smtClean="0"/>
              <a:t>             hücrelerin yaşamlarını desteklerler (</a:t>
            </a:r>
            <a:r>
              <a:rPr lang="tr-TR" sz="2900" dirty="0" err="1" smtClean="0"/>
              <a:t>Parakrin</a:t>
            </a:r>
            <a:r>
              <a:rPr lang="tr-TR" sz="2900" dirty="0" smtClean="0"/>
              <a:t>, </a:t>
            </a:r>
            <a:r>
              <a:rPr lang="tr-TR" sz="2900" dirty="0" err="1" smtClean="0"/>
              <a:t>Trofik</a:t>
            </a:r>
            <a:r>
              <a:rPr lang="tr-TR" sz="2900" dirty="0" smtClean="0"/>
              <a:t> etki) </a:t>
            </a:r>
          </a:p>
          <a:p>
            <a:pPr>
              <a:buNone/>
            </a:pPr>
            <a:endParaRPr lang="tr-TR" sz="2900" dirty="0" smtClean="0"/>
          </a:p>
          <a:p>
            <a:r>
              <a:rPr lang="tr-TR" sz="2900" dirty="0" err="1" smtClean="0"/>
              <a:t>Proangiogenik</a:t>
            </a:r>
            <a:r>
              <a:rPr lang="tr-TR" sz="2900" dirty="0" smtClean="0"/>
              <a:t> faktörler: </a:t>
            </a:r>
            <a:r>
              <a:rPr lang="tr-TR" sz="2900" dirty="0" err="1" smtClean="0"/>
              <a:t>Angiogenin</a:t>
            </a:r>
            <a:r>
              <a:rPr lang="tr-TR" sz="2900" dirty="0" smtClean="0"/>
              <a:t>, PLGF</a:t>
            </a:r>
          </a:p>
          <a:p>
            <a:endParaRPr lang="tr-TR" sz="2900" dirty="0" smtClean="0"/>
          </a:p>
          <a:p>
            <a:r>
              <a:rPr lang="tr-TR" sz="2900" dirty="0" err="1" smtClean="0"/>
              <a:t>Angiogenik</a:t>
            </a:r>
            <a:r>
              <a:rPr lang="tr-TR" sz="2900" dirty="0" smtClean="0"/>
              <a:t> </a:t>
            </a:r>
            <a:r>
              <a:rPr lang="tr-TR" sz="2900" dirty="0" err="1" smtClean="0"/>
              <a:t>kemokinler</a:t>
            </a:r>
            <a:r>
              <a:rPr lang="tr-TR" sz="2900" dirty="0" smtClean="0"/>
              <a:t>: CXCL1, CXCL,CXCL5,CXCL6 ve CXCL8</a:t>
            </a:r>
          </a:p>
          <a:p>
            <a:endParaRPr lang="tr-TR" sz="2900" dirty="0" smtClean="0"/>
          </a:p>
          <a:p>
            <a:r>
              <a:rPr lang="tr-TR" sz="2900" dirty="0" err="1" smtClean="0"/>
              <a:t>Angiogenik</a:t>
            </a:r>
            <a:r>
              <a:rPr lang="tr-TR" sz="2900" dirty="0" smtClean="0"/>
              <a:t> </a:t>
            </a:r>
            <a:r>
              <a:rPr lang="tr-TR" sz="2900" dirty="0" err="1" smtClean="0"/>
              <a:t>growth</a:t>
            </a:r>
            <a:r>
              <a:rPr lang="tr-TR" sz="2900" dirty="0" smtClean="0"/>
              <a:t> faktörler: HGF, </a:t>
            </a:r>
            <a:r>
              <a:rPr lang="tr-TR" sz="2900" dirty="0" err="1" smtClean="0"/>
              <a:t>bFGF</a:t>
            </a:r>
            <a:r>
              <a:rPr lang="tr-TR" sz="2900" dirty="0" smtClean="0"/>
              <a:t>, VEGF-D, PDGF-AA, TGF-𝛽2, G-CSF, TGF-𝛽2</a:t>
            </a:r>
          </a:p>
          <a:p>
            <a:endParaRPr lang="tr-TR" sz="2900" dirty="0" smtClean="0"/>
          </a:p>
          <a:p>
            <a:r>
              <a:rPr lang="tr-TR" sz="2900" dirty="0" err="1" smtClean="0"/>
              <a:t>Nörotrofik</a:t>
            </a:r>
            <a:r>
              <a:rPr lang="tr-TR" sz="2900" dirty="0" smtClean="0"/>
              <a:t> faktörler: </a:t>
            </a:r>
            <a:r>
              <a:rPr lang="tr-TR" sz="2900" dirty="0" err="1" smtClean="0"/>
              <a:t>bFGF</a:t>
            </a:r>
            <a:r>
              <a:rPr lang="tr-TR" sz="2900" dirty="0" smtClean="0"/>
              <a:t>, </a:t>
            </a:r>
            <a:r>
              <a:rPr lang="tr-TR" sz="2900" dirty="0" err="1" smtClean="0"/>
              <a:t>nerve</a:t>
            </a:r>
            <a:r>
              <a:rPr lang="tr-TR" sz="2900" dirty="0" smtClean="0"/>
              <a:t> </a:t>
            </a:r>
            <a:r>
              <a:rPr lang="tr-TR" sz="2900" dirty="0" err="1" smtClean="0"/>
              <a:t>growth</a:t>
            </a:r>
            <a:r>
              <a:rPr lang="tr-TR" sz="2900" dirty="0" smtClean="0"/>
              <a:t> </a:t>
            </a:r>
            <a:r>
              <a:rPr lang="tr-TR" sz="2900" dirty="0" err="1" smtClean="0"/>
              <a:t>factor</a:t>
            </a:r>
            <a:r>
              <a:rPr lang="tr-TR" sz="2900" dirty="0" smtClean="0"/>
              <a:t> (NGF), </a:t>
            </a:r>
            <a:r>
              <a:rPr lang="tr-TR" sz="2900" dirty="0" err="1" smtClean="0"/>
              <a:t>neurotrophin</a:t>
            </a:r>
            <a:r>
              <a:rPr lang="tr-TR" sz="2900" dirty="0" smtClean="0"/>
              <a:t> 3 (NT3), </a:t>
            </a:r>
            <a:r>
              <a:rPr lang="tr-TR" sz="2900" dirty="0" err="1" smtClean="0"/>
              <a:t>neurotrophin</a:t>
            </a:r>
            <a:r>
              <a:rPr lang="tr-TR" sz="2900" dirty="0" smtClean="0"/>
              <a:t> 4 (NT4), </a:t>
            </a:r>
            <a:r>
              <a:rPr lang="tr-TR" sz="2900" dirty="0" err="1" smtClean="0"/>
              <a:t>glial</a:t>
            </a:r>
            <a:r>
              <a:rPr lang="tr-TR" sz="2900" dirty="0" smtClean="0"/>
              <a:t>-</a:t>
            </a:r>
            <a:r>
              <a:rPr lang="tr-TR" sz="2900" dirty="0" err="1" smtClean="0"/>
              <a:t>derived</a:t>
            </a:r>
            <a:r>
              <a:rPr lang="tr-TR" sz="2900" dirty="0" smtClean="0"/>
              <a:t> </a:t>
            </a:r>
            <a:r>
              <a:rPr lang="tr-TR" sz="2900" dirty="0" err="1" smtClean="0"/>
              <a:t>neurotrophic</a:t>
            </a:r>
            <a:r>
              <a:rPr lang="tr-TR" sz="2900" dirty="0" smtClean="0"/>
              <a:t> </a:t>
            </a:r>
            <a:r>
              <a:rPr lang="tr-TR" sz="2900" dirty="0" err="1" smtClean="0"/>
              <a:t>factor</a:t>
            </a:r>
            <a:r>
              <a:rPr lang="tr-TR" sz="2900" dirty="0" smtClean="0"/>
              <a:t> (GDNF) </a:t>
            </a:r>
          </a:p>
          <a:p>
            <a:endParaRPr lang="tr-TR" sz="2900" dirty="0" smtClean="0"/>
          </a:p>
          <a:p>
            <a:r>
              <a:rPr lang="tr-TR" sz="2900" dirty="0" err="1" smtClean="0"/>
              <a:t>Hematopoietik</a:t>
            </a:r>
            <a:r>
              <a:rPr lang="tr-TR" sz="2900" dirty="0" smtClean="0"/>
              <a:t>  </a:t>
            </a:r>
            <a:r>
              <a:rPr lang="tr-TR" sz="2900" dirty="0" err="1" smtClean="0"/>
              <a:t>growth</a:t>
            </a:r>
            <a:r>
              <a:rPr lang="tr-TR" sz="2900" dirty="0" smtClean="0"/>
              <a:t> faktörler: G-CSF, GM-CSF, LIF, IL-1𝛼, IL-6, IL-8, </a:t>
            </a:r>
            <a:r>
              <a:rPr lang="tr-TR" sz="2900" dirty="0" err="1" smtClean="0"/>
              <a:t>and</a:t>
            </a:r>
            <a:r>
              <a:rPr lang="tr-TR" sz="2900" dirty="0" smtClean="0"/>
              <a:t> IL-11. </a:t>
            </a:r>
          </a:p>
          <a:p>
            <a:pPr>
              <a:buNone/>
            </a:pPr>
            <a:endParaRPr lang="tr-TR" sz="2900" dirty="0" smtClean="0"/>
          </a:p>
          <a:p>
            <a:endParaRPr lang="tr-TR" sz="2900" dirty="0" smtClean="0"/>
          </a:p>
          <a:p>
            <a:r>
              <a:rPr lang="tr-TR" sz="2900" b="1" dirty="0" smtClean="0"/>
              <a:t> </a:t>
            </a:r>
            <a:r>
              <a:rPr lang="tr-TR" sz="2900" b="1" dirty="0" err="1" smtClean="0"/>
              <a:t>İmmmunomodulatör</a:t>
            </a:r>
            <a:r>
              <a:rPr lang="tr-TR" sz="2900" b="1" dirty="0" smtClean="0"/>
              <a:t> etki </a:t>
            </a:r>
          </a:p>
          <a:p>
            <a:pPr>
              <a:buNone/>
            </a:pPr>
            <a:endParaRPr lang="tr-TR" dirty="0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827584" y="188640"/>
            <a:ext cx="8013576" cy="125272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KÖK HÜCRE TEDAVİSİNİN MEKANİZMASI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   - R</a:t>
            </a:r>
            <a:r>
              <a:rPr lang="en-US" dirty="0" err="1" smtClean="0"/>
              <a:t>etinitis</a:t>
            </a:r>
            <a:r>
              <a:rPr lang="en-US" dirty="0" smtClean="0"/>
              <a:t> </a:t>
            </a:r>
            <a:r>
              <a:rPr lang="en-US" dirty="0" err="1" smtClean="0"/>
              <a:t>pigmentosa</a:t>
            </a:r>
            <a:r>
              <a:rPr lang="en-US" dirty="0" smtClean="0"/>
              <a:t> (RP) </a:t>
            </a:r>
            <a:r>
              <a:rPr lang="en-US" dirty="0" err="1" smtClean="0"/>
              <a:t>olgularında</a:t>
            </a:r>
            <a:r>
              <a:rPr lang="en-US" dirty="0" smtClean="0"/>
              <a:t> 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-S</a:t>
            </a:r>
            <a:r>
              <a:rPr lang="en-US" dirty="0" err="1" smtClean="0"/>
              <a:t>uprakoroidal</a:t>
            </a:r>
            <a:r>
              <a:rPr lang="en-US" dirty="0" smtClean="0"/>
              <a:t> 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-U</a:t>
            </a:r>
            <a:r>
              <a:rPr lang="en-US" dirty="0" err="1" smtClean="0"/>
              <a:t>mbilikal</a:t>
            </a:r>
            <a:r>
              <a:rPr lang="en-US" dirty="0" smtClean="0"/>
              <a:t> </a:t>
            </a:r>
            <a:r>
              <a:rPr lang="en-US" dirty="0" err="1" smtClean="0"/>
              <a:t>kord</a:t>
            </a:r>
            <a:r>
              <a:rPr lang="en-US" dirty="0" smtClean="0"/>
              <a:t> derive </a:t>
            </a:r>
            <a:r>
              <a:rPr lang="en-US" dirty="0" err="1" smtClean="0"/>
              <a:t>mezenkimal</a:t>
            </a:r>
            <a:r>
              <a:rPr lang="en-US" dirty="0" smtClean="0"/>
              <a:t> </a:t>
            </a:r>
            <a:r>
              <a:rPr lang="tr-TR" dirty="0" smtClean="0"/>
              <a:t>kök hücre (UK-MKH) uygulamasının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-Güvenliliğini ve etkinliğini değerlendirmek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3766577" y="548680"/>
            <a:ext cx="27496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Amaç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10D563C6-1D59-42C7-869A-81FB0B9AD49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043609" y="1772816"/>
            <a:ext cx="7414592" cy="401838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endParaRPr lang="tr-TR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Ülkemizdeki yönetmeliklere göre </a:t>
            </a:r>
            <a:endParaRPr lang="tr-TR" sz="24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Etik Onay (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2017/480, 10.13.2017)</a:t>
            </a:r>
            <a:endParaRPr lang="tr-TR" sz="2400" cap="none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</a:t>
            </a:r>
            <a:r>
              <a:rPr lang="tr-TR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bakanlığı kök hücre uygulamaları değerlendirme kurulu tarafından </a:t>
            </a:r>
            <a:r>
              <a:rPr lang="tr-TR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onay (</a:t>
            </a:r>
            <a:r>
              <a:rPr lang="tr-TR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onay numarası: 56733164/203</a:t>
            </a:r>
            <a:r>
              <a:rPr lang="tr-TR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81407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971600" y="2132856"/>
            <a:ext cx="7408333" cy="4320480"/>
          </a:xfrm>
        </p:spPr>
        <p:txBody>
          <a:bodyPr>
            <a:normAutofit/>
          </a:bodyPr>
          <a:lstStyle/>
          <a:p>
            <a:r>
              <a:rPr lang="en-US" dirty="0" smtClean="0"/>
              <a:t>Bu </a:t>
            </a:r>
            <a:r>
              <a:rPr lang="en-US" dirty="0" err="1" smtClean="0"/>
              <a:t>prospektif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merkezli</a:t>
            </a:r>
            <a:r>
              <a:rPr lang="en-US" dirty="0" smtClean="0"/>
              <a:t> </a:t>
            </a:r>
            <a:r>
              <a:rPr lang="en-US" dirty="0" err="1" smtClean="0"/>
              <a:t>faz</a:t>
            </a:r>
            <a:r>
              <a:rPr lang="en-US" dirty="0" smtClean="0"/>
              <a:t> 3 </a:t>
            </a:r>
            <a:r>
              <a:rPr lang="en-US" dirty="0" err="1" smtClean="0"/>
              <a:t>klinik</a:t>
            </a:r>
            <a:r>
              <a:rPr lang="en-US" dirty="0" smtClean="0"/>
              <a:t> </a:t>
            </a:r>
            <a:r>
              <a:rPr lang="en-US" dirty="0" err="1" smtClean="0"/>
              <a:t>çalışmaya</a:t>
            </a:r>
            <a:r>
              <a:rPr lang="en-US" dirty="0" smtClean="0"/>
              <a:t> 82 RP </a:t>
            </a:r>
            <a:r>
              <a:rPr lang="en-US" dirty="0" err="1" smtClean="0"/>
              <a:t>olgusunun</a:t>
            </a:r>
            <a:r>
              <a:rPr lang="en-US" dirty="0" smtClean="0"/>
              <a:t> 124 </a:t>
            </a:r>
            <a:r>
              <a:rPr lang="en-US" dirty="0" err="1" smtClean="0"/>
              <a:t>gözü</a:t>
            </a:r>
            <a:r>
              <a:rPr lang="en-US" dirty="0" smtClean="0"/>
              <a:t> </a:t>
            </a:r>
            <a:r>
              <a:rPr lang="en-US" dirty="0" err="1" smtClean="0"/>
              <a:t>dahil</a:t>
            </a:r>
            <a:r>
              <a:rPr lang="en-US" dirty="0" smtClean="0"/>
              <a:t> </a:t>
            </a:r>
            <a:r>
              <a:rPr lang="tr-TR" dirty="0" smtClean="0"/>
              <a:t>edildi.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Olguların gözünde </a:t>
            </a:r>
            <a:r>
              <a:rPr lang="tr-TR" dirty="0" err="1" smtClean="0"/>
              <a:t>suprakoroidal</a:t>
            </a:r>
            <a:r>
              <a:rPr lang="tr-TR" dirty="0" smtClean="0"/>
              <a:t> alana </a:t>
            </a:r>
            <a:r>
              <a:rPr lang="en-US" dirty="0" smtClean="0"/>
              <a:t>5 </a:t>
            </a:r>
            <a:r>
              <a:rPr lang="en-US" dirty="0" err="1" smtClean="0"/>
              <a:t>milyon</a:t>
            </a:r>
            <a:r>
              <a:rPr lang="en-US" dirty="0" smtClean="0"/>
              <a:t> UK-MKH </a:t>
            </a:r>
            <a:r>
              <a:rPr lang="en-US" dirty="0" err="1" smtClean="0"/>
              <a:t>cerrahi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işlemle</a:t>
            </a:r>
            <a:r>
              <a:rPr lang="en-US" dirty="0" smtClean="0"/>
              <a:t> </a:t>
            </a:r>
            <a:r>
              <a:rPr lang="en-US" dirty="0" err="1" smtClean="0"/>
              <a:t>yerleştiril</a:t>
            </a:r>
            <a:r>
              <a:rPr lang="tr-TR" dirty="0" err="1" smtClean="0"/>
              <a:t>di</a:t>
            </a:r>
            <a:r>
              <a:rPr lang="en-US" dirty="0" smtClean="0"/>
              <a:t> </a:t>
            </a:r>
            <a:r>
              <a:rPr lang="tr-TR" dirty="0" smtClean="0"/>
              <a:t>.</a:t>
            </a: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914400" y="332656"/>
            <a:ext cx="7330008" cy="1252728"/>
          </a:xfrm>
        </p:spPr>
        <p:txBody>
          <a:bodyPr/>
          <a:lstStyle/>
          <a:p>
            <a:r>
              <a:rPr lang="tr-TR" dirty="0" err="1" smtClean="0"/>
              <a:t>Metod</a:t>
            </a:r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8591</TotalTime>
  <Words>577</Words>
  <Application>Microsoft Office PowerPoint</Application>
  <PresentationFormat>Ekran Gösterisi (4:3)</PresentationFormat>
  <Paragraphs>98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Dalga Biçimi</vt:lpstr>
      <vt:lpstr>Slayt 1</vt:lpstr>
      <vt:lpstr>RETİNİTİS PİGMENTOSA TAVUK KARASI-GECE KÖRLÜĞÜ</vt:lpstr>
      <vt:lpstr>SEYİR</vt:lpstr>
      <vt:lpstr>BULGULAR</vt:lpstr>
      <vt:lpstr>Gözde Kök Hücre Kullanımı</vt:lpstr>
      <vt:lpstr>KÖK HÜCRE TEDAVİSİNİN MEKANİZMASI</vt:lpstr>
      <vt:lpstr>Slayt 7</vt:lpstr>
      <vt:lpstr>Slayt 8</vt:lpstr>
      <vt:lpstr>Metod </vt:lpstr>
      <vt:lpstr>Slayt 10</vt:lpstr>
      <vt:lpstr>Slayt 11</vt:lpstr>
      <vt:lpstr>Slayt 12</vt:lpstr>
      <vt:lpstr>Takip</vt:lpstr>
      <vt:lpstr>Bulgular </vt:lpstr>
      <vt:lpstr>Slayt 15</vt:lpstr>
      <vt:lpstr>Slayt 16</vt:lpstr>
      <vt:lpstr>Slayt 17</vt:lpstr>
      <vt:lpstr>Slayt 18</vt:lpstr>
      <vt:lpstr>Slayt 19</vt:lpstr>
      <vt:lpstr>Slayt 20</vt:lpstr>
      <vt:lpstr>Sonuçlar</vt:lpstr>
      <vt:lpstr>SORULAR</vt:lpstr>
      <vt:lpstr>Slayt 23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MEZENKİMAL KÖK HÜCRE (MKH) İZOLASYONU VE ÜRETİMİ</dc:title>
  <dc:creator>Dinç</dc:creator>
  <cp:lastModifiedBy>Asus</cp:lastModifiedBy>
  <cp:revision>501</cp:revision>
  <dcterms:created xsi:type="dcterms:W3CDTF">2013-01-08T08:14:26Z</dcterms:created>
  <dcterms:modified xsi:type="dcterms:W3CDTF">2021-02-21T11:31:22Z</dcterms:modified>
</cp:coreProperties>
</file>