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45"/>
  </p:notesMasterIdLst>
  <p:sldIdLst>
    <p:sldId id="326" r:id="rId2"/>
    <p:sldId id="533" r:id="rId3"/>
    <p:sldId id="565" r:id="rId4"/>
    <p:sldId id="594" r:id="rId5"/>
    <p:sldId id="589" r:id="rId6"/>
    <p:sldId id="615" r:id="rId7"/>
    <p:sldId id="592" r:id="rId8"/>
    <p:sldId id="619" r:id="rId9"/>
    <p:sldId id="621" r:id="rId10"/>
    <p:sldId id="620" r:id="rId11"/>
    <p:sldId id="614" r:id="rId12"/>
    <p:sldId id="593" r:id="rId13"/>
    <p:sldId id="616" r:id="rId14"/>
    <p:sldId id="617" r:id="rId15"/>
    <p:sldId id="583" r:id="rId16"/>
    <p:sldId id="626" r:id="rId17"/>
    <p:sldId id="479" r:id="rId18"/>
    <p:sldId id="483" r:id="rId19"/>
    <p:sldId id="598" r:id="rId20"/>
    <p:sldId id="600" r:id="rId21"/>
    <p:sldId id="561" r:id="rId22"/>
    <p:sldId id="601" r:id="rId23"/>
    <p:sldId id="576" r:id="rId24"/>
    <p:sldId id="570" r:id="rId25"/>
    <p:sldId id="603" r:id="rId26"/>
    <p:sldId id="604" r:id="rId27"/>
    <p:sldId id="624" r:id="rId28"/>
    <p:sldId id="627" r:id="rId29"/>
    <p:sldId id="606" r:id="rId30"/>
    <p:sldId id="625" r:id="rId31"/>
    <p:sldId id="602" r:id="rId32"/>
    <p:sldId id="607" r:id="rId33"/>
    <p:sldId id="608" r:id="rId34"/>
    <p:sldId id="630" r:id="rId35"/>
    <p:sldId id="609" r:id="rId36"/>
    <p:sldId id="610" r:id="rId37"/>
    <p:sldId id="622" r:id="rId38"/>
    <p:sldId id="628" r:id="rId39"/>
    <p:sldId id="623" r:id="rId40"/>
    <p:sldId id="612" r:id="rId41"/>
    <p:sldId id="611" r:id="rId42"/>
    <p:sldId id="613" r:id="rId43"/>
    <p:sldId id="629" r:id="rId4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0E0E0"/>
    <a:srgbClr val="33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7712" autoAdjust="0"/>
  </p:normalViewPr>
  <p:slideViewPr>
    <p:cSldViewPr>
      <p:cViewPr>
        <p:scale>
          <a:sx n="60" d="100"/>
          <a:sy n="60" d="100"/>
        </p:scale>
        <p:origin x="-1408" y="-1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93BBA-178F-4A62-BDB8-F252697A6976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FD01-1F8B-4C76-A61D-6C6823EC94A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63509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32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2999"/>
            <a:ext cx="6858001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62695" y="5705517"/>
            <a:ext cx="8981305" cy="848733"/>
            <a:chOff x="-309563" y="4316413"/>
            <a:chExt cx="9415463" cy="1211262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3933056"/>
            <a:ext cx="5576663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51207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" y="-11435"/>
            <a:ext cx="9111954" cy="171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8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" y="283965"/>
            <a:ext cx="151784" cy="65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08920"/>
            <a:ext cx="8229600" cy="1252728"/>
          </a:xfrm>
        </p:spPr>
        <p:txBody>
          <a:bodyPr/>
          <a:lstStyle/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132856"/>
            <a:ext cx="7408333" cy="3450696"/>
          </a:xfrm>
        </p:spPr>
        <p:txBody>
          <a:bodyPr/>
          <a:lstStyle/>
          <a:p>
            <a:pPr lvl="0"/>
            <a:r>
              <a:rPr lang="tr-TR" smtClean="0"/>
              <a:t>Asıl </a:t>
            </a:r>
            <a:r>
              <a:rPr lang="tr-TR" dirty="0" smtClean="0"/>
              <a:t>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63205" y="5707553"/>
            <a:ext cx="3786690" cy="365125"/>
          </a:xfrm>
        </p:spPr>
        <p:txBody>
          <a:bodyPr/>
          <a:lstStyle/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171" y="5707553"/>
            <a:ext cx="3786691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90621" y="5707552"/>
            <a:ext cx="1161826" cy="365125"/>
          </a:xfrm>
        </p:spPr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085" y="1950285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75913" y="5068319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-1" y="5466458"/>
            <a:ext cx="8899289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-76201" y="5301207"/>
            <a:ext cx="8965859" cy="60096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487BB59-7D52-48DE-8B61-1487D2D98B93}" type="datetimeFigureOut">
              <a:rPr lang="tr-TR" smtClean="0"/>
              <a:pPr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sus\Desktop\Nisan%20Kursu%202019\k&#214;K%20H&#220;CRE%20&#304;MPLANTASYONU%20EN%20SON%20V&#304;DEO.mp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MCetin\A-MCETIN 2012-2013\GENKÖK DOC  2013-2014\genkök FİLM RESIM\genkök fotoğraflar\IMG_0424++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1"/>
            <a:ext cx="9144000" cy="6823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Dikdörtgen"/>
          <p:cNvSpPr/>
          <p:nvPr/>
        </p:nvSpPr>
        <p:spPr>
          <a:xfrm>
            <a:off x="683568" y="1772816"/>
            <a:ext cx="8100392" cy="2664296"/>
          </a:xfrm>
          <a:prstGeom prst="rect">
            <a:avLst/>
          </a:prstGeom>
          <a:solidFill>
            <a:srgbClr val="E0E0E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HEREDİTER RETİNA HASTALIKLARINDA</a:t>
            </a:r>
          </a:p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GEN VE KÖK HÜCRE TEDAVİSİ 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3635896" y="5877272"/>
            <a:ext cx="3779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 </a:t>
            </a:r>
            <a:endParaRPr lang="tr-TR" sz="2800" dirty="0"/>
          </a:p>
        </p:txBody>
      </p:sp>
      <p:sp>
        <p:nvSpPr>
          <p:cNvPr id="11" name="10 Dikdörtgen"/>
          <p:cNvSpPr/>
          <p:nvPr/>
        </p:nvSpPr>
        <p:spPr>
          <a:xfrm>
            <a:off x="4499992" y="4725144"/>
            <a:ext cx="4644008" cy="2132856"/>
          </a:xfrm>
          <a:prstGeom prst="rect">
            <a:avLst/>
          </a:prstGeom>
          <a:solidFill>
            <a:srgbClr val="E0E0E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 smtClean="0">
                <a:solidFill>
                  <a:schemeClr val="tx1"/>
                </a:solidFill>
              </a:rPr>
              <a:t>Prof.Dr</a:t>
            </a:r>
            <a:r>
              <a:rPr lang="tr-TR" sz="2400" dirty="0" smtClean="0">
                <a:solidFill>
                  <a:schemeClr val="tx1"/>
                </a:solidFill>
              </a:rPr>
              <a:t>. Ayşe Öner, FEBO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Erciyes Üniversitesi Tıp Fakültesi 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Göz Hastalıkları AD KAYSERİ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TOD </a:t>
            </a:r>
            <a:r>
              <a:rPr lang="tr-TR" sz="2400" dirty="0" smtClean="0">
                <a:solidFill>
                  <a:schemeClr val="tx1"/>
                </a:solidFill>
              </a:rPr>
              <a:t>39. Nisan </a:t>
            </a:r>
            <a:r>
              <a:rPr lang="tr-TR" sz="2400" dirty="0" smtClean="0">
                <a:solidFill>
                  <a:schemeClr val="tx1"/>
                </a:solidFill>
              </a:rPr>
              <a:t>Kursu 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Ankara 2019</a:t>
            </a:r>
            <a:endParaRPr lang="tr-TR" sz="24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47914"/>
            <a:ext cx="1512168" cy="1510086"/>
          </a:xfrm>
          <a:prstGeom prst="rect">
            <a:avLst/>
          </a:prstGeom>
          <a:noFill/>
          <a:ln w="12700">
            <a:solidFill>
              <a:srgbClr val="0099CC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27584" y="1268760"/>
            <a:ext cx="7408333" cy="3450696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252728"/>
          </a:xfrm>
        </p:spPr>
        <p:txBody>
          <a:bodyPr/>
          <a:lstStyle/>
          <a:p>
            <a:r>
              <a:rPr lang="tr-TR" dirty="0" err="1" smtClean="0"/>
              <a:t>Luxturna</a:t>
            </a:r>
            <a:r>
              <a:rPr lang="tr-TR" dirty="0" smtClean="0"/>
              <a:t>: Yan Etkiler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80391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008112"/>
          </a:xfrm>
        </p:spPr>
        <p:txBody>
          <a:bodyPr>
            <a:normAutofit/>
          </a:bodyPr>
          <a:lstStyle/>
          <a:p>
            <a:r>
              <a:rPr lang="tr-TR" dirty="0" smtClean="0"/>
              <a:t>Gen Tedavisiyle İlgili Çalışmalar</a:t>
            </a:r>
            <a:endParaRPr lang="tr-T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397962" cy="547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704856" cy="4752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</a:t>
            </a:r>
          </a:p>
          <a:p>
            <a:r>
              <a:rPr lang="tr-TR" dirty="0" smtClean="0"/>
              <a:t>MERTK (</a:t>
            </a:r>
            <a:r>
              <a:rPr lang="tr-TR" dirty="0" err="1" smtClean="0"/>
              <a:t>mer</a:t>
            </a:r>
            <a:r>
              <a:rPr lang="tr-TR" dirty="0" smtClean="0"/>
              <a:t> </a:t>
            </a:r>
            <a:r>
              <a:rPr lang="tr-TR" dirty="0" err="1" smtClean="0"/>
              <a:t>proto</a:t>
            </a:r>
            <a:r>
              <a:rPr lang="tr-TR" dirty="0" smtClean="0"/>
              <a:t>-</a:t>
            </a:r>
            <a:r>
              <a:rPr lang="tr-TR" dirty="0" err="1" smtClean="0"/>
              <a:t>onkogen</a:t>
            </a:r>
            <a:r>
              <a:rPr lang="tr-TR" dirty="0" smtClean="0"/>
              <a:t> </a:t>
            </a:r>
            <a:r>
              <a:rPr lang="tr-TR" dirty="0" err="1" smtClean="0"/>
              <a:t>tirozin</a:t>
            </a:r>
            <a:r>
              <a:rPr lang="tr-TR" dirty="0" smtClean="0"/>
              <a:t> </a:t>
            </a:r>
            <a:r>
              <a:rPr lang="tr-TR" dirty="0" err="1" smtClean="0"/>
              <a:t>kinaz</a:t>
            </a:r>
            <a:r>
              <a:rPr lang="tr-TR" dirty="0" smtClean="0"/>
              <a:t>)  mutasyonu bulunan OR- RP</a:t>
            </a:r>
          </a:p>
          <a:p>
            <a:r>
              <a:rPr lang="tr-TR" dirty="0" smtClean="0"/>
              <a:t>RHO gen mutasyonu bulunan RP</a:t>
            </a:r>
          </a:p>
          <a:p>
            <a:r>
              <a:rPr lang="tr-TR" dirty="0" smtClean="0"/>
              <a:t>CHM mutasyonu bulunan X- R </a:t>
            </a:r>
            <a:r>
              <a:rPr lang="tr-TR" dirty="0" err="1" smtClean="0"/>
              <a:t>koroideremi</a:t>
            </a:r>
            <a:endParaRPr lang="tr-TR" dirty="0" smtClean="0"/>
          </a:p>
          <a:p>
            <a:r>
              <a:rPr lang="tr-TR" dirty="0" smtClean="0"/>
              <a:t>ABCA4 mutasyonu olan </a:t>
            </a:r>
            <a:r>
              <a:rPr lang="tr-TR" dirty="0" err="1" smtClean="0"/>
              <a:t>Stargardts</a:t>
            </a:r>
            <a:r>
              <a:rPr lang="tr-TR" dirty="0" smtClean="0"/>
              <a:t>’ </a:t>
            </a:r>
            <a:r>
              <a:rPr lang="tr-TR" dirty="0" err="1" smtClean="0"/>
              <a:t>distrofisi</a:t>
            </a:r>
            <a:r>
              <a:rPr lang="tr-TR" dirty="0" smtClean="0"/>
              <a:t> </a:t>
            </a:r>
          </a:p>
          <a:p>
            <a:r>
              <a:rPr lang="tr-TR" dirty="0" smtClean="0"/>
              <a:t>BEST 1 mutasyonu olan </a:t>
            </a:r>
            <a:r>
              <a:rPr lang="tr-TR" dirty="0" err="1" smtClean="0"/>
              <a:t>Best</a:t>
            </a:r>
            <a:r>
              <a:rPr lang="tr-TR" dirty="0" smtClean="0"/>
              <a:t> </a:t>
            </a:r>
            <a:r>
              <a:rPr lang="tr-TR" dirty="0" err="1" smtClean="0"/>
              <a:t>Distrofisi</a:t>
            </a:r>
            <a:endParaRPr lang="tr-TR" dirty="0" smtClean="0"/>
          </a:p>
          <a:p>
            <a:r>
              <a:rPr lang="tr-TR" dirty="0" smtClean="0"/>
              <a:t>MYO7A mutasyonu olan </a:t>
            </a:r>
            <a:r>
              <a:rPr lang="tr-TR" dirty="0" err="1" smtClean="0"/>
              <a:t>Usher</a:t>
            </a:r>
            <a:r>
              <a:rPr lang="tr-TR" dirty="0" smtClean="0"/>
              <a:t> Sendromu</a:t>
            </a:r>
          </a:p>
          <a:p>
            <a:r>
              <a:rPr lang="tr-TR" dirty="0" smtClean="0"/>
              <a:t>Anti VEGF gen bileşenlerine bakılarak yaş tip YBMD tedavisi (</a:t>
            </a:r>
            <a:r>
              <a:rPr lang="tr-TR" dirty="0" err="1" smtClean="0"/>
              <a:t>fms</a:t>
            </a:r>
            <a:r>
              <a:rPr lang="tr-TR" dirty="0" smtClean="0"/>
              <a:t> </a:t>
            </a:r>
            <a:r>
              <a:rPr lang="tr-TR" dirty="0" err="1" smtClean="0"/>
              <a:t>like</a:t>
            </a:r>
            <a:r>
              <a:rPr lang="tr-TR" dirty="0" smtClean="0"/>
              <a:t> </a:t>
            </a:r>
            <a:r>
              <a:rPr lang="tr-TR" dirty="0" err="1" smtClean="0"/>
              <a:t>tirozin</a:t>
            </a:r>
            <a:r>
              <a:rPr lang="tr-TR" dirty="0" smtClean="0"/>
              <a:t> </a:t>
            </a:r>
            <a:r>
              <a:rPr lang="tr-TR" dirty="0" err="1" smtClean="0"/>
              <a:t>kinaz</a:t>
            </a:r>
            <a:r>
              <a:rPr lang="tr-TR" dirty="0" smtClean="0"/>
              <a:t> 1 (</a:t>
            </a:r>
            <a:r>
              <a:rPr lang="tr-TR" dirty="0" err="1" smtClean="0"/>
              <a:t>sFlt</a:t>
            </a:r>
            <a:r>
              <a:rPr lang="tr-TR" dirty="0" smtClean="0"/>
              <a:t>-1)) üzerinde çalışılmaktadır.</a:t>
            </a:r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</p:txBody>
      </p:sp>
      <p:sp>
        <p:nvSpPr>
          <p:cNvPr id="3" name="2 Metin kutusu"/>
          <p:cNvSpPr txBox="1"/>
          <p:nvPr/>
        </p:nvSpPr>
        <p:spPr>
          <a:xfrm>
            <a:off x="1907704" y="404664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EN ÇOK ÇALIŞILAN GENLER</a:t>
            </a:r>
          </a:p>
          <a:p>
            <a:r>
              <a:rPr lang="tr-TR" sz="3600" dirty="0" smtClean="0">
                <a:solidFill>
                  <a:schemeClr val="bg1"/>
                </a:solidFill>
              </a:rPr>
              <a:t>        VE HASTALIKLAR</a:t>
            </a:r>
            <a:endParaRPr lang="tr-T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804722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204864"/>
            <a:ext cx="541972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107504" y="5949280"/>
            <a:ext cx="885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Ranibizumab</a:t>
            </a:r>
            <a:r>
              <a:rPr lang="tr-TR" dirty="0" smtClean="0"/>
              <a:t> ile beraber verilmiş, GK de artış ve RBZ enjeksiyon sayısında azalma sağlamış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48680"/>
            <a:ext cx="640871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44824"/>
            <a:ext cx="6057850" cy="39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1835696" y="6093296"/>
            <a:ext cx="556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6 hastada ortalama 3.8 harf artış, 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sensitivite</a:t>
            </a:r>
            <a:r>
              <a:rPr lang="tr-TR" dirty="0" smtClean="0"/>
              <a:t> artışı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628800"/>
            <a:ext cx="7408333" cy="4392488"/>
          </a:xfrm>
        </p:spPr>
        <p:txBody>
          <a:bodyPr>
            <a:normAutofit fontScale="85000" lnSpcReduction="20000"/>
          </a:bodyPr>
          <a:lstStyle/>
          <a:p>
            <a:r>
              <a:rPr lang="tr-TR" dirty="0" err="1" smtClean="0"/>
              <a:t>Herediter</a:t>
            </a:r>
            <a:r>
              <a:rPr lang="tr-TR" dirty="0" smtClean="0"/>
              <a:t> retina hastalıklarında bilinen 260 dan fazla gen ve 3000 den fazla </a:t>
            </a:r>
            <a:r>
              <a:rPr lang="tr-TR" dirty="0" err="1" smtClean="0"/>
              <a:t>allel</a:t>
            </a:r>
            <a:r>
              <a:rPr lang="tr-TR" dirty="0" smtClean="0"/>
              <a:t> bulunmaktadır. </a:t>
            </a:r>
          </a:p>
          <a:p>
            <a:endParaRPr lang="tr-TR" dirty="0" smtClean="0"/>
          </a:p>
          <a:p>
            <a:r>
              <a:rPr lang="tr-TR" dirty="0" smtClean="0"/>
              <a:t>Aynı aile içinde aynı genin farklı mutasyonları söz konusu olabilmektedir.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Bu durum hastalıkla ilgili değerlendirmeleri karmaşık hale getirmektedir.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Yeni teknolojik gelişmelere rağmen test edilen hastaların yaklaşık %50 ‘sinde genetik bozukluk tespit edilebilmektedir.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 Ayrıca bu test ve tedaviler oldukça maliyetlidir.  </a:t>
            </a:r>
            <a:r>
              <a:rPr lang="tr-TR" dirty="0" err="1" smtClean="0"/>
              <a:t>Luxturna</a:t>
            </a:r>
            <a:r>
              <a:rPr lang="tr-TR" dirty="0" smtClean="0"/>
              <a:t>: 425 bin dolar</a:t>
            </a:r>
          </a:p>
          <a:p>
            <a:endParaRPr lang="tr-TR" dirty="0" smtClean="0"/>
          </a:p>
          <a:p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11560" y="476672"/>
            <a:ext cx="7776864" cy="1008112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GEN TEDAVİSİNDE ZORLUKLAR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132856"/>
            <a:ext cx="7632848" cy="3450696"/>
          </a:xfrm>
        </p:spPr>
        <p:txBody>
          <a:bodyPr/>
          <a:lstStyle/>
          <a:p>
            <a:r>
              <a:rPr lang="tr-TR" dirty="0" smtClean="0"/>
              <a:t>Gelecekte  GENOM EDİTİNG  sistemleri</a:t>
            </a:r>
          </a:p>
          <a:p>
            <a:endParaRPr lang="tr-TR" dirty="0" smtClean="0"/>
          </a:p>
          <a:p>
            <a:r>
              <a:rPr lang="tr-TR" dirty="0" smtClean="0"/>
              <a:t>CRİSPR-</a:t>
            </a:r>
            <a:r>
              <a:rPr lang="tr-TR" dirty="0" err="1" smtClean="0"/>
              <a:t>Cas</a:t>
            </a:r>
            <a:r>
              <a:rPr lang="tr-TR" dirty="0" smtClean="0"/>
              <a:t> 9: C</a:t>
            </a:r>
            <a:r>
              <a:rPr lang="en-US" dirty="0" err="1" smtClean="0"/>
              <a:t>lustered</a:t>
            </a:r>
            <a:r>
              <a:rPr lang="en-US" dirty="0" smtClean="0"/>
              <a:t> </a:t>
            </a:r>
            <a:r>
              <a:rPr lang="tr-TR" dirty="0" smtClean="0"/>
              <a:t>R</a:t>
            </a:r>
            <a:r>
              <a:rPr lang="en-US" dirty="0" err="1" smtClean="0"/>
              <a:t>egulatory</a:t>
            </a:r>
            <a:r>
              <a:rPr lang="en-US" dirty="0" smtClean="0"/>
              <a:t> </a:t>
            </a:r>
            <a:r>
              <a:rPr lang="tr-TR" dirty="0" smtClean="0"/>
              <a:t>İ</a:t>
            </a:r>
            <a:r>
              <a:rPr lang="en-US" dirty="0" err="1" smtClean="0"/>
              <a:t>nterspaced</a:t>
            </a:r>
            <a:r>
              <a:rPr lang="en-US" dirty="0" smtClean="0"/>
              <a:t> </a:t>
            </a:r>
            <a:r>
              <a:rPr lang="tr-TR" dirty="0" smtClean="0"/>
              <a:t>S</a:t>
            </a:r>
            <a:r>
              <a:rPr lang="en-US" dirty="0" err="1" smtClean="0"/>
              <a:t>hort</a:t>
            </a:r>
            <a:r>
              <a:rPr lang="en-US" dirty="0" smtClean="0"/>
              <a:t> </a:t>
            </a:r>
            <a:r>
              <a:rPr lang="tr-TR" dirty="0" smtClean="0"/>
              <a:t>P</a:t>
            </a:r>
            <a:r>
              <a:rPr lang="en-US" dirty="0" err="1" smtClean="0"/>
              <a:t>alindromic</a:t>
            </a:r>
            <a:r>
              <a:rPr lang="en-US" dirty="0" smtClean="0"/>
              <a:t> </a:t>
            </a:r>
            <a:r>
              <a:rPr lang="tr-TR" dirty="0" smtClean="0"/>
              <a:t>R</a:t>
            </a:r>
            <a:r>
              <a:rPr lang="en-US" dirty="0" err="1" smtClean="0"/>
              <a:t>epeats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TALEN: </a:t>
            </a:r>
            <a:r>
              <a:rPr lang="tr-TR" dirty="0" err="1" smtClean="0"/>
              <a:t>Transcription</a:t>
            </a:r>
            <a:r>
              <a:rPr lang="tr-TR" dirty="0" smtClean="0"/>
              <a:t> </a:t>
            </a:r>
            <a:r>
              <a:rPr lang="tr-TR" dirty="0" err="1" smtClean="0"/>
              <a:t>Activator</a:t>
            </a:r>
            <a:r>
              <a:rPr lang="tr-TR" dirty="0" smtClean="0"/>
              <a:t>-</a:t>
            </a:r>
            <a:r>
              <a:rPr lang="tr-TR" dirty="0" err="1" smtClean="0"/>
              <a:t>like</a:t>
            </a:r>
            <a:r>
              <a:rPr lang="tr-TR" dirty="0" smtClean="0"/>
              <a:t> </a:t>
            </a:r>
            <a:r>
              <a:rPr lang="tr-TR" dirty="0" err="1" smtClean="0"/>
              <a:t>Effector</a:t>
            </a:r>
            <a:r>
              <a:rPr lang="tr-TR" dirty="0" smtClean="0"/>
              <a:t> </a:t>
            </a:r>
            <a:r>
              <a:rPr lang="tr-TR" dirty="0" err="1" smtClean="0"/>
              <a:t>Nucleases</a:t>
            </a:r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252728"/>
          </a:xfrm>
        </p:spPr>
        <p:txBody>
          <a:bodyPr/>
          <a:lstStyle/>
          <a:p>
            <a:r>
              <a:rPr lang="tr-TR" dirty="0" smtClean="0"/>
              <a:t>Gelecekte gen tedavisi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408333" cy="34506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/>
              <a:t>     Kök Hücre</a:t>
            </a:r>
            <a:r>
              <a:rPr lang="tr-TR" dirty="0" smtClean="0"/>
              <a:t>:</a:t>
            </a:r>
            <a:endParaRPr lang="tr-TR" b="1" dirty="0" smtClean="0"/>
          </a:p>
          <a:p>
            <a:r>
              <a:rPr lang="tr-TR" dirty="0" smtClean="0"/>
              <a:t>Hücrenin özelleşmemiş en temel ve saf halidir.</a:t>
            </a:r>
          </a:p>
          <a:p>
            <a:r>
              <a:rPr lang="tr-TR" dirty="0" smtClean="0"/>
              <a:t>Vücuttaki pek çok hücre tipine </a:t>
            </a:r>
            <a:r>
              <a:rPr lang="tr-TR" dirty="0" err="1" smtClean="0"/>
              <a:t>differensiye</a:t>
            </a:r>
            <a:r>
              <a:rPr lang="tr-TR" dirty="0" smtClean="0"/>
              <a:t> olabilir. </a:t>
            </a:r>
          </a:p>
          <a:p>
            <a:r>
              <a:rPr lang="tr-TR" dirty="0" smtClean="0"/>
              <a:t>Hasarlı hücre ve dokuları onarabilir.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/>
          <a:lstStyle/>
          <a:p>
            <a:r>
              <a:rPr lang="tr-TR" dirty="0" smtClean="0"/>
              <a:t>KÖK HÜCRE NEDİR?</a:t>
            </a:r>
            <a:endParaRPr lang="tr-TR" dirty="0"/>
          </a:p>
        </p:txBody>
      </p:sp>
      <p:pic>
        <p:nvPicPr>
          <p:cNvPr id="4" name="Picture 2" descr="C:\Users\Ayse\Desktop\Kök hücre sunumları\fotolar\SCparentaladvice01-05-13-252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789040"/>
            <a:ext cx="24003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52728"/>
          </a:xfrm>
        </p:spPr>
        <p:txBody>
          <a:bodyPr/>
          <a:lstStyle/>
          <a:p>
            <a:r>
              <a:rPr lang="tr-TR" dirty="0" smtClean="0"/>
              <a:t>KÖK HÜCRE TİPLERİ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755576" y="1556792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1- EMBRYONİK KÖK HÜCRE</a:t>
            </a:r>
          </a:p>
          <a:p>
            <a:r>
              <a:rPr lang="tr-TR" sz="2400" dirty="0" smtClean="0"/>
              <a:t>2- ERİŞKİN KÖK HÜCRE</a:t>
            </a:r>
          </a:p>
          <a:p>
            <a:r>
              <a:rPr lang="tr-TR" sz="2400" dirty="0" smtClean="0"/>
              <a:t>                    - </a:t>
            </a:r>
            <a:r>
              <a:rPr lang="tr-TR" sz="2400" dirty="0" err="1" smtClean="0"/>
              <a:t>Mesenkimal</a:t>
            </a:r>
            <a:r>
              <a:rPr lang="tr-TR" sz="2400" dirty="0" smtClean="0"/>
              <a:t> KH (</a:t>
            </a:r>
            <a:r>
              <a:rPr lang="tr-TR" sz="2400" dirty="0" err="1" smtClean="0"/>
              <a:t>Adipoz</a:t>
            </a:r>
            <a:r>
              <a:rPr lang="tr-TR" sz="2400" dirty="0" smtClean="0"/>
              <a:t>, Kemik iliği, </a:t>
            </a:r>
            <a:r>
              <a:rPr lang="tr-TR" sz="2400" dirty="0" err="1" smtClean="0"/>
              <a:t>Umblikal</a:t>
            </a:r>
            <a:r>
              <a:rPr lang="tr-TR" sz="2400" dirty="0" smtClean="0"/>
              <a:t> </a:t>
            </a:r>
            <a:r>
              <a:rPr lang="tr-TR" sz="2400" dirty="0" err="1" smtClean="0"/>
              <a:t>kord</a:t>
            </a:r>
            <a:r>
              <a:rPr lang="tr-TR" sz="2400" dirty="0" smtClean="0"/>
              <a:t>)</a:t>
            </a:r>
          </a:p>
          <a:p>
            <a:r>
              <a:rPr lang="tr-TR" sz="2400" dirty="0" smtClean="0"/>
              <a:t>	      -  İndüklenmiş </a:t>
            </a:r>
            <a:r>
              <a:rPr lang="tr-TR" sz="2400" dirty="0" err="1" smtClean="0"/>
              <a:t>pluripotent</a:t>
            </a:r>
            <a:r>
              <a:rPr lang="tr-TR" sz="2400" dirty="0" smtClean="0"/>
              <a:t> KH (İPKH)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870434"/>
            <a:ext cx="6048672" cy="298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755576" y="1484784"/>
            <a:ext cx="8136904" cy="453650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(1) </a:t>
            </a:r>
            <a:r>
              <a:rPr lang="tr-TR" dirty="0" smtClean="0"/>
              <a:t>Hücre </a:t>
            </a:r>
            <a:r>
              <a:rPr lang="tr-TR" dirty="0" err="1" smtClean="0"/>
              <a:t>Replasmanı</a:t>
            </a:r>
            <a:r>
              <a:rPr lang="tr-TR" dirty="0" smtClean="0"/>
              <a:t>:  Sağlıklı kök hücreler dejenere hücrelerin yerini alabilir. 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(2) </a:t>
            </a:r>
            <a:r>
              <a:rPr lang="tr-TR" dirty="0" err="1" smtClean="0"/>
              <a:t>Nutrisyonel</a:t>
            </a:r>
            <a:r>
              <a:rPr lang="tr-TR" dirty="0" smtClean="0"/>
              <a:t> Destek (</a:t>
            </a:r>
            <a:r>
              <a:rPr lang="tr-TR" dirty="0" err="1" smtClean="0"/>
              <a:t>Parakrin</a:t>
            </a:r>
            <a:r>
              <a:rPr lang="tr-TR" dirty="0" smtClean="0"/>
              <a:t> etki): Sağlıklı kök hücreler salgıladıkları faktörlerle etraftaki hücrelerin yaşamlarını desteklerler. 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</a:t>
            </a:r>
            <a:r>
              <a:rPr lang="tr-TR" dirty="0" smtClean="0"/>
              <a:t>3</a:t>
            </a:r>
            <a:r>
              <a:rPr lang="en-US" dirty="0" smtClean="0"/>
              <a:t>) </a:t>
            </a:r>
            <a:r>
              <a:rPr lang="tr-TR" dirty="0" err="1" smtClean="0"/>
              <a:t>İmmunmodülator</a:t>
            </a:r>
            <a:r>
              <a:rPr lang="tr-TR" dirty="0" smtClean="0"/>
              <a:t> etki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13576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KÖK HÜCRE TEDAVİSİNİN MEKANİZMASI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547664" y="2132856"/>
            <a:ext cx="6832269" cy="3450696"/>
          </a:xfrm>
        </p:spPr>
        <p:txBody>
          <a:bodyPr/>
          <a:lstStyle/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             Sunumda adı geçen ürünlerle </a:t>
            </a:r>
          </a:p>
          <a:p>
            <a:pPr>
              <a:buNone/>
            </a:pPr>
            <a:r>
              <a:rPr lang="tr-TR" dirty="0" smtClean="0"/>
              <a:t>        herhangi bir finansal ilintim yoktur. 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67544" y="1484784"/>
            <a:ext cx="8424936" cy="50405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tr-TR" sz="2900" dirty="0" smtClean="0"/>
          </a:p>
          <a:p>
            <a:r>
              <a:rPr lang="en-US" sz="2900" b="1" dirty="0" smtClean="0"/>
              <a:t>(2) </a:t>
            </a:r>
            <a:r>
              <a:rPr lang="tr-TR" sz="2900" b="1" dirty="0" err="1" smtClean="0"/>
              <a:t>Nutrisyonel</a:t>
            </a:r>
            <a:r>
              <a:rPr lang="tr-TR" sz="2900" b="1" dirty="0" smtClean="0"/>
              <a:t> Destek: </a:t>
            </a:r>
            <a:r>
              <a:rPr lang="tr-TR" sz="2900" dirty="0" smtClean="0"/>
              <a:t>Sağlıklı kök hücreler salgıladıkları faktörlerle etraftaki hücrelerin yaşamlarını desteklerler (</a:t>
            </a:r>
            <a:r>
              <a:rPr lang="tr-TR" sz="2900" dirty="0" err="1" smtClean="0"/>
              <a:t>Parakrin</a:t>
            </a:r>
            <a:r>
              <a:rPr lang="tr-TR" sz="2900" dirty="0" smtClean="0"/>
              <a:t>, </a:t>
            </a:r>
            <a:r>
              <a:rPr lang="tr-TR" sz="2900" dirty="0" err="1" smtClean="0"/>
              <a:t>Trofik</a:t>
            </a:r>
            <a:r>
              <a:rPr lang="tr-TR" sz="2900" dirty="0" smtClean="0"/>
              <a:t> etki) </a:t>
            </a:r>
          </a:p>
          <a:p>
            <a:pPr>
              <a:buNone/>
            </a:pPr>
            <a:endParaRPr lang="tr-TR" sz="2900" dirty="0" smtClean="0"/>
          </a:p>
          <a:p>
            <a:r>
              <a:rPr lang="tr-TR" sz="2900" dirty="0" err="1" smtClean="0"/>
              <a:t>Proangiogenik</a:t>
            </a:r>
            <a:r>
              <a:rPr lang="tr-TR" sz="2900" dirty="0" smtClean="0"/>
              <a:t> faktörler: </a:t>
            </a:r>
            <a:r>
              <a:rPr lang="tr-TR" sz="2900" dirty="0" err="1" smtClean="0"/>
              <a:t>Angiogenin</a:t>
            </a:r>
            <a:r>
              <a:rPr lang="tr-TR" sz="2900" dirty="0" smtClean="0"/>
              <a:t>, PLGF</a:t>
            </a:r>
          </a:p>
          <a:p>
            <a:endParaRPr lang="tr-TR" sz="2900" dirty="0" smtClean="0"/>
          </a:p>
          <a:p>
            <a:r>
              <a:rPr lang="tr-TR" sz="2900" dirty="0" err="1" smtClean="0"/>
              <a:t>Angiogenik</a:t>
            </a:r>
            <a:r>
              <a:rPr lang="tr-TR" sz="2900" dirty="0" smtClean="0"/>
              <a:t> </a:t>
            </a:r>
            <a:r>
              <a:rPr lang="tr-TR" sz="2900" dirty="0" err="1" smtClean="0"/>
              <a:t>kemokinler</a:t>
            </a:r>
            <a:r>
              <a:rPr lang="tr-TR" sz="2900" dirty="0" smtClean="0"/>
              <a:t>: CXCL1, CXCL,CXCL5,CXCL6 ve CXCL8</a:t>
            </a:r>
          </a:p>
          <a:p>
            <a:endParaRPr lang="tr-TR" sz="2900" dirty="0" smtClean="0"/>
          </a:p>
          <a:p>
            <a:r>
              <a:rPr lang="tr-TR" sz="2900" dirty="0" err="1" smtClean="0"/>
              <a:t>Angiogenik</a:t>
            </a:r>
            <a:r>
              <a:rPr lang="tr-TR" sz="2900" dirty="0" smtClean="0"/>
              <a:t> </a:t>
            </a:r>
            <a:r>
              <a:rPr lang="tr-TR" sz="2900" dirty="0" err="1" smtClean="0"/>
              <a:t>growth</a:t>
            </a:r>
            <a:r>
              <a:rPr lang="tr-TR" sz="2900" dirty="0" smtClean="0"/>
              <a:t> faktörler: HGF, </a:t>
            </a:r>
            <a:r>
              <a:rPr lang="tr-TR" sz="2900" dirty="0" err="1" smtClean="0"/>
              <a:t>bFGF</a:t>
            </a:r>
            <a:r>
              <a:rPr lang="tr-TR" sz="2900" dirty="0" smtClean="0"/>
              <a:t>, VEGF-D, PDGF-AA, TGF-𝛽2, G-CSF, TGF-𝛽2</a:t>
            </a:r>
          </a:p>
          <a:p>
            <a:endParaRPr lang="tr-TR" sz="2900" dirty="0" smtClean="0"/>
          </a:p>
          <a:p>
            <a:r>
              <a:rPr lang="tr-TR" sz="2900" dirty="0" err="1" smtClean="0"/>
              <a:t>Nörotrofik</a:t>
            </a:r>
            <a:r>
              <a:rPr lang="tr-TR" sz="2900" dirty="0" smtClean="0"/>
              <a:t> faktörler: </a:t>
            </a:r>
            <a:r>
              <a:rPr lang="tr-TR" sz="2900" dirty="0" err="1" smtClean="0"/>
              <a:t>bFGF</a:t>
            </a:r>
            <a:r>
              <a:rPr lang="tr-TR" sz="2900" dirty="0" smtClean="0"/>
              <a:t>, </a:t>
            </a:r>
            <a:r>
              <a:rPr lang="tr-TR" sz="2900" dirty="0" err="1" smtClean="0"/>
              <a:t>nerve</a:t>
            </a:r>
            <a:r>
              <a:rPr lang="tr-TR" sz="2900" dirty="0" smtClean="0"/>
              <a:t> </a:t>
            </a:r>
            <a:r>
              <a:rPr lang="tr-TR" sz="2900" dirty="0" err="1" smtClean="0"/>
              <a:t>growth</a:t>
            </a:r>
            <a:r>
              <a:rPr lang="tr-TR" sz="2900" dirty="0" smtClean="0"/>
              <a:t> </a:t>
            </a:r>
            <a:r>
              <a:rPr lang="tr-TR" sz="2900" dirty="0" err="1" smtClean="0"/>
              <a:t>factor</a:t>
            </a:r>
            <a:r>
              <a:rPr lang="tr-TR" sz="2900" dirty="0" smtClean="0"/>
              <a:t> (NGF), </a:t>
            </a:r>
            <a:r>
              <a:rPr lang="tr-TR" sz="2900" dirty="0" err="1" smtClean="0"/>
              <a:t>neurotrophin</a:t>
            </a:r>
            <a:r>
              <a:rPr lang="tr-TR" sz="2900" dirty="0" smtClean="0"/>
              <a:t> 3 (NT3), </a:t>
            </a:r>
            <a:r>
              <a:rPr lang="tr-TR" sz="2900" dirty="0" err="1" smtClean="0"/>
              <a:t>neurotrophin</a:t>
            </a:r>
            <a:r>
              <a:rPr lang="tr-TR" sz="2900" dirty="0" smtClean="0"/>
              <a:t> 4 (NT4), </a:t>
            </a:r>
            <a:r>
              <a:rPr lang="tr-TR" sz="2900" dirty="0" err="1" smtClean="0"/>
              <a:t>glial</a:t>
            </a:r>
            <a:r>
              <a:rPr lang="tr-TR" sz="2900" dirty="0" smtClean="0"/>
              <a:t>-</a:t>
            </a:r>
            <a:r>
              <a:rPr lang="tr-TR" sz="2900" dirty="0" err="1" smtClean="0"/>
              <a:t>derived</a:t>
            </a:r>
            <a:r>
              <a:rPr lang="tr-TR" sz="2900" dirty="0" smtClean="0"/>
              <a:t> </a:t>
            </a:r>
            <a:r>
              <a:rPr lang="tr-TR" sz="2900" dirty="0" err="1" smtClean="0"/>
              <a:t>neurotrophic</a:t>
            </a:r>
            <a:r>
              <a:rPr lang="tr-TR" sz="2900" dirty="0" smtClean="0"/>
              <a:t> </a:t>
            </a:r>
            <a:r>
              <a:rPr lang="tr-TR" sz="2900" dirty="0" err="1" smtClean="0"/>
              <a:t>factor</a:t>
            </a:r>
            <a:r>
              <a:rPr lang="tr-TR" sz="2900" dirty="0" smtClean="0"/>
              <a:t> (GDNF) </a:t>
            </a:r>
          </a:p>
          <a:p>
            <a:endParaRPr lang="tr-TR" sz="2900" dirty="0" smtClean="0"/>
          </a:p>
          <a:p>
            <a:r>
              <a:rPr lang="tr-TR" sz="2900" dirty="0" err="1" smtClean="0"/>
              <a:t>Hematopoietik</a:t>
            </a:r>
            <a:r>
              <a:rPr lang="tr-TR" sz="2900" dirty="0" smtClean="0"/>
              <a:t>  </a:t>
            </a:r>
            <a:r>
              <a:rPr lang="tr-TR" sz="2900" dirty="0" err="1" smtClean="0"/>
              <a:t>growth</a:t>
            </a:r>
            <a:r>
              <a:rPr lang="tr-TR" sz="2900" dirty="0" smtClean="0"/>
              <a:t> faktörler: G-CSF, GM-CSF, LIF, IL-1𝛼, IL-6, IL-8, </a:t>
            </a:r>
            <a:r>
              <a:rPr lang="tr-TR" sz="2900" dirty="0" err="1" smtClean="0"/>
              <a:t>and</a:t>
            </a:r>
            <a:r>
              <a:rPr lang="tr-TR" sz="2900" dirty="0" smtClean="0"/>
              <a:t> IL-11. </a:t>
            </a:r>
          </a:p>
          <a:p>
            <a:pPr>
              <a:buNone/>
            </a:pPr>
            <a:endParaRPr lang="tr-TR" sz="2900" dirty="0" smtClean="0"/>
          </a:p>
          <a:p>
            <a:endParaRPr lang="tr-TR" sz="2900" dirty="0" smtClean="0"/>
          </a:p>
          <a:p>
            <a:pPr>
              <a:buNone/>
            </a:pPr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13576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KÖK HÜCRE TEDAVİSİNİN MEKANİZMASI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276872"/>
            <a:ext cx="7632848" cy="3306680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Çok küçük dozlar yeterli olur.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Cerrahi yaklaşım kolaydır.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Nakledilen hücre kolayca izlenir.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Gözün </a:t>
            </a:r>
            <a:r>
              <a:rPr lang="tr-TR" dirty="0" err="1" smtClean="0"/>
              <a:t>immün</a:t>
            </a:r>
            <a:r>
              <a:rPr lang="tr-TR" dirty="0" smtClean="0"/>
              <a:t> yapısı uygundur.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Ekstraoküler</a:t>
            </a:r>
            <a:r>
              <a:rPr lang="tr-TR" dirty="0" smtClean="0"/>
              <a:t> yayılım söz konusu değildir. 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252728"/>
          </a:xfrm>
        </p:spPr>
        <p:txBody>
          <a:bodyPr/>
          <a:lstStyle/>
          <a:p>
            <a:r>
              <a:rPr lang="tr-TR" dirty="0" smtClean="0"/>
              <a:t>Gözde Kök Hücre Kullanımı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340768"/>
            <a:ext cx="7488832" cy="4824536"/>
          </a:xfrm>
        </p:spPr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r>
              <a:rPr lang="tr-TR" sz="4800" dirty="0" err="1" smtClean="0"/>
              <a:t>Schwartz</a:t>
            </a:r>
            <a:r>
              <a:rPr lang="tr-TR" sz="4800" dirty="0" smtClean="0"/>
              <a:t> SD, </a:t>
            </a:r>
            <a:r>
              <a:rPr lang="tr-TR" sz="4800" dirty="0" err="1" smtClean="0"/>
              <a:t>Regillo</a:t>
            </a:r>
            <a:r>
              <a:rPr lang="tr-TR" sz="4800" dirty="0" smtClean="0"/>
              <a:t> CD, Lam BL, et al. </a:t>
            </a:r>
            <a:r>
              <a:rPr lang="tr-TR" sz="4800" dirty="0" err="1" smtClean="0"/>
              <a:t>Human</a:t>
            </a:r>
            <a:r>
              <a:rPr lang="tr-TR" sz="4800" dirty="0" smtClean="0"/>
              <a:t> </a:t>
            </a:r>
            <a:r>
              <a:rPr lang="tr-TR" sz="4800" dirty="0" err="1" smtClean="0"/>
              <a:t>embryonic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</a:t>
            </a:r>
            <a:r>
              <a:rPr lang="tr-TR" sz="4800" dirty="0" smtClean="0"/>
              <a:t>-</a:t>
            </a:r>
            <a:r>
              <a:rPr lang="tr-TR" sz="4800" dirty="0" err="1" smtClean="0"/>
              <a:t>derived</a:t>
            </a:r>
            <a:r>
              <a:rPr lang="tr-TR" sz="4800" dirty="0" smtClean="0"/>
              <a:t> </a:t>
            </a:r>
            <a:r>
              <a:rPr lang="tr-TR" sz="4800" dirty="0" err="1" smtClean="0"/>
              <a:t>retinal</a:t>
            </a:r>
            <a:r>
              <a:rPr lang="tr-TR" sz="4800" dirty="0" smtClean="0"/>
              <a:t> pigment </a:t>
            </a:r>
            <a:r>
              <a:rPr lang="tr-TR" sz="4800" dirty="0" err="1" smtClean="0"/>
              <a:t>epithelium</a:t>
            </a:r>
            <a:r>
              <a:rPr lang="tr-TR" sz="4800" dirty="0" smtClean="0"/>
              <a:t> in </a:t>
            </a:r>
            <a:r>
              <a:rPr lang="tr-TR" sz="4800" dirty="0" err="1" smtClean="0"/>
              <a:t>patients</a:t>
            </a:r>
            <a:r>
              <a:rPr lang="tr-TR" sz="4800" dirty="0" smtClean="0"/>
              <a:t> </a:t>
            </a:r>
            <a:r>
              <a:rPr lang="tr-TR" sz="4800" dirty="0" err="1" smtClean="0"/>
              <a:t>with</a:t>
            </a:r>
            <a:r>
              <a:rPr lang="tr-TR" sz="4800" dirty="0" smtClean="0"/>
              <a:t> </a:t>
            </a:r>
            <a:r>
              <a:rPr lang="tr-TR" sz="4800" dirty="0" err="1" smtClean="0"/>
              <a:t>age</a:t>
            </a:r>
            <a:r>
              <a:rPr lang="tr-TR" sz="4800" dirty="0" smtClean="0"/>
              <a:t>-</a:t>
            </a:r>
            <a:r>
              <a:rPr lang="tr-TR" sz="4800" dirty="0" err="1" smtClean="0"/>
              <a:t>related</a:t>
            </a:r>
            <a:r>
              <a:rPr lang="tr-TR" sz="4800" dirty="0" smtClean="0"/>
              <a:t> </a:t>
            </a:r>
            <a:r>
              <a:rPr lang="tr-TR" sz="4800" dirty="0" err="1" smtClean="0"/>
              <a:t>macular</a:t>
            </a:r>
            <a:r>
              <a:rPr lang="tr-TR" sz="4800" dirty="0" smtClean="0"/>
              <a:t> </a:t>
            </a:r>
            <a:r>
              <a:rPr lang="tr-TR" sz="4800" dirty="0" err="1" smtClean="0"/>
              <a:t>degeneration</a:t>
            </a:r>
            <a:r>
              <a:rPr lang="tr-TR" sz="4800" dirty="0" smtClean="0"/>
              <a:t> </a:t>
            </a:r>
            <a:r>
              <a:rPr lang="tr-TR" sz="4800" dirty="0" err="1" smtClean="0"/>
              <a:t>and</a:t>
            </a:r>
            <a:r>
              <a:rPr lang="tr-TR" sz="4800" dirty="0" smtClean="0"/>
              <a:t> </a:t>
            </a:r>
            <a:r>
              <a:rPr lang="tr-TR" sz="4800" dirty="0" err="1" smtClean="0"/>
              <a:t>Stargardt's</a:t>
            </a:r>
            <a:r>
              <a:rPr lang="tr-TR" sz="4800" dirty="0" smtClean="0"/>
              <a:t> </a:t>
            </a:r>
            <a:r>
              <a:rPr lang="tr-TR" sz="4800" dirty="0" err="1" smtClean="0"/>
              <a:t>macular</a:t>
            </a:r>
            <a:r>
              <a:rPr lang="tr-TR" sz="4800" dirty="0" smtClean="0"/>
              <a:t> </a:t>
            </a:r>
            <a:r>
              <a:rPr lang="tr-TR" sz="4800" dirty="0" err="1" smtClean="0"/>
              <a:t>dystrophy</a:t>
            </a:r>
            <a:r>
              <a:rPr lang="tr-TR" sz="4800" dirty="0" smtClean="0"/>
              <a:t>: </a:t>
            </a:r>
            <a:r>
              <a:rPr lang="tr-TR" sz="4800" dirty="0" err="1" smtClean="0"/>
              <a:t>follow</a:t>
            </a:r>
            <a:r>
              <a:rPr lang="tr-TR" sz="4800" dirty="0" smtClean="0"/>
              <a:t>-</a:t>
            </a:r>
            <a:r>
              <a:rPr lang="tr-TR" sz="4800" dirty="0" err="1" smtClean="0"/>
              <a:t>up</a:t>
            </a:r>
            <a:r>
              <a:rPr lang="tr-TR" sz="4800" dirty="0" smtClean="0"/>
              <a:t> of </a:t>
            </a:r>
            <a:r>
              <a:rPr lang="tr-TR" sz="4800" dirty="0" err="1" smtClean="0"/>
              <a:t>two</a:t>
            </a:r>
            <a:r>
              <a:rPr lang="tr-TR" sz="4800" dirty="0" smtClean="0"/>
              <a:t> </a:t>
            </a:r>
            <a:r>
              <a:rPr lang="tr-TR" sz="4800" dirty="0" err="1" smtClean="0"/>
              <a:t>open</a:t>
            </a:r>
            <a:r>
              <a:rPr lang="tr-TR" sz="4800" dirty="0" smtClean="0"/>
              <a:t>-</a:t>
            </a:r>
            <a:r>
              <a:rPr lang="tr-TR" sz="4800" dirty="0" err="1" smtClean="0"/>
              <a:t>label</a:t>
            </a:r>
            <a:r>
              <a:rPr lang="tr-TR" sz="4800" dirty="0" smtClean="0"/>
              <a:t> </a:t>
            </a:r>
            <a:r>
              <a:rPr lang="tr-TR" sz="4800" dirty="0" err="1" smtClean="0"/>
              <a:t>phase</a:t>
            </a:r>
            <a:r>
              <a:rPr lang="tr-TR" sz="4800" dirty="0" smtClean="0"/>
              <a:t> 1/2 </a:t>
            </a:r>
            <a:r>
              <a:rPr lang="tr-TR" sz="4800" dirty="0" err="1" smtClean="0"/>
              <a:t>studies</a:t>
            </a:r>
            <a:r>
              <a:rPr lang="tr-TR" sz="4800" dirty="0" smtClean="0"/>
              <a:t>. </a:t>
            </a:r>
            <a:r>
              <a:rPr lang="tr-TR" sz="4800" i="1" dirty="0" err="1" smtClean="0"/>
              <a:t>Lancet</a:t>
            </a:r>
            <a:r>
              <a:rPr lang="tr-TR" sz="4800" dirty="0" smtClean="0"/>
              <a:t> 2015;385:509-16.</a:t>
            </a:r>
          </a:p>
          <a:p>
            <a:r>
              <a:rPr lang="en-US" sz="4800" dirty="0" smtClean="0"/>
              <a:t>Song WK, Park KM, Kim HJ, et al. Treatment of macular degeneration using embryonic stem cell-derived retinal pigment epithelium: preliminary results in Asian patients. </a:t>
            </a:r>
            <a:r>
              <a:rPr lang="en-US" sz="4800" i="1" dirty="0" smtClean="0"/>
              <a:t>Stem Cell Reports</a:t>
            </a:r>
            <a:r>
              <a:rPr lang="en-US" sz="4800" dirty="0" smtClean="0"/>
              <a:t> 2015;4:860-72.</a:t>
            </a:r>
            <a:endParaRPr lang="tr-TR" sz="4800" dirty="0" smtClean="0"/>
          </a:p>
          <a:p>
            <a:r>
              <a:rPr lang="tr-TR" sz="4800" dirty="0" err="1" smtClean="0"/>
              <a:t>Limoli</a:t>
            </a:r>
            <a:r>
              <a:rPr lang="tr-TR" sz="4800" dirty="0" smtClean="0"/>
              <a:t> PG, </a:t>
            </a:r>
            <a:r>
              <a:rPr lang="tr-TR" sz="4800" dirty="0" err="1" smtClean="0"/>
              <a:t>Limoli</a:t>
            </a:r>
            <a:r>
              <a:rPr lang="tr-TR" sz="4800" dirty="0" smtClean="0"/>
              <a:t> C, </a:t>
            </a:r>
            <a:r>
              <a:rPr lang="tr-TR" sz="4800" dirty="0" err="1" smtClean="0"/>
              <a:t>Vingolo</a:t>
            </a:r>
            <a:r>
              <a:rPr lang="tr-TR" sz="4800" dirty="0" smtClean="0"/>
              <a:t> EM, </a:t>
            </a:r>
            <a:r>
              <a:rPr lang="tr-TR" sz="4800" dirty="0" err="1" smtClean="0"/>
              <a:t>Scalinci</a:t>
            </a:r>
            <a:r>
              <a:rPr lang="tr-TR" sz="4800" dirty="0" smtClean="0"/>
              <a:t> SZ, </a:t>
            </a:r>
            <a:r>
              <a:rPr lang="tr-TR" sz="4800" dirty="0" err="1" smtClean="0"/>
              <a:t>Nebbioso</a:t>
            </a:r>
            <a:r>
              <a:rPr lang="tr-TR" sz="4800" dirty="0" smtClean="0"/>
              <a:t> M.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surgery</a:t>
            </a:r>
            <a:r>
              <a:rPr lang="tr-TR" sz="4800" dirty="0" smtClean="0"/>
              <a:t> </a:t>
            </a:r>
            <a:r>
              <a:rPr lang="tr-TR" sz="4800" dirty="0" err="1" smtClean="0"/>
              <a:t>and</a:t>
            </a:r>
            <a:r>
              <a:rPr lang="tr-TR" sz="4800" dirty="0" smtClean="0"/>
              <a:t> </a:t>
            </a:r>
            <a:r>
              <a:rPr lang="tr-TR" sz="4800" dirty="0" err="1" smtClean="0"/>
              <a:t>growth</a:t>
            </a:r>
            <a:r>
              <a:rPr lang="tr-TR" sz="4800" dirty="0" smtClean="0"/>
              <a:t> </a:t>
            </a:r>
            <a:r>
              <a:rPr lang="tr-TR" sz="4800" dirty="0" err="1" smtClean="0"/>
              <a:t>factors</a:t>
            </a:r>
            <a:r>
              <a:rPr lang="tr-TR" sz="4800" dirty="0" smtClean="0"/>
              <a:t> in </a:t>
            </a:r>
            <a:r>
              <a:rPr lang="tr-TR" sz="4800" dirty="0" err="1" smtClean="0"/>
              <a:t>dry</a:t>
            </a:r>
            <a:r>
              <a:rPr lang="tr-TR" sz="4800" dirty="0" smtClean="0"/>
              <a:t> </a:t>
            </a:r>
            <a:r>
              <a:rPr lang="tr-TR" sz="4800" dirty="0" err="1" smtClean="0"/>
              <a:t>age</a:t>
            </a:r>
            <a:r>
              <a:rPr lang="tr-TR" sz="4800" dirty="0" smtClean="0"/>
              <a:t>-</a:t>
            </a:r>
            <a:r>
              <a:rPr lang="tr-TR" sz="4800" dirty="0" err="1" smtClean="0"/>
              <a:t>related</a:t>
            </a:r>
            <a:r>
              <a:rPr lang="tr-TR" sz="4800" dirty="0" smtClean="0"/>
              <a:t> </a:t>
            </a:r>
            <a:r>
              <a:rPr lang="tr-TR" sz="4800" dirty="0" err="1" smtClean="0"/>
              <a:t>macular</a:t>
            </a:r>
            <a:r>
              <a:rPr lang="tr-TR" sz="4800" dirty="0" smtClean="0"/>
              <a:t> </a:t>
            </a:r>
            <a:r>
              <a:rPr lang="tr-TR" sz="4800" dirty="0" err="1" smtClean="0"/>
              <a:t>degeneration</a:t>
            </a:r>
            <a:r>
              <a:rPr lang="tr-TR" sz="4800" dirty="0" smtClean="0"/>
              <a:t>: </a:t>
            </a:r>
            <a:r>
              <a:rPr lang="tr-TR" sz="4800" dirty="0" err="1" smtClean="0"/>
              <a:t>visual</a:t>
            </a:r>
            <a:r>
              <a:rPr lang="tr-TR" sz="4800" dirty="0" smtClean="0"/>
              <a:t> </a:t>
            </a:r>
            <a:r>
              <a:rPr lang="tr-TR" sz="4800" dirty="0" err="1" smtClean="0"/>
              <a:t>prognosis</a:t>
            </a:r>
            <a:r>
              <a:rPr lang="tr-TR" sz="4800" dirty="0" smtClean="0"/>
              <a:t> </a:t>
            </a:r>
            <a:r>
              <a:rPr lang="tr-TR" sz="4800" dirty="0" err="1" smtClean="0"/>
              <a:t>and</a:t>
            </a:r>
            <a:r>
              <a:rPr lang="tr-TR" sz="4800" dirty="0" smtClean="0"/>
              <a:t> </a:t>
            </a:r>
            <a:r>
              <a:rPr lang="tr-TR" sz="4800" dirty="0" err="1" smtClean="0"/>
              <a:t>morphological</a:t>
            </a:r>
            <a:r>
              <a:rPr lang="tr-TR" sz="4800" dirty="0" smtClean="0"/>
              <a:t> </a:t>
            </a:r>
            <a:r>
              <a:rPr lang="tr-TR" sz="4800" dirty="0" err="1" smtClean="0"/>
              <a:t>study</a:t>
            </a:r>
            <a:r>
              <a:rPr lang="tr-TR" sz="4800" dirty="0" smtClean="0"/>
              <a:t>. </a:t>
            </a:r>
            <a:r>
              <a:rPr lang="tr-TR" sz="4800" i="1" dirty="0" err="1" smtClean="0"/>
              <a:t>Oncotarget</a:t>
            </a:r>
            <a:r>
              <a:rPr lang="tr-TR" sz="4800" dirty="0" smtClean="0"/>
              <a:t> 2016;7:46913-23.</a:t>
            </a:r>
          </a:p>
          <a:p>
            <a:r>
              <a:rPr lang="tr-TR" sz="4800" dirty="0" err="1" smtClean="0"/>
              <a:t>Mandai</a:t>
            </a:r>
            <a:r>
              <a:rPr lang="tr-TR" sz="4800" dirty="0" smtClean="0"/>
              <a:t> M, </a:t>
            </a:r>
            <a:r>
              <a:rPr lang="tr-TR" sz="4800" dirty="0" err="1" smtClean="0"/>
              <a:t>Watanabe</a:t>
            </a:r>
            <a:r>
              <a:rPr lang="tr-TR" sz="4800" dirty="0" smtClean="0"/>
              <a:t> A, </a:t>
            </a:r>
            <a:r>
              <a:rPr lang="tr-TR" sz="4800" dirty="0" err="1" smtClean="0"/>
              <a:t>Kurimoto</a:t>
            </a:r>
            <a:r>
              <a:rPr lang="tr-TR" sz="4800" dirty="0" smtClean="0"/>
              <a:t> Y, et al. </a:t>
            </a:r>
            <a:r>
              <a:rPr lang="tr-TR" sz="4800" dirty="0" err="1" smtClean="0"/>
              <a:t>Autologous</a:t>
            </a:r>
            <a:r>
              <a:rPr lang="tr-TR" sz="4800" dirty="0" smtClean="0"/>
              <a:t> </a:t>
            </a:r>
            <a:r>
              <a:rPr lang="tr-TR" sz="4800" dirty="0" err="1" smtClean="0"/>
              <a:t>Induced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-</a:t>
            </a:r>
            <a:r>
              <a:rPr lang="tr-TR" sz="4800" dirty="0" err="1" smtClean="0"/>
              <a:t>Cell</a:t>
            </a:r>
            <a:r>
              <a:rPr lang="tr-TR" sz="4800" dirty="0" smtClean="0"/>
              <a:t>-</a:t>
            </a:r>
            <a:r>
              <a:rPr lang="tr-TR" sz="4800" dirty="0" err="1" smtClean="0"/>
              <a:t>Derived</a:t>
            </a:r>
            <a:r>
              <a:rPr lang="tr-TR" sz="4800" dirty="0" smtClean="0"/>
              <a:t> </a:t>
            </a:r>
            <a:r>
              <a:rPr lang="tr-TR" sz="4800" dirty="0" err="1" smtClean="0"/>
              <a:t>Retinal</a:t>
            </a:r>
            <a:r>
              <a:rPr lang="tr-TR" sz="4800" dirty="0" smtClean="0"/>
              <a:t> </a:t>
            </a:r>
            <a:r>
              <a:rPr lang="tr-TR" sz="4800" dirty="0" err="1" smtClean="0"/>
              <a:t>Cells</a:t>
            </a:r>
            <a:r>
              <a:rPr lang="tr-TR" sz="4800" dirty="0" smtClean="0"/>
              <a:t> </a:t>
            </a:r>
            <a:r>
              <a:rPr lang="tr-TR" sz="4800" dirty="0" err="1" smtClean="0"/>
              <a:t>for</a:t>
            </a:r>
            <a:r>
              <a:rPr lang="tr-TR" sz="4800" dirty="0" smtClean="0"/>
              <a:t> </a:t>
            </a:r>
            <a:r>
              <a:rPr lang="tr-TR" sz="4800" dirty="0" err="1" smtClean="0"/>
              <a:t>Macular</a:t>
            </a:r>
            <a:r>
              <a:rPr lang="tr-TR" sz="4800" dirty="0" smtClean="0"/>
              <a:t> </a:t>
            </a:r>
            <a:r>
              <a:rPr lang="tr-TR" sz="4800" dirty="0" err="1" smtClean="0"/>
              <a:t>Degeneration</a:t>
            </a:r>
            <a:r>
              <a:rPr lang="tr-TR" sz="4800" dirty="0" smtClean="0"/>
              <a:t>. </a:t>
            </a:r>
            <a:r>
              <a:rPr lang="tr-TR" sz="4800" i="1" dirty="0" smtClean="0"/>
              <a:t>N </a:t>
            </a:r>
            <a:r>
              <a:rPr lang="tr-TR" sz="4800" i="1" dirty="0" err="1" smtClean="0"/>
              <a:t>Engl</a:t>
            </a:r>
            <a:r>
              <a:rPr lang="tr-TR" sz="4800" i="1" dirty="0" smtClean="0"/>
              <a:t> J </a:t>
            </a:r>
            <a:r>
              <a:rPr lang="tr-TR" sz="4800" i="1" dirty="0" err="1" smtClean="0"/>
              <a:t>Med</a:t>
            </a:r>
            <a:r>
              <a:rPr lang="tr-TR" sz="4800" dirty="0" smtClean="0"/>
              <a:t> 2017;376:1038-46</a:t>
            </a:r>
          </a:p>
          <a:p>
            <a:r>
              <a:rPr lang="en-US" sz="4800" dirty="0" err="1" smtClean="0"/>
              <a:t>Kuriyan</a:t>
            </a:r>
            <a:r>
              <a:rPr lang="en-US" sz="4800" dirty="0" smtClean="0"/>
              <a:t> AE, </a:t>
            </a:r>
            <a:r>
              <a:rPr lang="en-US" sz="4800" dirty="0" err="1" smtClean="0"/>
              <a:t>Albini</a:t>
            </a:r>
            <a:r>
              <a:rPr lang="en-US" sz="4800" dirty="0" smtClean="0"/>
              <a:t> TA, Townsend JH, et al. Vision Loss after </a:t>
            </a:r>
            <a:r>
              <a:rPr lang="en-US" sz="4800" dirty="0" err="1" smtClean="0"/>
              <a:t>Intravitreal</a:t>
            </a:r>
            <a:r>
              <a:rPr lang="en-US" sz="4800" dirty="0" smtClean="0"/>
              <a:t> Injection of </a:t>
            </a:r>
            <a:r>
              <a:rPr lang="en-US" sz="4800" dirty="0" err="1" smtClean="0"/>
              <a:t>Autologous</a:t>
            </a:r>
            <a:r>
              <a:rPr lang="en-US" sz="4800" dirty="0" smtClean="0"/>
              <a:t> "Stem Cells" for AMD. </a:t>
            </a:r>
            <a:r>
              <a:rPr lang="en-US" sz="4800" i="1" dirty="0" smtClean="0"/>
              <a:t>N </a:t>
            </a:r>
            <a:r>
              <a:rPr lang="en-US" sz="4800" i="1" dirty="0" err="1" smtClean="0"/>
              <a:t>Engl</a:t>
            </a:r>
            <a:r>
              <a:rPr lang="en-US" sz="4800" i="1" dirty="0" smtClean="0"/>
              <a:t> J Med</a:t>
            </a:r>
            <a:r>
              <a:rPr lang="en-US" sz="4800" dirty="0" smtClean="0"/>
              <a:t> 2017;376:1047-53.</a:t>
            </a:r>
            <a:endParaRPr lang="tr-TR" sz="4800" dirty="0" smtClean="0"/>
          </a:p>
          <a:p>
            <a:r>
              <a:rPr lang="en-US" sz="4800" dirty="0" smtClean="0"/>
              <a:t>Kumar A, </a:t>
            </a:r>
            <a:r>
              <a:rPr lang="en-US" sz="4800" dirty="0" err="1" smtClean="0"/>
              <a:t>Midha</a:t>
            </a:r>
            <a:r>
              <a:rPr lang="en-US" sz="4800" dirty="0" smtClean="0"/>
              <a:t> N, </a:t>
            </a:r>
            <a:r>
              <a:rPr lang="en-US" sz="4800" dirty="0" err="1" smtClean="0"/>
              <a:t>Mohanty</a:t>
            </a:r>
            <a:r>
              <a:rPr lang="en-US" sz="4800" dirty="0" smtClean="0"/>
              <a:t> S, </a:t>
            </a:r>
            <a:r>
              <a:rPr lang="en-US" sz="4800" dirty="0" err="1" smtClean="0"/>
              <a:t>Chohan</a:t>
            </a:r>
            <a:r>
              <a:rPr lang="en-US" sz="4800" dirty="0" smtClean="0"/>
              <a:t> A, Seth T, </a:t>
            </a:r>
            <a:r>
              <a:rPr lang="en-US" sz="4800" dirty="0" err="1" smtClean="0"/>
              <a:t>Gogia</a:t>
            </a:r>
            <a:r>
              <a:rPr lang="en-US" sz="4800" dirty="0" smtClean="0"/>
              <a:t> V, Gupta S</a:t>
            </a:r>
            <a:r>
              <a:rPr lang="tr-TR" sz="4800" dirty="0" smtClean="0"/>
              <a:t>.</a:t>
            </a:r>
            <a:r>
              <a:rPr lang="en-US" sz="4800" dirty="0" smtClean="0"/>
              <a:t>Evaluating role of bone marrow-derived stem cells in dry age-related macular degeneration using multifocal </a:t>
            </a:r>
            <a:r>
              <a:rPr lang="en-US" sz="4800" dirty="0" err="1" smtClean="0"/>
              <a:t>electroretinogram</a:t>
            </a:r>
            <a:r>
              <a:rPr lang="en-US" sz="4800" dirty="0" smtClean="0"/>
              <a:t> and </a:t>
            </a:r>
            <a:r>
              <a:rPr lang="en-US" sz="4800" dirty="0" err="1" smtClean="0"/>
              <a:t>fundus</a:t>
            </a:r>
            <a:r>
              <a:rPr lang="en-US" sz="4800" dirty="0" smtClean="0"/>
              <a:t> </a:t>
            </a:r>
            <a:r>
              <a:rPr lang="en-US" sz="4800" dirty="0" err="1" smtClean="0"/>
              <a:t>autofluorescence</a:t>
            </a:r>
            <a:r>
              <a:rPr lang="en-US" sz="4800" dirty="0" smtClean="0"/>
              <a:t> imaging. </a:t>
            </a:r>
            <a:r>
              <a:rPr lang="en-US" sz="4800" i="1" dirty="0" err="1" smtClean="0"/>
              <a:t>Int</a:t>
            </a:r>
            <a:r>
              <a:rPr lang="en-US" sz="4800" i="1" dirty="0" smtClean="0"/>
              <a:t> J </a:t>
            </a:r>
            <a:r>
              <a:rPr lang="en-US" sz="4800" i="1" dirty="0" err="1" smtClean="0"/>
              <a:t>Ophthalmol</a:t>
            </a:r>
            <a:r>
              <a:rPr lang="en-US" sz="4800" i="1" dirty="0" smtClean="0"/>
              <a:t>.</a:t>
            </a:r>
            <a:r>
              <a:rPr lang="en-US" sz="4800" dirty="0" smtClean="0"/>
              <a:t> </a:t>
            </a:r>
            <a:r>
              <a:rPr lang="tr-TR" sz="4800" dirty="0" smtClean="0"/>
              <a:t>2017;</a:t>
            </a:r>
            <a:r>
              <a:rPr lang="en-US" sz="4800" dirty="0" smtClean="0"/>
              <a:t>10(10), 1552-1558.</a:t>
            </a:r>
            <a:endParaRPr lang="tr-TR" sz="4800" dirty="0" smtClean="0"/>
          </a:p>
          <a:p>
            <a:r>
              <a:rPr lang="en-US" sz="4800" dirty="0" err="1" smtClean="0"/>
              <a:t>Siqueira</a:t>
            </a:r>
            <a:r>
              <a:rPr lang="en-US" sz="4800" dirty="0" smtClean="0"/>
              <a:t> RC, </a:t>
            </a:r>
            <a:r>
              <a:rPr lang="en-US" sz="4800" dirty="0" err="1" smtClean="0"/>
              <a:t>Messias</a:t>
            </a:r>
            <a:r>
              <a:rPr lang="en-US" sz="4800" dirty="0" smtClean="0"/>
              <a:t> A, </a:t>
            </a:r>
            <a:r>
              <a:rPr lang="en-US" sz="4800" dirty="0" err="1" smtClean="0"/>
              <a:t>Messias</a:t>
            </a:r>
            <a:r>
              <a:rPr lang="en-US" sz="4800" dirty="0" smtClean="0"/>
              <a:t> K, et al. Quality of life in patients with retinitis </a:t>
            </a:r>
            <a:r>
              <a:rPr lang="en-US" sz="4800" dirty="0" err="1" smtClean="0"/>
              <a:t>pigmentosa</a:t>
            </a:r>
            <a:r>
              <a:rPr lang="en-US" sz="4800" dirty="0" smtClean="0"/>
              <a:t> submitted to </a:t>
            </a:r>
            <a:r>
              <a:rPr lang="en-US" sz="4800" dirty="0" err="1" smtClean="0"/>
              <a:t>intravitreal</a:t>
            </a:r>
            <a:r>
              <a:rPr lang="en-US" sz="4800" dirty="0" smtClean="0"/>
              <a:t> use of bone marrow-derived stem cells (</a:t>
            </a:r>
            <a:r>
              <a:rPr lang="en-US" sz="4800" dirty="0" err="1" smtClean="0"/>
              <a:t>Reticell</a:t>
            </a:r>
            <a:r>
              <a:rPr lang="en-US" sz="4800" dirty="0" smtClean="0"/>
              <a:t> -clinical trial). </a:t>
            </a:r>
            <a:r>
              <a:rPr lang="en-US" sz="4800" i="1" dirty="0" smtClean="0"/>
              <a:t>Stem Cell Res </a:t>
            </a:r>
            <a:r>
              <a:rPr lang="en-US" sz="4800" i="1" dirty="0" err="1" smtClean="0"/>
              <a:t>Ther</a:t>
            </a:r>
            <a:r>
              <a:rPr lang="en-US" sz="4800" i="1" dirty="0" smtClean="0"/>
              <a:t> </a:t>
            </a:r>
            <a:r>
              <a:rPr lang="en-US" sz="4800" dirty="0" smtClean="0"/>
              <a:t>2015;6:29.</a:t>
            </a:r>
            <a:endParaRPr lang="tr-TR" sz="4800" dirty="0" smtClean="0"/>
          </a:p>
          <a:p>
            <a:r>
              <a:rPr lang="tr-TR" sz="4800" dirty="0" smtClean="0"/>
              <a:t>Park SS, </a:t>
            </a:r>
            <a:r>
              <a:rPr lang="tr-TR" sz="4800" dirty="0" err="1" smtClean="0"/>
              <a:t>Bauer</a:t>
            </a:r>
            <a:r>
              <a:rPr lang="tr-TR" sz="4800" dirty="0" smtClean="0"/>
              <a:t> G, </a:t>
            </a:r>
            <a:r>
              <a:rPr lang="tr-TR" sz="4800" dirty="0" err="1" smtClean="0"/>
              <a:t>Abedi</a:t>
            </a:r>
            <a:r>
              <a:rPr lang="tr-TR" sz="4800" dirty="0" smtClean="0"/>
              <a:t> M, et al. </a:t>
            </a:r>
            <a:r>
              <a:rPr lang="tr-TR" sz="4800" dirty="0" err="1" smtClean="0"/>
              <a:t>Intravitreal</a:t>
            </a:r>
            <a:r>
              <a:rPr lang="tr-TR" sz="4800" dirty="0" smtClean="0"/>
              <a:t> </a:t>
            </a:r>
            <a:r>
              <a:rPr lang="tr-TR" sz="4800" dirty="0" err="1" smtClean="0"/>
              <a:t>autologous</a:t>
            </a:r>
            <a:r>
              <a:rPr lang="tr-TR" sz="4800" dirty="0" smtClean="0"/>
              <a:t> bone </a:t>
            </a:r>
            <a:r>
              <a:rPr lang="tr-TR" sz="4800" dirty="0" err="1" smtClean="0"/>
              <a:t>marrow</a:t>
            </a:r>
            <a:r>
              <a:rPr lang="tr-TR" sz="4800" dirty="0" smtClean="0"/>
              <a:t> CD34+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therapy</a:t>
            </a:r>
            <a:r>
              <a:rPr lang="tr-TR" sz="4800" dirty="0" smtClean="0"/>
              <a:t> </a:t>
            </a:r>
            <a:r>
              <a:rPr lang="tr-TR" sz="4800" dirty="0" err="1" smtClean="0"/>
              <a:t>for</a:t>
            </a:r>
            <a:r>
              <a:rPr lang="tr-TR" sz="4800" dirty="0" smtClean="0"/>
              <a:t> </a:t>
            </a:r>
            <a:r>
              <a:rPr lang="tr-TR" sz="4800" dirty="0" err="1" smtClean="0"/>
              <a:t>ischemic</a:t>
            </a:r>
            <a:r>
              <a:rPr lang="tr-TR" sz="4800" dirty="0" smtClean="0"/>
              <a:t> </a:t>
            </a:r>
            <a:r>
              <a:rPr lang="tr-TR" sz="4800" dirty="0" err="1" smtClean="0"/>
              <a:t>and</a:t>
            </a:r>
            <a:r>
              <a:rPr lang="tr-TR" sz="4800" dirty="0" smtClean="0"/>
              <a:t> </a:t>
            </a:r>
            <a:r>
              <a:rPr lang="tr-TR" sz="4800" dirty="0" err="1" smtClean="0"/>
              <a:t>degenerative</a:t>
            </a:r>
            <a:r>
              <a:rPr lang="tr-TR" sz="4800" dirty="0" smtClean="0"/>
              <a:t> </a:t>
            </a:r>
            <a:r>
              <a:rPr lang="tr-TR" sz="4800" dirty="0" err="1" smtClean="0"/>
              <a:t>retinal</a:t>
            </a:r>
            <a:r>
              <a:rPr lang="tr-TR" sz="4800" dirty="0" smtClean="0"/>
              <a:t> </a:t>
            </a:r>
            <a:r>
              <a:rPr lang="tr-TR" sz="4800" dirty="0" err="1" smtClean="0"/>
              <a:t>disorders</a:t>
            </a:r>
            <a:r>
              <a:rPr lang="tr-TR" sz="4800" dirty="0" smtClean="0"/>
              <a:t>: </a:t>
            </a:r>
            <a:r>
              <a:rPr lang="tr-TR" sz="4800" dirty="0" err="1" smtClean="0"/>
              <a:t>preliminary</a:t>
            </a:r>
            <a:r>
              <a:rPr lang="tr-TR" sz="4800" dirty="0" smtClean="0"/>
              <a:t> </a:t>
            </a:r>
            <a:r>
              <a:rPr lang="tr-TR" sz="4800" dirty="0" err="1" smtClean="0"/>
              <a:t>phase</a:t>
            </a:r>
            <a:r>
              <a:rPr lang="tr-TR" sz="4800" dirty="0" smtClean="0"/>
              <a:t> 1 </a:t>
            </a:r>
            <a:r>
              <a:rPr lang="tr-TR" sz="4800" dirty="0" err="1" smtClean="0"/>
              <a:t>clinical</a:t>
            </a:r>
            <a:r>
              <a:rPr lang="tr-TR" sz="4800" dirty="0" smtClean="0"/>
              <a:t> </a:t>
            </a:r>
            <a:r>
              <a:rPr lang="tr-TR" sz="4800" dirty="0" err="1" smtClean="0"/>
              <a:t>trial</a:t>
            </a:r>
            <a:r>
              <a:rPr lang="tr-TR" sz="4800" dirty="0" smtClean="0"/>
              <a:t> </a:t>
            </a:r>
            <a:r>
              <a:rPr lang="tr-TR" sz="4800" dirty="0" err="1" smtClean="0"/>
              <a:t>findings</a:t>
            </a:r>
            <a:r>
              <a:rPr lang="tr-TR" sz="4800" dirty="0" smtClean="0"/>
              <a:t>. </a:t>
            </a:r>
            <a:r>
              <a:rPr lang="tr-TR" sz="4800" i="1" dirty="0" err="1" smtClean="0"/>
              <a:t>Invest</a:t>
            </a:r>
            <a:r>
              <a:rPr lang="tr-TR" sz="4800" i="1" dirty="0" smtClean="0"/>
              <a:t> </a:t>
            </a:r>
            <a:r>
              <a:rPr lang="tr-TR" sz="4800" i="1" dirty="0" err="1" smtClean="0"/>
              <a:t>Ophthalmol</a:t>
            </a:r>
            <a:r>
              <a:rPr lang="tr-TR" sz="4800" i="1" dirty="0" smtClean="0"/>
              <a:t> </a:t>
            </a:r>
            <a:r>
              <a:rPr lang="tr-TR" sz="4800" i="1" dirty="0" err="1" smtClean="0"/>
              <a:t>Vis</a:t>
            </a:r>
            <a:r>
              <a:rPr lang="tr-TR" sz="4800" i="1" dirty="0" smtClean="0"/>
              <a:t> </a:t>
            </a:r>
            <a:r>
              <a:rPr lang="tr-TR" sz="4800" i="1" dirty="0" err="1" smtClean="0"/>
              <a:t>Sci</a:t>
            </a:r>
            <a:r>
              <a:rPr lang="tr-TR" sz="4800" i="1" dirty="0" smtClean="0"/>
              <a:t> </a:t>
            </a:r>
            <a:r>
              <a:rPr lang="tr-TR" sz="4800" dirty="0" smtClean="0"/>
              <a:t>2015;56:81-9.</a:t>
            </a:r>
          </a:p>
          <a:p>
            <a:r>
              <a:rPr lang="tr-TR" sz="4800" dirty="0" err="1" smtClean="0"/>
              <a:t>Satarian</a:t>
            </a:r>
            <a:r>
              <a:rPr lang="tr-TR" sz="4800" dirty="0" smtClean="0"/>
              <a:t> L, </a:t>
            </a:r>
            <a:r>
              <a:rPr lang="tr-TR" sz="4800" dirty="0" err="1" smtClean="0"/>
              <a:t>Nourinia</a:t>
            </a:r>
            <a:r>
              <a:rPr lang="tr-TR" sz="4800" dirty="0" smtClean="0"/>
              <a:t> R, Safi S, et al. </a:t>
            </a:r>
            <a:r>
              <a:rPr lang="tr-TR" sz="4800" dirty="0" err="1" smtClean="0"/>
              <a:t>Intravitreal</a:t>
            </a:r>
            <a:r>
              <a:rPr lang="tr-TR" sz="4800" dirty="0" smtClean="0"/>
              <a:t> </a:t>
            </a:r>
            <a:r>
              <a:rPr lang="tr-TR" sz="4800" dirty="0" err="1" smtClean="0"/>
              <a:t>Injection</a:t>
            </a:r>
            <a:r>
              <a:rPr lang="tr-TR" sz="4800" dirty="0" smtClean="0"/>
              <a:t> of Bone </a:t>
            </a:r>
            <a:r>
              <a:rPr lang="tr-TR" sz="4800" dirty="0" err="1" smtClean="0"/>
              <a:t>Marrow</a:t>
            </a:r>
            <a:r>
              <a:rPr lang="tr-TR" sz="4800" dirty="0" smtClean="0"/>
              <a:t> </a:t>
            </a:r>
            <a:r>
              <a:rPr lang="tr-TR" sz="4800" dirty="0" err="1" smtClean="0"/>
              <a:t>Mesenchymal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Cells</a:t>
            </a:r>
            <a:r>
              <a:rPr lang="tr-TR" sz="4800" dirty="0" smtClean="0"/>
              <a:t> in </a:t>
            </a:r>
            <a:r>
              <a:rPr lang="tr-TR" sz="4800" dirty="0" err="1" smtClean="0"/>
              <a:t>Patients</a:t>
            </a:r>
            <a:r>
              <a:rPr lang="tr-TR" sz="4800" dirty="0" smtClean="0"/>
              <a:t> </a:t>
            </a:r>
            <a:r>
              <a:rPr lang="tr-TR" sz="4800" dirty="0" err="1" smtClean="0"/>
              <a:t>with</a:t>
            </a:r>
            <a:r>
              <a:rPr lang="tr-TR" sz="4800" dirty="0" smtClean="0"/>
              <a:t> </a:t>
            </a:r>
            <a:r>
              <a:rPr lang="tr-TR" sz="4800" dirty="0" err="1" smtClean="0"/>
              <a:t>Advanced</a:t>
            </a:r>
            <a:r>
              <a:rPr lang="tr-TR" sz="4800" dirty="0" smtClean="0"/>
              <a:t> </a:t>
            </a:r>
            <a:r>
              <a:rPr lang="tr-TR" sz="4800" dirty="0" err="1" smtClean="0"/>
              <a:t>Retinitis</a:t>
            </a:r>
            <a:r>
              <a:rPr lang="tr-TR" sz="4800" dirty="0" smtClean="0"/>
              <a:t> </a:t>
            </a:r>
            <a:r>
              <a:rPr lang="tr-TR" sz="4800" dirty="0" err="1" smtClean="0"/>
              <a:t>Pigmentosa</a:t>
            </a:r>
            <a:r>
              <a:rPr lang="tr-TR" sz="4800" dirty="0" smtClean="0"/>
              <a:t>; a </a:t>
            </a:r>
            <a:r>
              <a:rPr lang="tr-TR" sz="4800" dirty="0" err="1" smtClean="0"/>
              <a:t>Safety</a:t>
            </a:r>
            <a:r>
              <a:rPr lang="tr-TR" sz="4800" dirty="0" smtClean="0"/>
              <a:t> </a:t>
            </a:r>
            <a:r>
              <a:rPr lang="tr-TR" sz="4800" dirty="0" err="1" smtClean="0"/>
              <a:t>Study</a:t>
            </a:r>
            <a:r>
              <a:rPr lang="tr-TR" sz="4800" dirty="0" smtClean="0"/>
              <a:t>. </a:t>
            </a:r>
            <a:r>
              <a:rPr lang="tr-TR" sz="4800" i="1" dirty="0" smtClean="0"/>
              <a:t>J </a:t>
            </a:r>
            <a:r>
              <a:rPr lang="tr-TR" sz="4800" i="1" dirty="0" err="1" smtClean="0"/>
              <a:t>Ophthalmic</a:t>
            </a:r>
            <a:r>
              <a:rPr lang="tr-TR" sz="4800" i="1" dirty="0" smtClean="0"/>
              <a:t> </a:t>
            </a:r>
            <a:r>
              <a:rPr lang="tr-TR" sz="4800" i="1" dirty="0" err="1" smtClean="0"/>
              <a:t>Vis</a:t>
            </a:r>
            <a:r>
              <a:rPr lang="tr-TR" sz="4800" i="1" dirty="0" smtClean="0"/>
              <a:t> </a:t>
            </a:r>
            <a:r>
              <a:rPr lang="tr-TR" sz="4800" i="1" dirty="0" err="1" smtClean="0"/>
              <a:t>Res</a:t>
            </a:r>
            <a:r>
              <a:rPr lang="tr-TR" sz="4800" dirty="0" smtClean="0"/>
              <a:t> 2017;12:58-64.</a:t>
            </a:r>
          </a:p>
          <a:p>
            <a:r>
              <a:rPr lang="tr-TR" sz="4800" b="1" dirty="0" err="1" smtClean="0"/>
              <a:t>Oner</a:t>
            </a:r>
            <a:r>
              <a:rPr lang="tr-TR" sz="4800" b="1" dirty="0" smtClean="0"/>
              <a:t> A, </a:t>
            </a:r>
            <a:r>
              <a:rPr lang="tr-TR" sz="4800" b="1" dirty="0" err="1" smtClean="0"/>
              <a:t>Gonen</a:t>
            </a:r>
            <a:r>
              <a:rPr lang="tr-TR" sz="4800" b="1" dirty="0" smtClean="0"/>
              <a:t> ZB, Sinim N, </a:t>
            </a:r>
            <a:r>
              <a:rPr lang="tr-TR" sz="4800" b="1" dirty="0" err="1" smtClean="0"/>
              <a:t>Cetin</a:t>
            </a:r>
            <a:r>
              <a:rPr lang="tr-TR" sz="4800" b="1" dirty="0" smtClean="0"/>
              <a:t> M, </a:t>
            </a:r>
            <a:r>
              <a:rPr lang="tr-TR" sz="4800" b="1" dirty="0" err="1" smtClean="0"/>
              <a:t>Ozkul</a:t>
            </a:r>
            <a:r>
              <a:rPr lang="tr-TR" sz="4800" b="1" dirty="0" smtClean="0"/>
              <a:t> Y. </a:t>
            </a:r>
            <a:r>
              <a:rPr lang="tr-TR" sz="4800" b="1" dirty="0" err="1" smtClean="0"/>
              <a:t>Subretinal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adipose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tissue</a:t>
            </a:r>
            <a:r>
              <a:rPr lang="tr-TR" sz="4800" b="1" dirty="0" smtClean="0"/>
              <a:t>-</a:t>
            </a:r>
            <a:r>
              <a:rPr lang="tr-TR" sz="4800" b="1" dirty="0" err="1" smtClean="0"/>
              <a:t>derived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mesenchymal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stem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cell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implantation</a:t>
            </a:r>
            <a:r>
              <a:rPr lang="tr-TR" sz="4800" b="1" dirty="0" smtClean="0"/>
              <a:t> in </a:t>
            </a:r>
            <a:r>
              <a:rPr lang="tr-TR" sz="4800" b="1" dirty="0" err="1" smtClean="0"/>
              <a:t>advanced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stage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retinitis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pigmentosa</a:t>
            </a:r>
            <a:r>
              <a:rPr lang="tr-TR" sz="4800" b="1" dirty="0" smtClean="0"/>
              <a:t>: a </a:t>
            </a:r>
            <a:r>
              <a:rPr lang="tr-TR" sz="4800" b="1" dirty="0" err="1" smtClean="0"/>
              <a:t>phase</a:t>
            </a:r>
            <a:r>
              <a:rPr lang="tr-TR" sz="4800" b="1" dirty="0" smtClean="0"/>
              <a:t> I </a:t>
            </a:r>
            <a:r>
              <a:rPr lang="tr-TR" sz="4800" b="1" dirty="0" err="1" smtClean="0"/>
              <a:t>clinical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safety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study</a:t>
            </a:r>
            <a:r>
              <a:rPr lang="tr-TR" sz="4800" b="1" dirty="0" smtClean="0"/>
              <a:t>. </a:t>
            </a:r>
            <a:r>
              <a:rPr lang="tr-TR" sz="4800" b="1" i="1" dirty="0" err="1" smtClean="0"/>
              <a:t>Stem</a:t>
            </a:r>
            <a:r>
              <a:rPr lang="tr-TR" sz="4800" b="1" i="1" dirty="0" smtClean="0"/>
              <a:t> </a:t>
            </a:r>
            <a:r>
              <a:rPr lang="tr-TR" sz="4800" b="1" i="1" dirty="0" err="1" smtClean="0"/>
              <a:t>Cell</a:t>
            </a:r>
            <a:r>
              <a:rPr lang="tr-TR" sz="4800" b="1" i="1" dirty="0" smtClean="0"/>
              <a:t> </a:t>
            </a:r>
            <a:r>
              <a:rPr lang="tr-TR" sz="4800" b="1" i="1" dirty="0" err="1" smtClean="0"/>
              <a:t>Res</a:t>
            </a:r>
            <a:r>
              <a:rPr lang="tr-TR" sz="4800" b="1" i="1" dirty="0" smtClean="0"/>
              <a:t> </a:t>
            </a:r>
            <a:r>
              <a:rPr lang="tr-TR" sz="4800" b="1" i="1" dirty="0" err="1" smtClean="0"/>
              <a:t>Ther</a:t>
            </a:r>
            <a:r>
              <a:rPr lang="tr-TR" sz="4800" b="1" dirty="0" smtClean="0"/>
              <a:t> </a:t>
            </a:r>
            <a:r>
              <a:rPr lang="tr-TR" sz="4000" b="1" dirty="0" smtClean="0"/>
              <a:t>2016;7:178. </a:t>
            </a:r>
          </a:p>
          <a:p>
            <a:r>
              <a:rPr lang="tr-TR" sz="4800" b="1" dirty="0" err="1" smtClean="0"/>
              <a:t>Oner</a:t>
            </a:r>
            <a:r>
              <a:rPr lang="tr-TR" sz="4800" b="1" dirty="0" smtClean="0"/>
              <a:t> A, </a:t>
            </a:r>
            <a:r>
              <a:rPr lang="tr-TR" sz="4800" b="1" dirty="0" err="1" smtClean="0"/>
              <a:t>Gonen</a:t>
            </a:r>
            <a:r>
              <a:rPr lang="tr-TR" sz="4800" b="1" dirty="0" smtClean="0"/>
              <a:t> ZB, Sevim DG, Sinim N, Unlu M. </a:t>
            </a:r>
            <a:r>
              <a:rPr lang="tr-TR" sz="4800" b="1" dirty="0" err="1" smtClean="0"/>
              <a:t>Suprachoroidal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adipose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tissue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derived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mesenchymal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stem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cell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implantation</a:t>
            </a:r>
            <a:r>
              <a:rPr lang="tr-TR" sz="4800" b="1" dirty="0" smtClean="0"/>
              <a:t> in </a:t>
            </a:r>
            <a:r>
              <a:rPr lang="tr-TR" sz="4800" b="1" dirty="0" err="1" smtClean="0"/>
              <a:t>patients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with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dry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type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age</a:t>
            </a:r>
            <a:r>
              <a:rPr lang="tr-TR" sz="4800" b="1" dirty="0" smtClean="0"/>
              <a:t>-</a:t>
            </a:r>
            <a:r>
              <a:rPr lang="tr-TR" sz="4800" b="1" dirty="0" err="1" smtClean="0"/>
              <a:t>related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macular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degeneration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and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Stargardt's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macular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dystrophy</a:t>
            </a:r>
            <a:r>
              <a:rPr lang="tr-TR" sz="4800" b="1" dirty="0" smtClean="0"/>
              <a:t>: 6 </a:t>
            </a:r>
            <a:r>
              <a:rPr lang="tr-TR" sz="4800" b="1" dirty="0" err="1" smtClean="0"/>
              <a:t>month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follow</a:t>
            </a:r>
            <a:r>
              <a:rPr lang="tr-TR" sz="4800" b="1" dirty="0" smtClean="0"/>
              <a:t>-</a:t>
            </a:r>
            <a:r>
              <a:rPr lang="tr-TR" sz="4800" b="1" dirty="0" err="1" smtClean="0"/>
              <a:t>up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results</a:t>
            </a:r>
            <a:r>
              <a:rPr lang="tr-TR" sz="4800" b="1" dirty="0" smtClean="0"/>
              <a:t> of a </a:t>
            </a:r>
            <a:r>
              <a:rPr lang="tr-TR" sz="4800" b="1" dirty="0" err="1" smtClean="0"/>
              <a:t>phase</a:t>
            </a:r>
            <a:r>
              <a:rPr lang="tr-TR" sz="4800" b="1" dirty="0" smtClean="0"/>
              <a:t> 2 </a:t>
            </a:r>
            <a:r>
              <a:rPr lang="tr-TR" sz="4800" b="1" dirty="0" err="1" smtClean="0"/>
              <a:t>study</a:t>
            </a:r>
            <a:r>
              <a:rPr lang="tr-TR" sz="4800" b="1" dirty="0" smtClean="0"/>
              <a:t>. </a:t>
            </a:r>
            <a:r>
              <a:rPr lang="tr-TR" sz="4800" b="1" dirty="0" err="1" smtClean="0"/>
              <a:t>Cellular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Reprogramming</a:t>
            </a:r>
            <a:r>
              <a:rPr lang="tr-TR" sz="4800" b="1" dirty="0" smtClean="0"/>
              <a:t>. 2018; 20(6):329-336. DOI: 10.1089/</a:t>
            </a:r>
            <a:r>
              <a:rPr lang="tr-TR" sz="4800" b="1" dirty="0" err="1" smtClean="0"/>
              <a:t>cell</a:t>
            </a:r>
            <a:r>
              <a:rPr lang="tr-TR" sz="4800" b="1" dirty="0" smtClean="0"/>
              <a:t>.2018.0045</a:t>
            </a:r>
          </a:p>
          <a:p>
            <a:r>
              <a:rPr lang="tr-TR" sz="4800" dirty="0" err="1" smtClean="0"/>
              <a:t>Weiss</a:t>
            </a:r>
            <a:r>
              <a:rPr lang="tr-TR" sz="4800" dirty="0" smtClean="0"/>
              <a:t> JN, </a:t>
            </a:r>
            <a:r>
              <a:rPr lang="tr-TR" sz="4800" dirty="0" err="1" smtClean="0"/>
              <a:t>Levy</a:t>
            </a:r>
            <a:r>
              <a:rPr lang="tr-TR" sz="4800" dirty="0" smtClean="0"/>
              <a:t> </a:t>
            </a:r>
            <a:r>
              <a:rPr lang="tr-TR" sz="4800" dirty="0" smtClean="0">
                <a:solidFill>
                  <a:schemeClr val="tx1"/>
                </a:solidFill>
              </a:rPr>
              <a:t>S.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Ophthalmology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</a:t>
            </a:r>
            <a:r>
              <a:rPr lang="tr-TR" sz="4800" dirty="0" err="1" smtClean="0"/>
              <a:t>Study</a:t>
            </a:r>
            <a:r>
              <a:rPr lang="tr-TR" sz="4800" dirty="0" smtClean="0"/>
              <a:t>: bone </a:t>
            </a:r>
            <a:r>
              <a:rPr lang="tr-TR" sz="4800" dirty="0" err="1" smtClean="0"/>
              <a:t>marrow</a:t>
            </a:r>
            <a:r>
              <a:rPr lang="tr-TR" sz="4800" dirty="0" smtClean="0"/>
              <a:t> </a:t>
            </a:r>
            <a:r>
              <a:rPr lang="tr-TR" sz="4800" dirty="0" err="1" smtClean="0"/>
              <a:t>derived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cells</a:t>
            </a:r>
            <a:r>
              <a:rPr lang="tr-TR" sz="4800" dirty="0" smtClean="0"/>
              <a:t> in </a:t>
            </a:r>
            <a:r>
              <a:rPr lang="tr-TR" sz="4800" dirty="0" err="1" smtClean="0"/>
              <a:t>the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of </a:t>
            </a:r>
            <a:r>
              <a:rPr lang="tr-TR" sz="4800" dirty="0" err="1" smtClean="0"/>
              <a:t>retinitis</a:t>
            </a:r>
            <a:r>
              <a:rPr lang="tr-TR" sz="4800" dirty="0" smtClean="0"/>
              <a:t> </a:t>
            </a:r>
            <a:r>
              <a:rPr lang="tr-TR" sz="4800" dirty="0" err="1" smtClean="0"/>
              <a:t>pigmentosa</a:t>
            </a:r>
            <a:r>
              <a:rPr lang="tr-TR" sz="4800" dirty="0" smtClean="0"/>
              <a:t>.</a:t>
            </a:r>
            <a:r>
              <a:rPr lang="tr-TR" sz="4800" dirty="0" smtClean="0">
                <a:solidFill>
                  <a:schemeClr val="tx1"/>
                </a:solidFill>
              </a:rPr>
              <a:t> </a:t>
            </a:r>
            <a:r>
              <a:rPr lang="tr-TR" sz="4800" i="1" dirty="0" err="1" smtClean="0">
                <a:solidFill>
                  <a:schemeClr val="tx1"/>
                </a:solidFill>
              </a:rPr>
              <a:t>Stem</a:t>
            </a:r>
            <a:r>
              <a:rPr lang="tr-TR" sz="4800" i="1" dirty="0" smtClean="0">
                <a:solidFill>
                  <a:schemeClr val="tx1"/>
                </a:solidFill>
              </a:rPr>
              <a:t> </a:t>
            </a:r>
            <a:r>
              <a:rPr lang="tr-TR" sz="4800" i="1" dirty="0" err="1" smtClean="0"/>
              <a:t>Cell</a:t>
            </a:r>
            <a:r>
              <a:rPr lang="tr-TR" sz="4800" i="1" dirty="0" smtClean="0"/>
              <a:t> </a:t>
            </a:r>
            <a:r>
              <a:rPr lang="tr-TR" sz="4800" i="1" dirty="0" err="1" smtClean="0"/>
              <a:t>Investig</a:t>
            </a:r>
            <a:r>
              <a:rPr lang="tr-TR" sz="4800" dirty="0" smtClean="0"/>
              <a:t>. 2018 </a:t>
            </a:r>
            <a:r>
              <a:rPr lang="tr-TR" sz="4800" dirty="0" err="1" smtClean="0"/>
              <a:t>Jun</a:t>
            </a:r>
            <a:r>
              <a:rPr lang="tr-TR" sz="4800" dirty="0" smtClean="0"/>
              <a:t> 6;5:18.</a:t>
            </a:r>
          </a:p>
          <a:p>
            <a:r>
              <a:rPr lang="tr-TR" sz="4800" dirty="0" err="1" smtClean="0"/>
              <a:t>Weiss</a:t>
            </a:r>
            <a:r>
              <a:rPr lang="tr-TR" sz="4800" dirty="0" smtClean="0"/>
              <a:t> JN, </a:t>
            </a:r>
            <a:r>
              <a:rPr lang="tr-TR" sz="4800" dirty="0" err="1" smtClean="0"/>
              <a:t>Levy</a:t>
            </a:r>
            <a:r>
              <a:rPr lang="tr-TR" sz="4800" dirty="0" smtClean="0"/>
              <a:t> S, </a:t>
            </a:r>
            <a:r>
              <a:rPr lang="tr-TR" sz="4800" dirty="0" err="1" smtClean="0"/>
              <a:t>Benes</a:t>
            </a:r>
            <a:r>
              <a:rPr lang="tr-TR" sz="4800" dirty="0" smtClean="0"/>
              <a:t> SC.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Ophthalmology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</a:t>
            </a:r>
            <a:r>
              <a:rPr lang="tr-TR" sz="4800" dirty="0" err="1" smtClean="0"/>
              <a:t>Study</a:t>
            </a:r>
            <a:r>
              <a:rPr lang="tr-TR" sz="4800" dirty="0" smtClean="0"/>
              <a:t> (SCOTS): bone </a:t>
            </a:r>
            <a:r>
              <a:rPr lang="tr-TR" sz="4800" dirty="0" err="1" smtClean="0"/>
              <a:t>marrow</a:t>
            </a:r>
            <a:r>
              <a:rPr lang="tr-TR" sz="4800" dirty="0" smtClean="0"/>
              <a:t>-</a:t>
            </a:r>
            <a:r>
              <a:rPr lang="tr-TR" sz="4800" dirty="0" err="1" smtClean="0"/>
              <a:t>derived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cells</a:t>
            </a:r>
            <a:r>
              <a:rPr lang="tr-TR" sz="4800" dirty="0" smtClean="0"/>
              <a:t> in </a:t>
            </a:r>
            <a:r>
              <a:rPr lang="tr-TR" sz="4800" dirty="0" err="1" smtClean="0"/>
              <a:t>the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of </a:t>
            </a:r>
            <a:r>
              <a:rPr lang="tr-TR" sz="4800" dirty="0" err="1" smtClean="0"/>
              <a:t>Leber's</a:t>
            </a:r>
            <a:r>
              <a:rPr lang="tr-TR" sz="4800" dirty="0" smtClean="0"/>
              <a:t> </a:t>
            </a:r>
            <a:r>
              <a:rPr lang="tr-TR" sz="4800" dirty="0" err="1" smtClean="0"/>
              <a:t>hereditary</a:t>
            </a:r>
            <a:r>
              <a:rPr lang="tr-TR" sz="4800" dirty="0" smtClean="0"/>
              <a:t> </a:t>
            </a:r>
            <a:r>
              <a:rPr lang="tr-TR" sz="4800" dirty="0" err="1" smtClean="0"/>
              <a:t>optic</a:t>
            </a:r>
            <a:r>
              <a:rPr lang="tr-TR" sz="4800" dirty="0" smtClean="0"/>
              <a:t> </a:t>
            </a:r>
            <a:r>
              <a:rPr lang="tr-TR" sz="4800" dirty="0" err="1" smtClean="0"/>
              <a:t>neuropathy</a:t>
            </a:r>
            <a:r>
              <a:rPr lang="tr-TR" sz="4800" dirty="0" smtClean="0"/>
              <a:t>. </a:t>
            </a:r>
            <a:r>
              <a:rPr lang="tr-TR" sz="4800" dirty="0" err="1" smtClean="0"/>
              <a:t>Neural</a:t>
            </a:r>
            <a:r>
              <a:rPr lang="tr-TR" sz="4800" dirty="0" smtClean="0"/>
              <a:t> </a:t>
            </a:r>
            <a:r>
              <a:rPr lang="tr-TR" sz="4800" dirty="0" err="1" smtClean="0"/>
              <a:t>Regen</a:t>
            </a:r>
            <a:r>
              <a:rPr lang="tr-TR" sz="4800" dirty="0" smtClean="0"/>
              <a:t> </a:t>
            </a:r>
            <a:r>
              <a:rPr lang="tr-TR" sz="4800" dirty="0" err="1" smtClean="0"/>
              <a:t>Res</a:t>
            </a:r>
            <a:r>
              <a:rPr lang="tr-TR" sz="4800" dirty="0" smtClean="0"/>
              <a:t> 2016;11:1685-94. </a:t>
            </a:r>
          </a:p>
          <a:p>
            <a:r>
              <a:rPr lang="tr-TR" sz="4800" dirty="0" err="1" smtClean="0"/>
              <a:t>Weiss</a:t>
            </a:r>
            <a:r>
              <a:rPr lang="tr-TR" sz="4800" dirty="0" smtClean="0"/>
              <a:t> JN, </a:t>
            </a:r>
            <a:r>
              <a:rPr lang="tr-TR" sz="4800" dirty="0" err="1" smtClean="0"/>
              <a:t>Levy</a:t>
            </a:r>
            <a:r>
              <a:rPr lang="tr-TR" sz="4800" dirty="0" smtClean="0"/>
              <a:t> S, </a:t>
            </a:r>
            <a:r>
              <a:rPr lang="tr-TR" sz="4800" dirty="0" err="1" smtClean="0"/>
              <a:t>Benes</a:t>
            </a:r>
            <a:r>
              <a:rPr lang="tr-TR" sz="4800" dirty="0" smtClean="0"/>
              <a:t> SC.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Ophthalmology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</a:t>
            </a:r>
            <a:r>
              <a:rPr lang="tr-TR" sz="4800" dirty="0" err="1" smtClean="0"/>
              <a:t>Study</a:t>
            </a:r>
            <a:r>
              <a:rPr lang="tr-TR" sz="4800" dirty="0" smtClean="0"/>
              <a:t>: bone </a:t>
            </a:r>
            <a:r>
              <a:rPr lang="tr-TR" sz="4800" dirty="0" err="1" smtClean="0"/>
              <a:t>marrow</a:t>
            </a:r>
            <a:r>
              <a:rPr lang="tr-TR" sz="4800" dirty="0" smtClean="0"/>
              <a:t> </a:t>
            </a:r>
            <a:r>
              <a:rPr lang="tr-TR" sz="4800" dirty="0" err="1" smtClean="0"/>
              <a:t>derived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cells</a:t>
            </a:r>
            <a:r>
              <a:rPr lang="tr-TR" sz="4800" dirty="0" smtClean="0"/>
              <a:t> in </a:t>
            </a:r>
            <a:r>
              <a:rPr lang="tr-TR" sz="4800" dirty="0" err="1" smtClean="0"/>
              <a:t>the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of </a:t>
            </a:r>
            <a:r>
              <a:rPr lang="tr-TR" sz="4800" dirty="0" err="1" smtClean="0"/>
              <a:t>non</a:t>
            </a:r>
            <a:r>
              <a:rPr lang="tr-TR" sz="4800" dirty="0" smtClean="0"/>
              <a:t>-</a:t>
            </a:r>
            <a:r>
              <a:rPr lang="tr-TR" sz="4800" dirty="0" err="1" smtClean="0"/>
              <a:t>arteritic</a:t>
            </a:r>
            <a:r>
              <a:rPr lang="tr-TR" sz="4800" dirty="0" smtClean="0"/>
              <a:t> </a:t>
            </a:r>
            <a:r>
              <a:rPr lang="tr-TR" sz="4800" dirty="0" err="1" smtClean="0"/>
              <a:t>ischemic</a:t>
            </a:r>
            <a:r>
              <a:rPr lang="tr-TR" sz="4800" dirty="0" smtClean="0"/>
              <a:t> </a:t>
            </a:r>
            <a:r>
              <a:rPr lang="tr-TR" sz="4800" dirty="0" err="1" smtClean="0"/>
              <a:t>optic</a:t>
            </a:r>
            <a:r>
              <a:rPr lang="tr-TR" sz="4800" dirty="0" smtClean="0"/>
              <a:t> </a:t>
            </a:r>
            <a:r>
              <a:rPr lang="tr-TR" sz="4800" dirty="0" err="1" smtClean="0"/>
              <a:t>neuropathy</a:t>
            </a:r>
            <a:r>
              <a:rPr lang="tr-TR" sz="4800" dirty="0" smtClean="0"/>
              <a:t> (NAION).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Investig</a:t>
            </a:r>
            <a:r>
              <a:rPr lang="tr-TR" sz="4800" dirty="0" smtClean="0"/>
              <a:t> 2017;4:94. </a:t>
            </a:r>
          </a:p>
          <a:p>
            <a:endParaRPr lang="tr-TR" sz="4800" dirty="0" smtClean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1979712" y="764704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KÖK HÜCRE İLE İLGİLİ YAYINLAR</a:t>
            </a:r>
            <a:endParaRPr lang="tr-T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4752528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6 gözde 6  aylık takip </a:t>
            </a:r>
          </a:p>
          <a:p>
            <a:r>
              <a:rPr lang="tr-TR" dirty="0" err="1" smtClean="0"/>
              <a:t>Enflamasyon</a:t>
            </a:r>
            <a:r>
              <a:rPr lang="tr-TR" dirty="0" smtClean="0"/>
              <a:t> ve tümör oluşumu yok</a:t>
            </a:r>
          </a:p>
          <a:p>
            <a:r>
              <a:rPr lang="tr-TR" dirty="0" smtClean="0"/>
              <a:t>Hepsinde görme artışı</a:t>
            </a:r>
          </a:p>
          <a:p>
            <a:r>
              <a:rPr lang="tr-TR" dirty="0" smtClean="0"/>
              <a:t>1 olguda KNVM</a:t>
            </a:r>
          </a:p>
          <a:p>
            <a:pPr>
              <a:buNone/>
            </a:pPr>
            <a:endParaRPr lang="tr-TR" dirty="0" smtClean="0"/>
          </a:p>
          <a:p>
            <a:r>
              <a:rPr lang="tr-TR" sz="1200" dirty="0" smtClean="0"/>
              <a:t> </a:t>
            </a:r>
            <a:r>
              <a:rPr lang="tr-TR" sz="1200" dirty="0" err="1" smtClean="0"/>
              <a:t>Invest</a:t>
            </a:r>
            <a:r>
              <a:rPr lang="tr-TR" sz="1200" dirty="0" smtClean="0"/>
              <a:t> </a:t>
            </a:r>
            <a:r>
              <a:rPr lang="tr-TR" sz="1200" dirty="0" err="1" smtClean="0"/>
              <a:t>Ophthalmol</a:t>
            </a:r>
            <a:r>
              <a:rPr lang="tr-TR" sz="1200" dirty="0" smtClean="0"/>
              <a:t> </a:t>
            </a:r>
            <a:r>
              <a:rPr lang="tr-TR" sz="1200" dirty="0" err="1" smtClean="0"/>
              <a:t>Vis</a:t>
            </a:r>
            <a:r>
              <a:rPr lang="tr-TR" sz="1200" dirty="0" smtClean="0"/>
              <a:t> </a:t>
            </a:r>
            <a:r>
              <a:rPr lang="tr-TR" sz="1200" dirty="0" err="1" smtClean="0"/>
              <a:t>Sci</a:t>
            </a:r>
            <a:r>
              <a:rPr lang="tr-TR" sz="1200" dirty="0" smtClean="0"/>
              <a:t>. 2014 </a:t>
            </a:r>
            <a:r>
              <a:rPr lang="tr-TR" sz="1200" dirty="0" err="1" smtClean="0"/>
              <a:t>Dec</a:t>
            </a:r>
            <a:r>
              <a:rPr lang="tr-TR" sz="1200" dirty="0" smtClean="0"/>
              <a:t> 9;56(1):81-9. </a:t>
            </a:r>
            <a:r>
              <a:rPr lang="tr-TR" sz="1200" dirty="0" err="1" smtClean="0"/>
              <a:t>Intravitreal</a:t>
            </a:r>
            <a:r>
              <a:rPr lang="tr-TR" sz="1200" dirty="0" smtClean="0"/>
              <a:t> </a:t>
            </a:r>
            <a:r>
              <a:rPr lang="tr-TR" sz="1200" dirty="0" err="1" smtClean="0"/>
              <a:t>autologous</a:t>
            </a:r>
            <a:r>
              <a:rPr lang="tr-TR" sz="1200" dirty="0" smtClean="0"/>
              <a:t> bone </a:t>
            </a:r>
            <a:r>
              <a:rPr lang="tr-TR" sz="1200" dirty="0" err="1" smtClean="0"/>
              <a:t>marrow</a:t>
            </a:r>
            <a:r>
              <a:rPr lang="tr-TR" sz="1200" dirty="0" smtClean="0"/>
              <a:t> CD34+ </a:t>
            </a:r>
            <a:r>
              <a:rPr lang="tr-TR" sz="1200" dirty="0" err="1" smtClean="0"/>
              <a:t>cell</a:t>
            </a:r>
            <a:r>
              <a:rPr lang="tr-TR" sz="1200" dirty="0" smtClean="0"/>
              <a:t> </a:t>
            </a:r>
            <a:r>
              <a:rPr lang="tr-TR" sz="1200" dirty="0" err="1" smtClean="0"/>
              <a:t>therapy</a:t>
            </a:r>
            <a:r>
              <a:rPr lang="tr-TR" sz="1200" dirty="0" smtClean="0"/>
              <a:t> </a:t>
            </a:r>
            <a:r>
              <a:rPr lang="tr-TR" sz="1200" dirty="0" err="1" smtClean="0"/>
              <a:t>for</a:t>
            </a:r>
            <a:r>
              <a:rPr lang="tr-TR" sz="1200" dirty="0" smtClean="0"/>
              <a:t> </a:t>
            </a:r>
            <a:r>
              <a:rPr lang="tr-TR" sz="1200" dirty="0" err="1" smtClean="0"/>
              <a:t>ischemic</a:t>
            </a:r>
            <a:r>
              <a:rPr lang="tr-TR" sz="1200" dirty="0" smtClean="0"/>
              <a:t> </a:t>
            </a:r>
            <a:r>
              <a:rPr lang="tr-TR" sz="1200" dirty="0" err="1" smtClean="0"/>
              <a:t>and</a:t>
            </a:r>
            <a:r>
              <a:rPr lang="tr-TR" sz="1200" dirty="0" smtClean="0"/>
              <a:t> </a:t>
            </a:r>
            <a:r>
              <a:rPr lang="tr-TR" sz="1200" dirty="0" err="1" smtClean="0"/>
              <a:t>degenerative</a:t>
            </a:r>
            <a:r>
              <a:rPr lang="tr-TR" sz="1200" dirty="0" smtClean="0"/>
              <a:t> </a:t>
            </a:r>
            <a:r>
              <a:rPr lang="tr-TR" sz="1200" dirty="0" err="1" smtClean="0"/>
              <a:t>retinal</a:t>
            </a:r>
            <a:r>
              <a:rPr lang="tr-TR" sz="1200" dirty="0" smtClean="0"/>
              <a:t> </a:t>
            </a:r>
            <a:r>
              <a:rPr lang="tr-TR" sz="1200" dirty="0" err="1" smtClean="0"/>
              <a:t>disorders</a:t>
            </a:r>
            <a:r>
              <a:rPr lang="tr-TR" sz="1200" dirty="0" smtClean="0"/>
              <a:t>: </a:t>
            </a:r>
            <a:r>
              <a:rPr lang="tr-TR" sz="1200" dirty="0" err="1" smtClean="0"/>
              <a:t>preliminary</a:t>
            </a:r>
            <a:r>
              <a:rPr lang="tr-TR" sz="1200" dirty="0" smtClean="0"/>
              <a:t> </a:t>
            </a:r>
            <a:r>
              <a:rPr lang="tr-TR" sz="1200" dirty="0" err="1" smtClean="0"/>
              <a:t>phase</a:t>
            </a:r>
            <a:r>
              <a:rPr lang="tr-TR" sz="1200" dirty="0" smtClean="0"/>
              <a:t> 1 </a:t>
            </a:r>
            <a:r>
              <a:rPr lang="tr-TR" sz="1200" dirty="0" err="1" smtClean="0"/>
              <a:t>clinical</a:t>
            </a:r>
            <a:r>
              <a:rPr lang="tr-TR" sz="1200" dirty="0" smtClean="0"/>
              <a:t> </a:t>
            </a:r>
            <a:r>
              <a:rPr lang="tr-TR" sz="1200" dirty="0" err="1" smtClean="0"/>
              <a:t>trial</a:t>
            </a:r>
            <a:r>
              <a:rPr lang="tr-TR" sz="1200" dirty="0" smtClean="0"/>
              <a:t> </a:t>
            </a:r>
            <a:r>
              <a:rPr lang="tr-TR" sz="1200" dirty="0" err="1" smtClean="0"/>
              <a:t>findings</a:t>
            </a:r>
            <a:r>
              <a:rPr lang="tr-TR" sz="1200" dirty="0" smtClean="0"/>
              <a:t>. Park SS et al .</a:t>
            </a:r>
          </a:p>
          <a:p>
            <a:endParaRPr lang="tr-TR" sz="2000" dirty="0" smtClean="0"/>
          </a:p>
          <a:p>
            <a:r>
              <a:rPr lang="tr-TR" sz="2000" dirty="0" smtClean="0"/>
              <a:t> 20 RP olgusu   </a:t>
            </a:r>
            <a:r>
              <a:rPr lang="tr-TR" sz="2000" dirty="0" err="1" smtClean="0"/>
              <a:t>intravitreal</a:t>
            </a:r>
            <a:r>
              <a:rPr lang="tr-TR" sz="2000" dirty="0" smtClean="0"/>
              <a:t>   Kİ-</a:t>
            </a:r>
            <a:r>
              <a:rPr lang="tr-TR" sz="2000" dirty="0" err="1" smtClean="0"/>
              <a:t>derive</a:t>
            </a:r>
            <a:r>
              <a:rPr lang="tr-TR" sz="2000" dirty="0" smtClean="0"/>
              <a:t> KH</a:t>
            </a:r>
          </a:p>
          <a:p>
            <a:r>
              <a:rPr lang="tr-TR" sz="2000" dirty="0" smtClean="0"/>
              <a:t>KMÖ de de düzelme </a:t>
            </a:r>
          </a:p>
          <a:p>
            <a:pPr hangingPunct="0"/>
            <a:r>
              <a:rPr lang="tr-TR" sz="2000" dirty="0" smtClean="0"/>
              <a:t>3 ayda görme artışı,  1 yılda eskiye dönüş</a:t>
            </a:r>
          </a:p>
          <a:p>
            <a:pPr hangingPunct="0"/>
            <a:r>
              <a:rPr lang="tr-TR" sz="2000" dirty="0" err="1" smtClean="0"/>
              <a:t>Okuler</a:t>
            </a:r>
            <a:r>
              <a:rPr lang="tr-TR" sz="2000" dirty="0" smtClean="0"/>
              <a:t> ve sistemik komplikasyon yok</a:t>
            </a:r>
          </a:p>
          <a:p>
            <a:pPr hangingPunct="0">
              <a:buNone/>
            </a:pPr>
            <a:endParaRPr lang="tr-TR" sz="1200" dirty="0" smtClean="0"/>
          </a:p>
          <a:p>
            <a:r>
              <a:rPr lang="tr-TR" sz="1050" dirty="0" err="1" smtClean="0"/>
              <a:t>Siqueira</a:t>
            </a:r>
            <a:r>
              <a:rPr lang="tr-TR" sz="1050" dirty="0" smtClean="0"/>
              <a:t> et al. </a:t>
            </a:r>
            <a:r>
              <a:rPr lang="tr-TR" sz="1050" dirty="0" err="1" smtClean="0"/>
              <a:t>Stem</a:t>
            </a:r>
            <a:r>
              <a:rPr lang="tr-TR" sz="1050" dirty="0" smtClean="0"/>
              <a:t> </a:t>
            </a:r>
            <a:r>
              <a:rPr lang="tr-TR" sz="1050" dirty="0" err="1" smtClean="0"/>
              <a:t>Cell</a:t>
            </a:r>
            <a:r>
              <a:rPr lang="tr-TR" sz="1050" dirty="0" smtClean="0"/>
              <a:t> </a:t>
            </a:r>
            <a:r>
              <a:rPr lang="tr-TR" sz="1050" dirty="0" err="1" smtClean="0"/>
              <a:t>Research</a:t>
            </a:r>
            <a:r>
              <a:rPr lang="tr-TR" sz="1050" dirty="0" smtClean="0"/>
              <a:t> &amp; </a:t>
            </a:r>
            <a:r>
              <a:rPr lang="tr-TR" sz="1050" dirty="0" err="1" smtClean="0"/>
              <a:t>Therapy</a:t>
            </a:r>
            <a:r>
              <a:rPr lang="tr-TR" sz="1050" dirty="0" smtClean="0"/>
              <a:t> (2015) 6:29 </a:t>
            </a:r>
            <a:r>
              <a:rPr lang="tr-TR" sz="1050" dirty="0" err="1" smtClean="0"/>
              <a:t>Quality</a:t>
            </a:r>
            <a:r>
              <a:rPr lang="tr-TR" sz="1050" dirty="0" smtClean="0"/>
              <a:t> of life in </a:t>
            </a:r>
            <a:r>
              <a:rPr lang="tr-TR" sz="1050" dirty="0" err="1" smtClean="0"/>
              <a:t>patients</a:t>
            </a:r>
            <a:r>
              <a:rPr lang="tr-TR" sz="1050" dirty="0" smtClean="0"/>
              <a:t> </a:t>
            </a:r>
            <a:r>
              <a:rPr lang="tr-TR" sz="1050" dirty="0" err="1" smtClean="0"/>
              <a:t>with</a:t>
            </a:r>
            <a:r>
              <a:rPr lang="tr-TR" sz="1050" dirty="0" smtClean="0"/>
              <a:t> </a:t>
            </a:r>
            <a:r>
              <a:rPr lang="tr-TR" sz="1050" dirty="0" err="1" smtClean="0"/>
              <a:t>retinitis</a:t>
            </a:r>
            <a:r>
              <a:rPr lang="tr-TR" sz="1050" dirty="0" smtClean="0"/>
              <a:t> </a:t>
            </a:r>
            <a:r>
              <a:rPr lang="tr-TR" sz="1050" dirty="0" err="1" smtClean="0"/>
              <a:t>pigmentosa</a:t>
            </a:r>
            <a:r>
              <a:rPr lang="tr-TR" sz="1050" dirty="0" smtClean="0"/>
              <a:t> </a:t>
            </a:r>
            <a:r>
              <a:rPr lang="tr-TR" sz="1050" dirty="0" err="1" smtClean="0"/>
              <a:t>submitted</a:t>
            </a:r>
            <a:r>
              <a:rPr lang="tr-TR" sz="1050" dirty="0" smtClean="0"/>
              <a:t> </a:t>
            </a:r>
            <a:r>
              <a:rPr lang="tr-TR" sz="1050" dirty="0" err="1" smtClean="0"/>
              <a:t>to</a:t>
            </a:r>
            <a:r>
              <a:rPr lang="tr-TR" sz="1050" dirty="0" smtClean="0"/>
              <a:t> </a:t>
            </a:r>
            <a:r>
              <a:rPr lang="tr-TR" sz="1050" dirty="0" err="1" smtClean="0"/>
              <a:t>intravitreal</a:t>
            </a:r>
            <a:r>
              <a:rPr lang="tr-TR" sz="1050" dirty="0" smtClean="0"/>
              <a:t> </a:t>
            </a:r>
            <a:r>
              <a:rPr lang="tr-TR" sz="1050" dirty="0" err="1" smtClean="0"/>
              <a:t>use</a:t>
            </a:r>
            <a:r>
              <a:rPr lang="tr-TR" sz="1050" dirty="0" smtClean="0"/>
              <a:t> of bone </a:t>
            </a:r>
            <a:r>
              <a:rPr lang="tr-TR" sz="1050" dirty="0" err="1" smtClean="0"/>
              <a:t>marrow</a:t>
            </a:r>
            <a:r>
              <a:rPr lang="tr-TR" sz="1050" dirty="0" smtClean="0"/>
              <a:t>-</a:t>
            </a:r>
            <a:r>
              <a:rPr lang="tr-TR" sz="1050" dirty="0" err="1" smtClean="0"/>
              <a:t>derived</a:t>
            </a:r>
            <a:r>
              <a:rPr lang="tr-TR" sz="1050" dirty="0" smtClean="0"/>
              <a:t> </a:t>
            </a:r>
            <a:r>
              <a:rPr lang="tr-TR" sz="1050" dirty="0" err="1" smtClean="0"/>
              <a:t>stem</a:t>
            </a:r>
            <a:r>
              <a:rPr lang="tr-TR" sz="1050" dirty="0" smtClean="0"/>
              <a:t> </a:t>
            </a:r>
            <a:r>
              <a:rPr lang="tr-TR" sz="1050" dirty="0" err="1" smtClean="0"/>
              <a:t>cells</a:t>
            </a:r>
            <a:r>
              <a:rPr lang="tr-TR" sz="1050" dirty="0" smtClean="0"/>
              <a:t> (</a:t>
            </a:r>
            <a:r>
              <a:rPr lang="tr-TR" sz="1050" dirty="0" err="1" smtClean="0"/>
              <a:t>Reticell</a:t>
            </a:r>
            <a:r>
              <a:rPr lang="tr-TR" sz="1050" dirty="0" smtClean="0"/>
              <a:t> -</a:t>
            </a:r>
            <a:r>
              <a:rPr lang="tr-TR" sz="1050" dirty="0" err="1" smtClean="0"/>
              <a:t>clinical</a:t>
            </a:r>
            <a:r>
              <a:rPr lang="tr-TR" sz="1050" dirty="0" smtClean="0"/>
              <a:t> </a:t>
            </a:r>
            <a:r>
              <a:rPr lang="tr-TR" sz="1050" dirty="0" err="1" smtClean="0"/>
              <a:t>trial</a:t>
            </a:r>
            <a:r>
              <a:rPr lang="tr-TR" sz="1050" dirty="0" smtClean="0"/>
              <a:t>)</a:t>
            </a:r>
          </a:p>
          <a:p>
            <a:endParaRPr lang="tr-TR" sz="1050" dirty="0" smtClean="0"/>
          </a:p>
          <a:p>
            <a:pPr>
              <a:buNone/>
            </a:pPr>
            <a:r>
              <a:rPr lang="tr-TR" sz="1050" dirty="0" smtClean="0"/>
              <a:t>         </a:t>
            </a:r>
            <a:r>
              <a:rPr lang="tr-TR" sz="1050" dirty="0" err="1" smtClean="0"/>
              <a:t>Siqueira</a:t>
            </a:r>
            <a:r>
              <a:rPr lang="tr-TR" sz="1050" dirty="0" smtClean="0"/>
              <a:t>, R.C.;  et al. </a:t>
            </a:r>
            <a:r>
              <a:rPr lang="tr-TR" sz="1050" dirty="0" err="1" smtClean="0"/>
              <a:t>Resolution</a:t>
            </a:r>
            <a:r>
              <a:rPr lang="tr-TR" sz="1050" dirty="0" smtClean="0"/>
              <a:t> of </a:t>
            </a:r>
            <a:r>
              <a:rPr lang="tr-TR" sz="1050" dirty="0" err="1" smtClean="0"/>
              <a:t>macular</a:t>
            </a:r>
            <a:r>
              <a:rPr lang="tr-TR" sz="1050" dirty="0" smtClean="0"/>
              <a:t> </a:t>
            </a:r>
            <a:r>
              <a:rPr lang="tr-TR" sz="1050" dirty="0" err="1" smtClean="0"/>
              <a:t>oedema</a:t>
            </a:r>
            <a:r>
              <a:rPr lang="tr-TR" sz="1050" dirty="0" smtClean="0"/>
              <a:t> </a:t>
            </a:r>
            <a:r>
              <a:rPr lang="tr-TR" sz="1050" dirty="0" err="1" smtClean="0"/>
              <a:t>associated</a:t>
            </a:r>
            <a:r>
              <a:rPr lang="tr-TR" sz="1050" dirty="0" smtClean="0"/>
              <a:t> </a:t>
            </a:r>
            <a:r>
              <a:rPr lang="tr-TR" sz="1050" dirty="0" err="1" smtClean="0"/>
              <a:t>with</a:t>
            </a:r>
            <a:r>
              <a:rPr lang="tr-TR" sz="1050" dirty="0" smtClean="0"/>
              <a:t> </a:t>
            </a:r>
            <a:r>
              <a:rPr lang="tr-TR" sz="1050" dirty="0" err="1" smtClean="0"/>
              <a:t>retinitis</a:t>
            </a:r>
            <a:r>
              <a:rPr lang="tr-TR" sz="1050" dirty="0" smtClean="0"/>
              <a:t> </a:t>
            </a:r>
            <a:r>
              <a:rPr lang="tr-TR" sz="1050" dirty="0" err="1" smtClean="0"/>
              <a:t>pigmentosa</a:t>
            </a:r>
            <a:r>
              <a:rPr lang="tr-TR" sz="1050" dirty="0" smtClean="0"/>
              <a:t> </a:t>
            </a:r>
            <a:r>
              <a:rPr lang="tr-TR" sz="1050" dirty="0" err="1" smtClean="0"/>
              <a:t>after</a:t>
            </a:r>
            <a:r>
              <a:rPr lang="tr-TR" sz="1050" dirty="0" smtClean="0"/>
              <a:t> </a:t>
            </a:r>
            <a:r>
              <a:rPr lang="tr-TR" sz="1050" dirty="0" err="1" smtClean="0"/>
              <a:t>intravitreal</a:t>
            </a:r>
            <a:r>
              <a:rPr lang="tr-TR" sz="1050" dirty="0" smtClean="0"/>
              <a:t> </a:t>
            </a:r>
            <a:r>
              <a:rPr lang="tr-TR" sz="1050" dirty="0" err="1" smtClean="0"/>
              <a:t>use</a:t>
            </a:r>
            <a:r>
              <a:rPr lang="tr-TR" sz="1050" dirty="0" smtClean="0"/>
              <a:t> of </a:t>
            </a:r>
            <a:r>
              <a:rPr lang="tr-TR" sz="1050" dirty="0" err="1" smtClean="0"/>
              <a:t>autologous</a:t>
            </a:r>
            <a:r>
              <a:rPr lang="tr-TR" sz="1050" dirty="0" smtClean="0"/>
              <a:t> BM-</a:t>
            </a:r>
            <a:r>
              <a:rPr lang="tr-TR" sz="1050" dirty="0" err="1" smtClean="0"/>
              <a:t>derived</a:t>
            </a:r>
            <a:r>
              <a:rPr lang="tr-TR" sz="1050" dirty="0" smtClean="0"/>
              <a:t> </a:t>
            </a:r>
            <a:r>
              <a:rPr lang="tr-TR" sz="1050" dirty="0" err="1" smtClean="0"/>
              <a:t>hematopoietic</a:t>
            </a:r>
            <a:r>
              <a:rPr lang="tr-TR" sz="1050" dirty="0" smtClean="0"/>
              <a:t> </a:t>
            </a:r>
            <a:r>
              <a:rPr lang="tr-TR" sz="1050" dirty="0" err="1" smtClean="0"/>
              <a:t>stem</a:t>
            </a:r>
            <a:r>
              <a:rPr lang="tr-TR" sz="1050" dirty="0" smtClean="0"/>
              <a:t> </a:t>
            </a:r>
            <a:r>
              <a:rPr lang="tr-TR" sz="1050" dirty="0" err="1" smtClean="0"/>
              <a:t>cell</a:t>
            </a:r>
            <a:r>
              <a:rPr lang="tr-TR" sz="1050" dirty="0" smtClean="0"/>
              <a:t> </a:t>
            </a:r>
            <a:r>
              <a:rPr lang="tr-TR" sz="1050" dirty="0" err="1" smtClean="0"/>
              <a:t>transplantation</a:t>
            </a:r>
            <a:r>
              <a:rPr lang="tr-TR" sz="1050" dirty="0" smtClean="0"/>
              <a:t>. Bone </a:t>
            </a:r>
            <a:r>
              <a:rPr lang="tr-TR" sz="1050" dirty="0" err="1" smtClean="0"/>
              <a:t>Marrow</a:t>
            </a:r>
            <a:r>
              <a:rPr lang="tr-TR" sz="1050" dirty="0" smtClean="0"/>
              <a:t> Trans. 2013, 48, 612–613</a:t>
            </a:r>
          </a:p>
          <a:p>
            <a:endParaRPr lang="tr-TR" sz="1200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252728"/>
          </a:xfrm>
        </p:spPr>
        <p:txBody>
          <a:bodyPr/>
          <a:lstStyle/>
          <a:p>
            <a:r>
              <a:rPr lang="tr-TR" dirty="0" smtClean="0"/>
              <a:t>Klinik Çalışmalar-MKH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611560" y="1340768"/>
            <a:ext cx="7768373" cy="5328592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sz="1600" dirty="0" smtClean="0"/>
              <a:t>Faz1-2 </a:t>
            </a:r>
            <a:r>
              <a:rPr lang="tr-TR" sz="1600" dirty="0" err="1" smtClean="0"/>
              <a:t>prospektif</a:t>
            </a:r>
            <a:r>
              <a:rPr lang="tr-TR" sz="1600" dirty="0" smtClean="0"/>
              <a:t> çalışma </a:t>
            </a:r>
            <a:r>
              <a:rPr lang="tr-TR" sz="1600" dirty="0" err="1" smtClean="0"/>
              <a:t>subretinal</a:t>
            </a:r>
            <a:r>
              <a:rPr lang="tr-TR" sz="1600" dirty="0" smtClean="0"/>
              <a:t>  </a:t>
            </a:r>
            <a:r>
              <a:rPr lang="tr-TR" sz="1600" dirty="0" err="1" smtClean="0"/>
              <a:t>hEKH</a:t>
            </a:r>
            <a:r>
              <a:rPr lang="tr-TR" sz="1600" dirty="0" smtClean="0"/>
              <a:t>-</a:t>
            </a:r>
            <a:r>
              <a:rPr lang="tr-TR" sz="1600" dirty="0" err="1" smtClean="0"/>
              <a:t>derived</a:t>
            </a:r>
            <a:r>
              <a:rPr lang="tr-TR" sz="1600" dirty="0" smtClean="0"/>
              <a:t> RPE</a:t>
            </a:r>
          </a:p>
          <a:p>
            <a:r>
              <a:rPr lang="tr-TR" sz="1600" dirty="0" smtClean="0"/>
              <a:t>9 </a:t>
            </a:r>
            <a:r>
              <a:rPr lang="tr-TR" sz="1600" dirty="0" err="1" smtClean="0"/>
              <a:t>Stargardt's</a:t>
            </a:r>
            <a:r>
              <a:rPr lang="tr-TR" sz="1600" dirty="0" smtClean="0"/>
              <a:t>  </a:t>
            </a:r>
            <a:r>
              <a:rPr lang="tr-TR" sz="1600" dirty="0" err="1" smtClean="0"/>
              <a:t>makula</a:t>
            </a:r>
            <a:r>
              <a:rPr lang="tr-TR" sz="1600" dirty="0" smtClean="0"/>
              <a:t> </a:t>
            </a:r>
            <a:r>
              <a:rPr lang="tr-TR" sz="1600" dirty="0" err="1" smtClean="0"/>
              <a:t>distrofisi</a:t>
            </a:r>
            <a:r>
              <a:rPr lang="tr-TR" sz="1600" dirty="0" smtClean="0"/>
              <a:t>  ve  9 kuru tip AMD.  </a:t>
            </a:r>
          </a:p>
          <a:p>
            <a:r>
              <a:rPr lang="tr-TR" sz="1600" dirty="0" smtClean="0"/>
              <a:t>Toplam 18 olgu ortalama 22 ay takip</a:t>
            </a:r>
          </a:p>
          <a:p>
            <a:r>
              <a:rPr lang="tr-TR" sz="1600" dirty="0" smtClean="0"/>
              <a:t>10 gözde görme keskinliğinde artış </a:t>
            </a:r>
          </a:p>
          <a:p>
            <a:r>
              <a:rPr lang="tr-TR" sz="1600" dirty="0" smtClean="0"/>
              <a:t>13 (72%)  gözde </a:t>
            </a:r>
            <a:r>
              <a:rPr lang="tr-TR" sz="1600" dirty="0" err="1" smtClean="0"/>
              <a:t>subretinal</a:t>
            </a:r>
            <a:r>
              <a:rPr lang="tr-TR" sz="1600" dirty="0" smtClean="0"/>
              <a:t> </a:t>
            </a:r>
            <a:r>
              <a:rPr lang="tr-TR" sz="1600" dirty="0" err="1" smtClean="0"/>
              <a:t>pigmentasyonda</a:t>
            </a:r>
            <a:r>
              <a:rPr lang="tr-TR" sz="1600" dirty="0" smtClean="0"/>
              <a:t> artış </a:t>
            </a:r>
          </a:p>
          <a:p>
            <a:r>
              <a:rPr lang="tr-TR" sz="1600" dirty="0" smtClean="0"/>
              <a:t>Görme ile ilişkili hayat kalitesinde artış </a:t>
            </a:r>
          </a:p>
          <a:p>
            <a:endParaRPr lang="tr-TR" sz="1200" b="1" dirty="0" smtClean="0"/>
          </a:p>
          <a:p>
            <a:r>
              <a:rPr lang="tr-TR" sz="1000" dirty="0" err="1" smtClean="0"/>
              <a:t>Schwartz</a:t>
            </a:r>
            <a:r>
              <a:rPr lang="tr-TR" sz="1000" dirty="0" smtClean="0"/>
              <a:t> SD et al. </a:t>
            </a:r>
            <a:r>
              <a:rPr lang="tr-TR" sz="1000" dirty="0" err="1" smtClean="0"/>
              <a:t>Human</a:t>
            </a:r>
            <a:r>
              <a:rPr lang="tr-TR" sz="1000" dirty="0" smtClean="0"/>
              <a:t> </a:t>
            </a:r>
            <a:r>
              <a:rPr lang="tr-TR" sz="1000" dirty="0" err="1" smtClean="0"/>
              <a:t>embryonic</a:t>
            </a:r>
            <a:r>
              <a:rPr lang="tr-TR" sz="1000" dirty="0" smtClean="0"/>
              <a:t> </a:t>
            </a:r>
            <a:r>
              <a:rPr lang="tr-TR" sz="1000" dirty="0" err="1" smtClean="0"/>
              <a:t>stem</a:t>
            </a:r>
            <a:r>
              <a:rPr lang="tr-TR" sz="1000" dirty="0" smtClean="0"/>
              <a:t> </a:t>
            </a:r>
            <a:r>
              <a:rPr lang="tr-TR" sz="1000" dirty="0" err="1" smtClean="0"/>
              <a:t>cell</a:t>
            </a:r>
            <a:r>
              <a:rPr lang="tr-TR" sz="1000" dirty="0" smtClean="0"/>
              <a:t>-</a:t>
            </a:r>
            <a:r>
              <a:rPr lang="tr-TR" sz="1000" dirty="0" err="1" smtClean="0"/>
              <a:t>derived</a:t>
            </a:r>
            <a:r>
              <a:rPr lang="tr-TR" sz="1000" dirty="0" smtClean="0"/>
              <a:t> </a:t>
            </a:r>
            <a:r>
              <a:rPr lang="tr-TR" sz="1000" dirty="0" err="1" smtClean="0"/>
              <a:t>retinal</a:t>
            </a:r>
            <a:r>
              <a:rPr lang="tr-TR" sz="1000" dirty="0" smtClean="0"/>
              <a:t> pigment </a:t>
            </a:r>
            <a:r>
              <a:rPr lang="tr-TR" sz="1000" dirty="0" err="1" smtClean="0"/>
              <a:t>epithelium</a:t>
            </a:r>
            <a:r>
              <a:rPr lang="tr-TR" sz="1000" dirty="0" smtClean="0"/>
              <a:t> in </a:t>
            </a:r>
            <a:r>
              <a:rPr lang="tr-TR" sz="1000" dirty="0" err="1" smtClean="0"/>
              <a:t>patients</a:t>
            </a:r>
            <a:r>
              <a:rPr lang="tr-TR" sz="1000" dirty="0" smtClean="0"/>
              <a:t> </a:t>
            </a:r>
            <a:r>
              <a:rPr lang="tr-TR" sz="1000" dirty="0" err="1" smtClean="0"/>
              <a:t>with</a:t>
            </a:r>
            <a:r>
              <a:rPr lang="tr-TR" sz="1000" dirty="0" smtClean="0"/>
              <a:t> </a:t>
            </a:r>
            <a:r>
              <a:rPr lang="tr-TR" sz="1000" dirty="0" err="1" smtClean="0"/>
              <a:t>age</a:t>
            </a:r>
            <a:r>
              <a:rPr lang="tr-TR" sz="1000" dirty="0" smtClean="0"/>
              <a:t>-</a:t>
            </a:r>
            <a:r>
              <a:rPr lang="tr-TR" sz="1000" dirty="0" err="1" smtClean="0"/>
              <a:t>related</a:t>
            </a:r>
            <a:r>
              <a:rPr lang="tr-TR" sz="1000" dirty="0" smtClean="0"/>
              <a:t> </a:t>
            </a:r>
            <a:r>
              <a:rPr lang="tr-TR" sz="1000" dirty="0" err="1" smtClean="0"/>
              <a:t>macular</a:t>
            </a:r>
            <a:r>
              <a:rPr lang="tr-TR" sz="1000" dirty="0" smtClean="0"/>
              <a:t> </a:t>
            </a:r>
            <a:r>
              <a:rPr lang="tr-TR" sz="1000" dirty="0" err="1" smtClean="0"/>
              <a:t>degeneration</a:t>
            </a:r>
            <a:r>
              <a:rPr lang="tr-TR" sz="1000" dirty="0" smtClean="0"/>
              <a:t> </a:t>
            </a:r>
            <a:r>
              <a:rPr lang="tr-TR" sz="1000" dirty="0" err="1" smtClean="0"/>
              <a:t>and</a:t>
            </a:r>
            <a:r>
              <a:rPr lang="tr-TR" sz="1000" dirty="0" smtClean="0"/>
              <a:t> </a:t>
            </a:r>
            <a:r>
              <a:rPr lang="tr-TR" sz="1000" dirty="0" err="1" smtClean="0"/>
              <a:t>Stargardt's</a:t>
            </a:r>
            <a:r>
              <a:rPr lang="tr-TR" sz="1000" dirty="0" smtClean="0"/>
              <a:t> </a:t>
            </a:r>
            <a:r>
              <a:rPr lang="tr-TR" sz="1000" dirty="0" err="1" smtClean="0"/>
              <a:t>macular</a:t>
            </a:r>
            <a:r>
              <a:rPr lang="tr-TR" sz="1000" dirty="0" smtClean="0"/>
              <a:t> </a:t>
            </a:r>
            <a:r>
              <a:rPr lang="tr-TR" sz="1000" dirty="0" err="1" smtClean="0"/>
              <a:t>dystrophy</a:t>
            </a:r>
            <a:r>
              <a:rPr lang="tr-TR" sz="1000" dirty="0" smtClean="0"/>
              <a:t>: </a:t>
            </a:r>
            <a:r>
              <a:rPr lang="tr-TR" sz="1000" dirty="0" err="1" smtClean="0"/>
              <a:t>follow</a:t>
            </a:r>
            <a:r>
              <a:rPr lang="tr-TR" sz="1000" dirty="0" smtClean="0"/>
              <a:t>-</a:t>
            </a:r>
            <a:r>
              <a:rPr lang="tr-TR" sz="1000" dirty="0" err="1" smtClean="0"/>
              <a:t>up</a:t>
            </a:r>
            <a:r>
              <a:rPr lang="tr-TR" sz="1000" dirty="0" smtClean="0"/>
              <a:t> of </a:t>
            </a:r>
            <a:r>
              <a:rPr lang="tr-TR" sz="1000" dirty="0" err="1" smtClean="0"/>
              <a:t>two</a:t>
            </a:r>
            <a:r>
              <a:rPr lang="tr-TR" sz="1000" dirty="0" smtClean="0"/>
              <a:t> </a:t>
            </a:r>
            <a:r>
              <a:rPr lang="tr-TR" sz="1000" dirty="0" err="1" smtClean="0"/>
              <a:t>open</a:t>
            </a:r>
            <a:r>
              <a:rPr lang="tr-TR" sz="1000" dirty="0" smtClean="0"/>
              <a:t>-</a:t>
            </a:r>
            <a:r>
              <a:rPr lang="tr-TR" sz="1000" dirty="0" err="1" smtClean="0"/>
              <a:t>label</a:t>
            </a:r>
            <a:r>
              <a:rPr lang="tr-TR" sz="1000" dirty="0" smtClean="0"/>
              <a:t> </a:t>
            </a:r>
            <a:r>
              <a:rPr lang="tr-TR" sz="1000" dirty="0" err="1" smtClean="0"/>
              <a:t>phase</a:t>
            </a:r>
            <a:r>
              <a:rPr lang="tr-TR" sz="1000" dirty="0" smtClean="0"/>
              <a:t> 1/2 </a:t>
            </a:r>
            <a:r>
              <a:rPr lang="tr-TR" sz="1000" dirty="0" err="1" smtClean="0"/>
              <a:t>studies</a:t>
            </a:r>
            <a:r>
              <a:rPr lang="tr-TR" sz="1000" dirty="0" smtClean="0"/>
              <a:t>. </a:t>
            </a:r>
            <a:r>
              <a:rPr lang="en-US" sz="1000" dirty="0" smtClean="0"/>
              <a:t>Lancet. 2015 Feb 7;385(9967):509-16. </a:t>
            </a:r>
            <a:endParaRPr lang="tr-TR" sz="1000" dirty="0" smtClean="0"/>
          </a:p>
          <a:p>
            <a:endParaRPr lang="tr-TR" sz="1600" dirty="0" smtClean="0"/>
          </a:p>
          <a:p>
            <a:r>
              <a:rPr lang="tr-TR" sz="1600" dirty="0" smtClean="0"/>
              <a:t>4  AMD, 4 SMD olgusu 1 yıl takip</a:t>
            </a:r>
          </a:p>
          <a:p>
            <a:r>
              <a:rPr lang="tr-TR" sz="1600" dirty="0" err="1" smtClean="0"/>
              <a:t>İnflamasyon</a:t>
            </a:r>
            <a:r>
              <a:rPr lang="tr-TR" sz="1600" dirty="0" smtClean="0"/>
              <a:t> ve </a:t>
            </a:r>
            <a:r>
              <a:rPr lang="tr-TR" sz="1600" dirty="0" err="1" smtClean="0"/>
              <a:t>okuler</a:t>
            </a:r>
            <a:r>
              <a:rPr lang="tr-TR" sz="1600" dirty="0" smtClean="0"/>
              <a:t> komplikasyon </a:t>
            </a:r>
          </a:p>
          <a:p>
            <a:r>
              <a:rPr lang="tr-TR" sz="1600" dirty="0" smtClean="0"/>
              <a:t>1 olguda KNVM ve ERM</a:t>
            </a:r>
          </a:p>
          <a:p>
            <a:r>
              <a:rPr lang="tr-TR" sz="1600" dirty="0" smtClean="0"/>
              <a:t>1 yılda tüm olgularda görme artışı</a:t>
            </a:r>
          </a:p>
          <a:p>
            <a:pPr>
              <a:buNone/>
            </a:pPr>
            <a:endParaRPr lang="tr-TR" sz="1600" dirty="0" smtClean="0"/>
          </a:p>
          <a:p>
            <a:r>
              <a:rPr lang="tr-TR" sz="1000" dirty="0" err="1" smtClean="0"/>
              <a:t>Song</a:t>
            </a:r>
            <a:r>
              <a:rPr lang="tr-TR" sz="1000" dirty="0" smtClean="0"/>
              <a:t> WK et al. </a:t>
            </a:r>
            <a:r>
              <a:rPr lang="tr-TR" sz="1000" dirty="0" err="1" smtClean="0"/>
              <a:t>Stem</a:t>
            </a:r>
            <a:r>
              <a:rPr lang="tr-TR" sz="1000" dirty="0" smtClean="0"/>
              <a:t> </a:t>
            </a:r>
            <a:r>
              <a:rPr lang="tr-TR" sz="1000" dirty="0" err="1" smtClean="0"/>
              <a:t>Cell</a:t>
            </a:r>
            <a:r>
              <a:rPr lang="tr-TR" sz="1000" dirty="0" smtClean="0"/>
              <a:t> </a:t>
            </a:r>
            <a:r>
              <a:rPr lang="tr-TR" sz="1000" dirty="0" err="1" smtClean="0"/>
              <a:t>Reports</a:t>
            </a:r>
            <a:r>
              <a:rPr lang="tr-TR" sz="1000" dirty="0" smtClean="0"/>
              <a:t>. 2015 May 12;4(5):860-72.</a:t>
            </a:r>
            <a:r>
              <a:rPr lang="tr-TR" sz="1000" dirty="0" err="1" smtClean="0"/>
              <a:t>Epub</a:t>
            </a:r>
            <a:r>
              <a:rPr lang="tr-TR" sz="1000" dirty="0" smtClean="0"/>
              <a:t> 2015 </a:t>
            </a:r>
            <a:r>
              <a:rPr lang="tr-TR" sz="1000" dirty="0" err="1" smtClean="0"/>
              <a:t>Apr</a:t>
            </a:r>
            <a:r>
              <a:rPr lang="tr-TR" sz="1000" dirty="0" smtClean="0"/>
              <a:t> 30. </a:t>
            </a:r>
          </a:p>
          <a:p>
            <a:pPr>
              <a:buNone/>
            </a:pPr>
            <a:r>
              <a:rPr lang="tr-TR" sz="1000" dirty="0" smtClean="0"/>
              <a:t>          </a:t>
            </a:r>
            <a:r>
              <a:rPr lang="tr-TR" sz="1000" dirty="0" err="1" smtClean="0"/>
              <a:t>Treatment</a:t>
            </a:r>
            <a:r>
              <a:rPr lang="tr-TR" sz="1000" dirty="0" smtClean="0"/>
              <a:t> of </a:t>
            </a:r>
            <a:r>
              <a:rPr lang="tr-TR" sz="1000" dirty="0" err="1" smtClean="0"/>
              <a:t>macular</a:t>
            </a:r>
            <a:r>
              <a:rPr lang="tr-TR" sz="1000" dirty="0" smtClean="0"/>
              <a:t> </a:t>
            </a:r>
            <a:r>
              <a:rPr lang="tr-TR" sz="1000" dirty="0" err="1" smtClean="0"/>
              <a:t>degeneration</a:t>
            </a:r>
            <a:r>
              <a:rPr lang="tr-TR" sz="1000" dirty="0" smtClean="0"/>
              <a:t> </a:t>
            </a:r>
            <a:r>
              <a:rPr lang="tr-TR" sz="1000" dirty="0" err="1" smtClean="0"/>
              <a:t>using</a:t>
            </a:r>
            <a:r>
              <a:rPr lang="tr-TR" sz="1000" dirty="0" smtClean="0"/>
              <a:t> </a:t>
            </a:r>
            <a:r>
              <a:rPr lang="tr-TR" sz="1000" dirty="0" err="1" smtClean="0"/>
              <a:t>embryonic</a:t>
            </a:r>
            <a:r>
              <a:rPr lang="tr-TR" sz="1000" dirty="0" smtClean="0"/>
              <a:t> </a:t>
            </a:r>
            <a:r>
              <a:rPr lang="tr-TR" sz="1000" dirty="0" err="1" smtClean="0"/>
              <a:t>stem</a:t>
            </a:r>
            <a:r>
              <a:rPr lang="tr-TR" sz="1000" dirty="0" smtClean="0"/>
              <a:t> </a:t>
            </a:r>
            <a:r>
              <a:rPr lang="tr-TR" sz="1000" dirty="0" err="1" smtClean="0"/>
              <a:t>cell</a:t>
            </a:r>
            <a:r>
              <a:rPr lang="tr-TR" sz="1000" dirty="0" smtClean="0"/>
              <a:t>-</a:t>
            </a:r>
            <a:r>
              <a:rPr lang="tr-TR" sz="1000" dirty="0" err="1" smtClean="0"/>
              <a:t>derived</a:t>
            </a:r>
            <a:r>
              <a:rPr lang="tr-TR" sz="1000" dirty="0" smtClean="0"/>
              <a:t> </a:t>
            </a:r>
            <a:r>
              <a:rPr lang="tr-TR" sz="1000" dirty="0" err="1" smtClean="0"/>
              <a:t>retinal</a:t>
            </a:r>
            <a:endParaRPr lang="tr-TR" sz="1000" dirty="0" smtClean="0"/>
          </a:p>
          <a:p>
            <a:pPr>
              <a:buNone/>
            </a:pPr>
            <a:r>
              <a:rPr lang="tr-TR" sz="1000" dirty="0" smtClean="0"/>
              <a:t>          pigment </a:t>
            </a:r>
            <a:r>
              <a:rPr lang="tr-TR" sz="1000" dirty="0" err="1" smtClean="0"/>
              <a:t>epithelium</a:t>
            </a:r>
            <a:r>
              <a:rPr lang="tr-TR" sz="1000" dirty="0" smtClean="0"/>
              <a:t>: </a:t>
            </a:r>
            <a:r>
              <a:rPr lang="tr-TR" sz="1000" dirty="0" err="1" smtClean="0"/>
              <a:t>preliminary</a:t>
            </a:r>
            <a:r>
              <a:rPr lang="tr-TR" sz="1000" dirty="0" smtClean="0"/>
              <a:t> </a:t>
            </a:r>
            <a:r>
              <a:rPr lang="tr-TR" sz="1000" dirty="0" err="1" smtClean="0"/>
              <a:t>results</a:t>
            </a:r>
            <a:r>
              <a:rPr lang="tr-TR" sz="1000" dirty="0" smtClean="0"/>
              <a:t> in </a:t>
            </a:r>
            <a:r>
              <a:rPr lang="tr-TR" sz="1000" dirty="0" err="1" smtClean="0"/>
              <a:t>Asian</a:t>
            </a:r>
            <a:r>
              <a:rPr lang="tr-TR" sz="1000" dirty="0" smtClean="0"/>
              <a:t> </a:t>
            </a:r>
            <a:r>
              <a:rPr lang="tr-TR" sz="1000" dirty="0" err="1" smtClean="0"/>
              <a:t>patients</a:t>
            </a:r>
            <a:r>
              <a:rPr lang="tr-TR" sz="1000" dirty="0" smtClean="0"/>
              <a:t>. </a:t>
            </a:r>
            <a:br>
              <a:rPr lang="tr-TR" sz="1000" dirty="0" smtClean="0"/>
            </a:br>
            <a:endParaRPr lang="tr-TR" sz="1000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848872" cy="1252728"/>
          </a:xfrm>
        </p:spPr>
        <p:txBody>
          <a:bodyPr>
            <a:normAutofit/>
          </a:bodyPr>
          <a:lstStyle/>
          <a:p>
            <a:r>
              <a:rPr lang="tr-TR" dirty="0" smtClean="0"/>
              <a:t>Klinik Çalışmalar -EKH</a:t>
            </a:r>
            <a:endParaRPr lang="tr-T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437112"/>
            <a:ext cx="3429397" cy="204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408863" cy="175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82661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3923928" y="2780928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2018-Haziran</a:t>
            </a:r>
            <a:endParaRPr lang="tr-TR" dirty="0"/>
          </a:p>
        </p:txBody>
      </p:sp>
      <p:cxnSp>
        <p:nvCxnSpPr>
          <p:cNvPr id="8" name="7 Düz Bağlayıcı"/>
          <p:cNvCxnSpPr/>
          <p:nvPr/>
        </p:nvCxnSpPr>
        <p:spPr>
          <a:xfrm>
            <a:off x="827584" y="4581128"/>
            <a:ext cx="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Sağ Ok"/>
          <p:cNvSpPr/>
          <p:nvPr/>
        </p:nvSpPr>
        <p:spPr>
          <a:xfrm>
            <a:off x="683568" y="4509120"/>
            <a:ext cx="324036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ağ Ok"/>
          <p:cNvSpPr/>
          <p:nvPr/>
        </p:nvSpPr>
        <p:spPr>
          <a:xfrm>
            <a:off x="4788024" y="3789040"/>
            <a:ext cx="36004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91675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933056"/>
            <a:ext cx="7128792" cy="191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252728"/>
          </a:xfrm>
        </p:spPr>
        <p:txBody>
          <a:bodyPr/>
          <a:lstStyle/>
          <a:p>
            <a:r>
              <a:rPr lang="tr-TR" dirty="0" smtClean="0"/>
              <a:t>KLİNİK ÇALIŞMALARIM</a:t>
            </a:r>
            <a:endParaRPr lang="tr-TR" dirty="0"/>
          </a:p>
        </p:txBody>
      </p:sp>
      <p:pic>
        <p:nvPicPr>
          <p:cNvPr id="1026" name="Picture 2" descr="C:\Users\Asus\Desktop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708920"/>
            <a:ext cx="3932502" cy="2616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420888"/>
            <a:ext cx="7408333" cy="3162664"/>
          </a:xfrm>
        </p:spPr>
        <p:txBody>
          <a:bodyPr>
            <a:normAutofit/>
          </a:bodyPr>
          <a:lstStyle/>
          <a:p>
            <a:r>
              <a:rPr lang="tr-TR" dirty="0" smtClean="0"/>
              <a:t>İnsan </a:t>
            </a:r>
            <a:r>
              <a:rPr lang="tr-TR" dirty="0" err="1" smtClean="0"/>
              <a:t>embriyonik</a:t>
            </a:r>
            <a:r>
              <a:rPr lang="tr-TR" dirty="0" smtClean="0"/>
              <a:t> kök hücre kullanımı yasaktır (2005)</a:t>
            </a:r>
          </a:p>
          <a:p>
            <a:endParaRPr lang="tr-TR" dirty="0" smtClean="0"/>
          </a:p>
          <a:p>
            <a:r>
              <a:rPr lang="tr-TR" dirty="0" smtClean="0"/>
              <a:t>Erişkin kök hücre ve İPKH  kullanımı için ise Lokal Etik </a:t>
            </a:r>
          </a:p>
          <a:p>
            <a:pPr>
              <a:buNone/>
            </a:pPr>
            <a:r>
              <a:rPr lang="tr-TR" dirty="0" smtClean="0"/>
              <a:t>     Kurumdan ve Sağlık Bakanlığı’ndan (Doku, Organ ve Kök Hücre nakli birimi) onay gereklidir. </a:t>
            </a:r>
          </a:p>
          <a:p>
            <a:pPr>
              <a:buNone/>
            </a:pPr>
            <a:r>
              <a:rPr lang="tr-TR" smtClean="0"/>
              <a:t>      </a:t>
            </a:r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84176"/>
          </a:xfrm>
        </p:spPr>
        <p:txBody>
          <a:bodyPr>
            <a:normAutofit/>
          </a:bodyPr>
          <a:lstStyle/>
          <a:p>
            <a:r>
              <a:rPr lang="tr-TR" sz="3600" dirty="0" smtClean="0"/>
              <a:t>ÜLKEMİZDE KÖK HÜCRE UYGULAMALARI</a:t>
            </a:r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208912" cy="280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979712" y="4941168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Etkili ancak komplikasyon oranı yüksek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735667" y="548680"/>
            <a:ext cx="7408333" cy="5106880"/>
          </a:xfrm>
        </p:spPr>
        <p:txBody>
          <a:bodyPr/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     HEDEFLENEN RETİNAL HASTALIKLAR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Ayse\Desktop\Kök hücre sunumları\fotolar\indir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8050" y="1232756"/>
            <a:ext cx="3216357" cy="2268252"/>
          </a:xfrm>
          <a:prstGeom prst="rect">
            <a:avLst/>
          </a:prstGeom>
          <a:noFill/>
        </p:spPr>
      </p:pic>
      <p:pic>
        <p:nvPicPr>
          <p:cNvPr id="5" name="Picture 2" descr="C:\Users\Ayse\Desktop\Kök hücre sunumları\fotolar\HASTA FOTOLARI\Dr Ayse son\DOGAN_FATIH_01-01-1981__(000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11560" y="1268760"/>
            <a:ext cx="3286990" cy="2232249"/>
          </a:xfrm>
          <a:prstGeom prst="rect">
            <a:avLst/>
          </a:prstGeom>
          <a:noFill/>
        </p:spPr>
      </p:pic>
      <p:pic>
        <p:nvPicPr>
          <p:cNvPr id="6" name="Picture 3" descr="C:\Users\Ayse\Desktop\Kök hücre sunumları\fotolar\images 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77072"/>
            <a:ext cx="3096344" cy="2480676"/>
          </a:xfrm>
          <a:prstGeom prst="rect">
            <a:avLst/>
          </a:prstGeom>
          <a:noFill/>
        </p:spPr>
      </p:pic>
      <p:pic>
        <p:nvPicPr>
          <p:cNvPr id="7" name="Picture 3" descr="C:\Users\Ayse\Desktop\Kök hücre sunumları\fotolar\be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5116" y="4077072"/>
            <a:ext cx="3121985" cy="2780928"/>
          </a:xfrm>
          <a:prstGeom prst="rect">
            <a:avLst/>
          </a:prstGeom>
          <a:noFill/>
        </p:spPr>
      </p:pic>
      <p:sp>
        <p:nvSpPr>
          <p:cNvPr id="8" name="7 Metin kutusu"/>
          <p:cNvSpPr txBox="1"/>
          <p:nvPr/>
        </p:nvSpPr>
        <p:spPr>
          <a:xfrm>
            <a:off x="1331640" y="3573016"/>
            <a:ext cx="644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RP, </a:t>
            </a:r>
            <a:r>
              <a:rPr lang="tr-TR" dirty="0" err="1" smtClean="0"/>
              <a:t>Leber</a:t>
            </a:r>
            <a:r>
              <a:rPr lang="tr-TR" dirty="0" smtClean="0"/>
              <a:t> KA, YBMD, BEST, STARGARDTS’, OPTİK NÖROPATİLER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908720"/>
            <a:ext cx="5040560" cy="799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48680"/>
            <a:ext cx="56896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339752" y="3429000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25 OLGUNUN 36 GÖZÜ</a:t>
            </a:r>
          </a:p>
          <a:p>
            <a:r>
              <a:rPr lang="tr-TR" dirty="0" smtClean="0"/>
              <a:t>KURU TİP YBMD </a:t>
            </a:r>
          </a:p>
          <a:p>
            <a:r>
              <a:rPr lang="tr-TR" dirty="0" smtClean="0"/>
              <a:t>SUPRAKOROİDAL ADMKH</a:t>
            </a:r>
          </a:p>
          <a:p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204864"/>
            <a:ext cx="6819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09120"/>
            <a:ext cx="7842895" cy="204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704856" cy="4320480"/>
          </a:xfrm>
        </p:spPr>
        <p:txBody>
          <a:bodyPr>
            <a:normAutofit/>
          </a:bodyPr>
          <a:lstStyle/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kurumun</a:t>
            </a:r>
            <a:r>
              <a:rPr lang="en-US" dirty="0" smtClean="0"/>
              <a:t> </a:t>
            </a:r>
            <a:r>
              <a:rPr lang="en-US" dirty="0" err="1" smtClean="0"/>
              <a:t>etik</a:t>
            </a:r>
            <a:r>
              <a:rPr lang="en-US" dirty="0" smtClean="0"/>
              <a:t> </a:t>
            </a:r>
            <a:r>
              <a:rPr lang="en-US" dirty="0" err="1" smtClean="0"/>
              <a:t>kurulundan</a:t>
            </a:r>
            <a:r>
              <a:rPr lang="en-US" dirty="0" smtClean="0"/>
              <a:t> (No:2017/480 ) </a:t>
            </a:r>
            <a:r>
              <a:rPr lang="en-US" dirty="0" err="1" smtClean="0"/>
              <a:t>ayrıca</a:t>
            </a:r>
            <a:r>
              <a:rPr lang="en-US" dirty="0" smtClean="0"/>
              <a:t> T.C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Bakanlığı</a:t>
            </a:r>
            <a:r>
              <a:rPr lang="en-US" dirty="0" smtClean="0"/>
              <a:t> </a:t>
            </a:r>
            <a:r>
              <a:rPr lang="en-US" dirty="0" err="1" smtClean="0"/>
              <a:t>bünyesinde</a:t>
            </a:r>
            <a:r>
              <a:rPr lang="en-US" dirty="0" smtClean="0"/>
              <a:t> </a:t>
            </a:r>
            <a:r>
              <a:rPr lang="en-US" dirty="0" err="1" smtClean="0"/>
              <a:t>bulunan</a:t>
            </a:r>
            <a:r>
              <a:rPr lang="en-US" dirty="0" smtClean="0"/>
              <a:t> Organ </a:t>
            </a:r>
            <a:r>
              <a:rPr lang="en-US" dirty="0" err="1" smtClean="0"/>
              <a:t>Doku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Diyaliz</a:t>
            </a:r>
            <a:r>
              <a:rPr lang="en-US" dirty="0" smtClean="0"/>
              <a:t> </a:t>
            </a:r>
            <a:r>
              <a:rPr lang="en-US" dirty="0" err="1" smtClean="0"/>
              <a:t>Hizmetleri</a:t>
            </a:r>
            <a:r>
              <a:rPr lang="en-US" dirty="0" smtClean="0"/>
              <a:t> </a:t>
            </a:r>
            <a:r>
              <a:rPr lang="en-US" dirty="0" err="1" smtClean="0"/>
              <a:t>Daire</a:t>
            </a:r>
            <a:r>
              <a:rPr lang="en-US" dirty="0" smtClean="0"/>
              <a:t> </a:t>
            </a:r>
            <a:r>
              <a:rPr lang="en-US" dirty="0" err="1" smtClean="0"/>
              <a:t>Başkanlığı’ndan</a:t>
            </a:r>
            <a:r>
              <a:rPr lang="en-US" dirty="0" smtClean="0"/>
              <a:t> </a:t>
            </a:r>
            <a:r>
              <a:rPr lang="tr-TR" dirty="0" smtClean="0"/>
              <a:t>   </a:t>
            </a:r>
            <a:r>
              <a:rPr lang="en-US" dirty="0" smtClean="0"/>
              <a:t> (No: 56733164/203) </a:t>
            </a:r>
            <a:r>
              <a:rPr lang="en-US" dirty="0" err="1" smtClean="0"/>
              <a:t>onay</a:t>
            </a:r>
            <a:r>
              <a:rPr lang="en-US" dirty="0" smtClean="0"/>
              <a:t> </a:t>
            </a:r>
            <a:r>
              <a:rPr lang="en-US" dirty="0" err="1" smtClean="0"/>
              <a:t>alınmıştır</a:t>
            </a:r>
            <a:r>
              <a:rPr lang="en-US" dirty="0" smtClean="0"/>
              <a:t>.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 20 olgu </a:t>
            </a:r>
            <a:r>
              <a:rPr lang="tr-TR" dirty="0" err="1" smtClean="0"/>
              <a:t>opere</a:t>
            </a:r>
            <a:r>
              <a:rPr lang="tr-TR" dirty="0" smtClean="0"/>
              <a:t> edildi.  ( YBMD,  RP,  </a:t>
            </a:r>
            <a:r>
              <a:rPr lang="tr-TR" dirty="0" err="1" smtClean="0"/>
              <a:t>Stargardt</a:t>
            </a:r>
            <a:r>
              <a:rPr lang="tr-TR" dirty="0" smtClean="0"/>
              <a:t> MD,  optik </a:t>
            </a:r>
            <a:r>
              <a:rPr lang="tr-TR" dirty="0" err="1" smtClean="0"/>
              <a:t>atrofi</a:t>
            </a:r>
            <a:r>
              <a:rPr lang="tr-TR" dirty="0" smtClean="0"/>
              <a:t>)</a:t>
            </a:r>
          </a:p>
          <a:p>
            <a:endParaRPr lang="tr-TR" dirty="0" smtClean="0"/>
          </a:p>
          <a:p>
            <a:r>
              <a:rPr lang="tr-TR" dirty="0" err="1" smtClean="0"/>
              <a:t>Suprakoroidal</a:t>
            </a:r>
            <a:r>
              <a:rPr lang="tr-TR" dirty="0" smtClean="0"/>
              <a:t> olarak </a:t>
            </a:r>
            <a:r>
              <a:rPr lang="tr-TR" dirty="0" err="1" smtClean="0"/>
              <a:t>adipoz</a:t>
            </a:r>
            <a:r>
              <a:rPr lang="tr-TR" dirty="0" smtClean="0"/>
              <a:t> dokudan </a:t>
            </a:r>
            <a:r>
              <a:rPr lang="tr-TR" dirty="0" err="1" smtClean="0"/>
              <a:t>derive</a:t>
            </a:r>
            <a:r>
              <a:rPr lang="tr-TR" dirty="0" smtClean="0"/>
              <a:t> edilmiş </a:t>
            </a:r>
            <a:r>
              <a:rPr lang="tr-TR" dirty="0" err="1" smtClean="0"/>
              <a:t>allojenik</a:t>
            </a:r>
            <a:r>
              <a:rPr lang="tr-TR" dirty="0" smtClean="0"/>
              <a:t> </a:t>
            </a:r>
            <a:r>
              <a:rPr lang="tr-TR" dirty="0" err="1" smtClean="0"/>
              <a:t>mezenkimal</a:t>
            </a:r>
            <a:r>
              <a:rPr lang="tr-TR" dirty="0" smtClean="0"/>
              <a:t> KH kullanıldı. </a:t>
            </a:r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2483768" y="548680"/>
            <a:ext cx="3536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FAZ II ÇALIŞMAMIZ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6783749" cy="289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kÖK HÜCRE İMPLANTASYONU EN SON VİDEO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48680" y="1052736"/>
            <a:ext cx="12745416" cy="9606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844824"/>
            <a:ext cx="7704856" cy="4248472"/>
          </a:xfrm>
        </p:spPr>
        <p:txBody>
          <a:bodyPr>
            <a:normAutofit/>
          </a:bodyPr>
          <a:lstStyle/>
          <a:p>
            <a:r>
              <a:rPr lang="tr-TR" dirty="0" smtClean="0"/>
              <a:t>20 olgunun  1 yıllık  takipleri tamamlanmıştır.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Hiçbir olguda sistemik komplikasyon olmadı. </a:t>
            </a:r>
          </a:p>
          <a:p>
            <a:endParaRPr lang="tr-TR" dirty="0" smtClean="0"/>
          </a:p>
          <a:p>
            <a:r>
              <a:rPr lang="tr-TR" dirty="0" smtClean="0"/>
              <a:t>Hiçbir olguda </a:t>
            </a:r>
            <a:r>
              <a:rPr lang="tr-TR" dirty="0" err="1" smtClean="0"/>
              <a:t>okuler</a:t>
            </a:r>
            <a:r>
              <a:rPr lang="tr-TR" dirty="0" smtClean="0"/>
              <a:t> komplikasyon olmamıştır.</a:t>
            </a:r>
          </a:p>
          <a:p>
            <a:endParaRPr lang="tr-TR" dirty="0" smtClean="0"/>
          </a:p>
          <a:p>
            <a:endParaRPr lang="tr-TR" dirty="0" smtClean="0"/>
          </a:p>
          <a:p>
            <a:pPr>
              <a:buNone/>
            </a:pPr>
            <a:r>
              <a:rPr lang="tr-TR" dirty="0" smtClean="0"/>
              <a:t>  SUPRAKOROİDAL KÖK HÜCRE UYGULAMASI GÜVENLİ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3275856" y="476672"/>
            <a:ext cx="2903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chemeClr val="bg1"/>
                </a:solidFill>
              </a:rPr>
              <a:t>SONUÇLAR</a:t>
            </a:r>
            <a:endParaRPr lang="tr-T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844824"/>
            <a:ext cx="7776864" cy="4608512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Olguların </a:t>
            </a:r>
            <a:r>
              <a:rPr lang="tr-TR" b="1" dirty="0" smtClean="0"/>
              <a:t>% 85’inde  </a:t>
            </a:r>
            <a:r>
              <a:rPr lang="tr-TR" dirty="0" smtClean="0"/>
              <a:t>değişen düzeylerde görme keskinliği ve görme kalitesi artışları saptanmıştır. %15’i stabil seyretmiştir.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Preop</a:t>
            </a:r>
            <a:r>
              <a:rPr lang="tr-TR" dirty="0" smtClean="0"/>
              <a:t> görmesi iyi olan olgularda görme artışı da fazladır.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Görme artışı 1. ay kontrolünde başlamış, 6 ay ve 1 yıl kontrolünde daha da belirginleşmiştir.</a:t>
            </a:r>
          </a:p>
          <a:p>
            <a:endParaRPr lang="tr-TR" dirty="0" smtClean="0"/>
          </a:p>
          <a:p>
            <a:r>
              <a:rPr lang="tr-TR" dirty="0" smtClean="0"/>
              <a:t>Olguların hepsinde </a:t>
            </a:r>
            <a:r>
              <a:rPr lang="tr-TR" dirty="0" err="1" smtClean="0"/>
              <a:t>mf</a:t>
            </a:r>
            <a:r>
              <a:rPr lang="tr-TR" dirty="0" smtClean="0"/>
              <a:t> ERG ve PGA testlerinde iyileşme saptanmıştır.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SUPRAKOROİDAL KÖK HÜCRE UYGULAMASI ETKİLİ</a:t>
            </a:r>
          </a:p>
          <a:p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/>
          <a:lstStyle/>
          <a:p>
            <a:r>
              <a:rPr lang="tr-TR" dirty="0" smtClean="0"/>
              <a:t>SONUÇLAR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8640"/>
            <a:ext cx="18006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188641"/>
            <a:ext cx="166573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Asus\Desktop\kuru tip ybmd ve stem cell\KÖK HÜCRE AMD\YAMAKS SOL 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077072"/>
            <a:ext cx="5328592" cy="1300680"/>
          </a:xfrm>
          <a:prstGeom prst="rect">
            <a:avLst/>
          </a:prstGeom>
          <a:noFill/>
        </p:spPr>
      </p:pic>
      <p:pic>
        <p:nvPicPr>
          <p:cNvPr id="4102" name="Picture 6" descr="C:\Users\Asus\Desktop\kuru tip ybmd ve stem cell\KÖK HÜCRE AMD\YAMAKS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373215"/>
            <a:ext cx="5382020" cy="1313721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204864"/>
            <a:ext cx="3866121" cy="175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2196295"/>
            <a:ext cx="3923928" cy="180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1835696" y="1844824"/>
            <a:ext cx="566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Kuru Tip YBMD olgusu GK: 1 </a:t>
            </a:r>
            <a:r>
              <a:rPr lang="tr-TR" dirty="0" err="1" smtClean="0"/>
              <a:t>mps</a:t>
            </a:r>
            <a:r>
              <a:rPr lang="tr-TR" dirty="0" smtClean="0"/>
              <a:t> den 0.05 e yükselmiştir.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2150521" cy="201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96952"/>
            <a:ext cx="3988034" cy="187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996952"/>
            <a:ext cx="4499992" cy="188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2483768" y="332656"/>
            <a:ext cx="5591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OLGU: RETİNİTİS PİGMENTOSA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Asus\Desktop\TOD, 2018 KONGRE SUNUMLARI\vrc Bİ\KOK HUCRE FFA\AYYILDIZ_TULAY_01-01-1967__(000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301208"/>
            <a:ext cx="1872208" cy="1416454"/>
          </a:xfrm>
          <a:prstGeom prst="rect">
            <a:avLst/>
          </a:prstGeom>
          <a:noFill/>
        </p:spPr>
      </p:pic>
      <p:pic>
        <p:nvPicPr>
          <p:cNvPr id="8" name="Picture 2" descr="C:\Users\Asus\Desktop\TOD, 2018 KONGRE SUNUMLARI\vrc Bİ\KOK HUCRE FFA\AYYILDIZ_TULAY_01-01-1967__(000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229200"/>
            <a:ext cx="1872208" cy="1416454"/>
          </a:xfrm>
          <a:prstGeom prst="rect">
            <a:avLst/>
          </a:prstGeom>
          <a:noFill/>
        </p:spPr>
      </p:pic>
      <p:pic>
        <p:nvPicPr>
          <p:cNvPr id="4099" name="Picture 3" descr="C:\Users\Asus\Desktop\TOD, 2018 KONGRE SUNUMLARI\vrc Bİ\KÖK HÜCRE KONUSMA\AYYILDIZT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797152"/>
            <a:ext cx="4536504" cy="1107336"/>
          </a:xfrm>
          <a:prstGeom prst="rect">
            <a:avLst/>
          </a:prstGeom>
          <a:noFill/>
        </p:spPr>
      </p:pic>
      <p:pic>
        <p:nvPicPr>
          <p:cNvPr id="4100" name="Picture 4" descr="C:\Users\Asus\Desktop\TOD, 2018 KONGRE SUNUMLARI\vrc Bİ\KÖK HÜCRE KONUSMA\AYYILDIZT SOL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5891279"/>
            <a:ext cx="4536504" cy="11073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836712"/>
            <a:ext cx="2088509" cy="209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Metin kutusu"/>
          <p:cNvSpPr txBox="1"/>
          <p:nvPr/>
        </p:nvSpPr>
        <p:spPr>
          <a:xfrm>
            <a:off x="3563888" y="1916832"/>
            <a:ext cx="275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57 y kadın olgu</a:t>
            </a:r>
          </a:p>
          <a:p>
            <a:r>
              <a:rPr lang="tr-TR" dirty="0" smtClean="0"/>
              <a:t>GK: 1 </a:t>
            </a:r>
            <a:r>
              <a:rPr lang="tr-TR" dirty="0" err="1" smtClean="0"/>
              <a:t>meh’den</a:t>
            </a:r>
            <a:r>
              <a:rPr lang="tr-TR" dirty="0" smtClean="0"/>
              <a:t> 2 </a:t>
            </a:r>
            <a:r>
              <a:rPr lang="tr-TR" dirty="0" err="1" smtClean="0"/>
              <a:t>mps’ye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tr-TR" dirty="0" smtClean="0"/>
          </a:p>
          <a:p>
            <a:r>
              <a:rPr lang="tr-TR" dirty="0" smtClean="0"/>
              <a:t>Önce 23 kişilik grup</a:t>
            </a:r>
          </a:p>
          <a:p>
            <a:pPr>
              <a:buNone/>
            </a:pPr>
            <a:r>
              <a:rPr lang="tr-TR" dirty="0" smtClean="0"/>
              <a:t>       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Daha sonra da 100 kişilik grup için onay alınmıştır.</a:t>
            </a:r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pPr>
              <a:buNone/>
            </a:pPr>
            <a:r>
              <a:rPr lang="tr-TR" dirty="0" smtClean="0"/>
              <a:t>       </a:t>
            </a:r>
            <a:r>
              <a:rPr lang="tr-TR" dirty="0" err="1" smtClean="0"/>
              <a:t>Suprakoroidal</a:t>
            </a:r>
            <a:r>
              <a:rPr lang="tr-TR" dirty="0" smtClean="0"/>
              <a:t> </a:t>
            </a:r>
            <a:r>
              <a:rPr lang="tr-TR" dirty="0" err="1" smtClean="0"/>
              <a:t>umblikal</a:t>
            </a:r>
            <a:r>
              <a:rPr lang="tr-TR" dirty="0" smtClean="0"/>
              <a:t> </a:t>
            </a:r>
            <a:r>
              <a:rPr lang="tr-TR" dirty="0" err="1" smtClean="0"/>
              <a:t>kord</a:t>
            </a:r>
            <a:r>
              <a:rPr lang="tr-TR" dirty="0" smtClean="0"/>
              <a:t> kaynaklı MKH</a:t>
            </a:r>
          </a:p>
          <a:p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252728"/>
          </a:xfrm>
        </p:spPr>
        <p:txBody>
          <a:bodyPr/>
          <a:lstStyle/>
          <a:p>
            <a:r>
              <a:rPr lang="tr-TR" dirty="0" smtClean="0"/>
              <a:t>FAZ </a:t>
            </a:r>
            <a:r>
              <a:rPr lang="tr-TR" dirty="0" err="1" smtClean="0"/>
              <a:t>ıı</a:t>
            </a:r>
            <a:r>
              <a:rPr lang="tr-TR" dirty="0" smtClean="0"/>
              <a:t> SONRASINDA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27584" y="1268760"/>
            <a:ext cx="7632848" cy="3954752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err="1" smtClean="0"/>
              <a:t>Herediter</a:t>
            </a:r>
            <a:r>
              <a:rPr lang="tr-TR" dirty="0" smtClean="0"/>
              <a:t> retina hastalıklarında bilinen 260 dan fazla gen ve 3000 den fazla </a:t>
            </a:r>
            <a:r>
              <a:rPr lang="tr-TR" dirty="0" err="1" smtClean="0"/>
              <a:t>allel</a:t>
            </a:r>
            <a:r>
              <a:rPr lang="tr-TR" dirty="0" smtClean="0"/>
              <a:t> bulunmaktadır. </a:t>
            </a:r>
          </a:p>
          <a:p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260648"/>
            <a:ext cx="7632848" cy="57606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GEN TEDAVİSİ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780928"/>
            <a:ext cx="4248472" cy="346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132856"/>
            <a:ext cx="2248139" cy="223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60848"/>
            <a:ext cx="22198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827584" y="1628800"/>
            <a:ext cx="673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48 y, Kadın RP’li olgu Sol göz tedavi edildi GK: 0.4’ten 0.6 ya yükseldi</a:t>
            </a:r>
            <a:endParaRPr lang="tr-TR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581128"/>
            <a:ext cx="2376264" cy="180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581128"/>
            <a:ext cx="252187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3379" y="1052736"/>
            <a:ext cx="253927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52736"/>
            <a:ext cx="255336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4798" y="4221089"/>
            <a:ext cx="251917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221088"/>
            <a:ext cx="2592287" cy="217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539552" y="3645024"/>
            <a:ext cx="832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45 y erkek olgu, kafa travması sonrası optik </a:t>
            </a:r>
            <a:r>
              <a:rPr lang="tr-TR" dirty="0" err="1" smtClean="0"/>
              <a:t>atrofi</a:t>
            </a:r>
            <a:r>
              <a:rPr lang="tr-TR" dirty="0" smtClean="0"/>
              <a:t> sağ : p(-) Sol 0.4’ten 0.7’e yükseldi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916832"/>
            <a:ext cx="7560840" cy="3816424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Hangi </a:t>
            </a:r>
            <a:r>
              <a:rPr lang="tr-TR" dirty="0" err="1" smtClean="0"/>
              <a:t>KH’yi</a:t>
            </a:r>
            <a:r>
              <a:rPr lang="tr-TR" dirty="0" smtClean="0"/>
              <a:t> kullanmalı?  Ülkemizde MKH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Hangi dozda kullanmalı? 2-4 milyon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Hangi şekilde uygulamalı:  </a:t>
            </a:r>
            <a:r>
              <a:rPr lang="tr-TR" dirty="0" err="1" smtClean="0"/>
              <a:t>Subretinal</a:t>
            </a:r>
            <a:r>
              <a:rPr lang="tr-TR" dirty="0" smtClean="0"/>
              <a:t>, </a:t>
            </a:r>
            <a:r>
              <a:rPr lang="tr-TR" dirty="0" err="1" smtClean="0"/>
              <a:t>intravitreal</a:t>
            </a:r>
            <a:r>
              <a:rPr lang="tr-TR" dirty="0" smtClean="0"/>
              <a:t>, </a:t>
            </a:r>
            <a:r>
              <a:rPr lang="tr-TR" dirty="0" err="1" smtClean="0"/>
              <a:t>suprakoroidal</a:t>
            </a:r>
            <a:r>
              <a:rPr lang="tr-TR" dirty="0" smtClean="0"/>
              <a:t>, </a:t>
            </a:r>
            <a:r>
              <a:rPr lang="tr-TR" dirty="0" err="1" smtClean="0"/>
              <a:t>intravenöz</a:t>
            </a:r>
            <a:r>
              <a:rPr lang="tr-TR" dirty="0" smtClean="0"/>
              <a:t>?</a:t>
            </a:r>
          </a:p>
          <a:p>
            <a:endParaRPr lang="tr-TR" dirty="0" smtClean="0"/>
          </a:p>
          <a:p>
            <a:r>
              <a:rPr lang="tr-TR" dirty="0" smtClean="0"/>
              <a:t>Etkisi ne kadar sürecek?</a:t>
            </a:r>
          </a:p>
          <a:p>
            <a:endParaRPr lang="tr-TR" dirty="0" smtClean="0"/>
          </a:p>
          <a:p>
            <a:r>
              <a:rPr lang="tr-TR" dirty="0" smtClean="0"/>
              <a:t>Ülkemizde ve pek çok ülkede uygulama için etik onay, Sağlık Bakanlığı onayı istenmektedir.</a:t>
            </a:r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/>
          <a:lstStyle/>
          <a:p>
            <a:r>
              <a:rPr lang="tr-TR" dirty="0" smtClean="0"/>
              <a:t>STANDART PROTOKOL?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04856" cy="1252728"/>
          </a:xfrm>
        </p:spPr>
        <p:txBody>
          <a:bodyPr/>
          <a:lstStyle/>
          <a:p>
            <a:r>
              <a:rPr lang="tr-TR" dirty="0" smtClean="0"/>
              <a:t>MESAJLAR</a:t>
            </a: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93703"/>
            <a:ext cx="4104456" cy="325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4788024" y="5805264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TEŞEKKÜR EDERİM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844824"/>
            <a:ext cx="7632848" cy="4680520"/>
          </a:xfrm>
        </p:spPr>
        <p:txBody>
          <a:bodyPr>
            <a:normAutofit lnSpcReduction="10000"/>
          </a:bodyPr>
          <a:lstStyle/>
          <a:p>
            <a:endParaRPr lang="tr-TR" dirty="0" smtClean="0"/>
          </a:p>
          <a:p>
            <a:r>
              <a:rPr lang="tr-TR" dirty="0" smtClean="0"/>
              <a:t>Hastalığa neden olan mutasyonlu geni tespit etmek gerekir.</a:t>
            </a:r>
          </a:p>
          <a:p>
            <a:endParaRPr lang="tr-TR" dirty="0" smtClean="0"/>
          </a:p>
          <a:p>
            <a:r>
              <a:rPr lang="tr-TR" dirty="0" smtClean="0"/>
              <a:t>Bu gen bir vektöre yüklenerek göze uygulanır. (</a:t>
            </a:r>
            <a:r>
              <a:rPr lang="tr-TR" dirty="0" err="1" smtClean="0"/>
              <a:t>Subretinal</a:t>
            </a:r>
            <a:r>
              <a:rPr lang="tr-TR" dirty="0" smtClean="0"/>
              <a:t>, </a:t>
            </a:r>
            <a:r>
              <a:rPr lang="tr-TR" dirty="0" err="1" smtClean="0"/>
              <a:t>intravitreal</a:t>
            </a:r>
            <a:r>
              <a:rPr lang="tr-TR" dirty="0" smtClean="0"/>
              <a:t>)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Vektör olarak  </a:t>
            </a:r>
            <a:r>
              <a:rPr lang="en-US" dirty="0" smtClean="0"/>
              <a:t>adenovirus, </a:t>
            </a:r>
            <a:r>
              <a:rPr lang="en-US" dirty="0" err="1" smtClean="0"/>
              <a:t>lentivirus</a:t>
            </a:r>
            <a:r>
              <a:rPr lang="tr-TR" dirty="0" smtClean="0"/>
              <a:t> ve </a:t>
            </a:r>
            <a:r>
              <a:rPr lang="en-US" dirty="0" smtClean="0"/>
              <a:t> </a:t>
            </a:r>
            <a:r>
              <a:rPr lang="en-US" dirty="0" err="1" smtClean="0"/>
              <a:t>adeno</a:t>
            </a:r>
            <a:r>
              <a:rPr lang="en-US" dirty="0" smtClean="0"/>
              <a:t>-associated virus (AAV)</a:t>
            </a:r>
            <a:r>
              <a:rPr lang="tr-TR" dirty="0" smtClean="0"/>
              <a:t> kullanılabilir 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Okuler</a:t>
            </a:r>
            <a:r>
              <a:rPr lang="tr-TR" dirty="0" smtClean="0"/>
              <a:t> gen tedavisinde </a:t>
            </a:r>
            <a:r>
              <a:rPr lang="en-US" dirty="0" smtClean="0"/>
              <a:t> </a:t>
            </a:r>
            <a:r>
              <a:rPr lang="tr-TR" dirty="0" smtClean="0"/>
              <a:t>en çok r</a:t>
            </a:r>
            <a:r>
              <a:rPr lang="en-US" dirty="0" smtClean="0"/>
              <a:t>e</a:t>
            </a:r>
            <a:r>
              <a:rPr lang="tr-TR" dirty="0" smtClean="0"/>
              <a:t>k</a:t>
            </a:r>
            <a:r>
              <a:rPr lang="en-US" dirty="0" err="1" smtClean="0"/>
              <a:t>ombinant</a:t>
            </a:r>
            <a:r>
              <a:rPr lang="en-US" dirty="0" smtClean="0"/>
              <a:t> </a:t>
            </a:r>
            <a:r>
              <a:rPr lang="en-US" dirty="0" err="1" smtClean="0"/>
              <a:t>adeno</a:t>
            </a:r>
            <a:r>
              <a:rPr lang="tr-TR" dirty="0" smtClean="0"/>
              <a:t>-</a:t>
            </a:r>
            <a:r>
              <a:rPr lang="en-US" dirty="0" smtClean="0"/>
              <a:t>associated virus (</a:t>
            </a:r>
            <a:r>
              <a:rPr lang="en-US" dirty="0" err="1" smtClean="0"/>
              <a:t>rAAV</a:t>
            </a:r>
            <a:r>
              <a:rPr lang="en-US" dirty="0" smtClean="0"/>
              <a:t>) </a:t>
            </a:r>
            <a:r>
              <a:rPr lang="tr-TR" dirty="0" smtClean="0"/>
              <a:t> kullanılmaktadır. </a:t>
            </a:r>
          </a:p>
          <a:p>
            <a:pPr>
              <a:buNone/>
            </a:pPr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260648"/>
            <a:ext cx="7632848" cy="1252728"/>
          </a:xfrm>
        </p:spPr>
        <p:txBody>
          <a:bodyPr/>
          <a:lstStyle/>
          <a:p>
            <a:r>
              <a:rPr lang="tr-TR" dirty="0" smtClean="0"/>
              <a:t>GEN TEDAVİSİ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3 Tablo"/>
          <p:cNvGraphicFramePr>
            <a:graphicFrameLocks noGrp="1"/>
          </p:cNvGraphicFramePr>
          <p:nvPr/>
        </p:nvGraphicFramePr>
        <p:xfrm>
          <a:off x="395536" y="980728"/>
          <a:ext cx="8496943" cy="51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01"/>
                <a:gridCol w="2538123"/>
                <a:gridCol w="2448272"/>
                <a:gridCol w="2232247"/>
              </a:tblGrid>
              <a:tr h="1447099">
                <a:tc>
                  <a:txBody>
                    <a:bodyPr/>
                    <a:lstStyle/>
                    <a:p>
                      <a:r>
                        <a:rPr lang="tr-TR" dirty="0" smtClean="0"/>
                        <a:t>Vektörler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Özellikleri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Avantajları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Kısıtlamaları</a:t>
                      </a:r>
                      <a:endParaRPr lang="tr-TR" dirty="0"/>
                    </a:p>
                  </a:txBody>
                  <a:tcPr/>
                </a:tc>
              </a:tr>
              <a:tr h="1152443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AAV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-Tek sarmallı DNA  içerir.</a:t>
                      </a:r>
                    </a:p>
                    <a:p>
                      <a:r>
                        <a:rPr lang="tr-TR" sz="1200" dirty="0" smtClean="0"/>
                        <a:t>-Büyüklüğü 20 </a:t>
                      </a:r>
                      <a:r>
                        <a:rPr lang="tr-TR" sz="1200" dirty="0" err="1" smtClean="0"/>
                        <a:t>nm</a:t>
                      </a:r>
                      <a:endParaRPr lang="tr-TR" sz="1200" dirty="0" smtClean="0"/>
                    </a:p>
                    <a:p>
                      <a:r>
                        <a:rPr lang="tr-TR" sz="1200" dirty="0" smtClean="0"/>
                        <a:t>-</a:t>
                      </a:r>
                      <a:r>
                        <a:rPr lang="tr-TR" sz="1200" dirty="0" err="1" smtClean="0"/>
                        <a:t>Parvovirustan</a:t>
                      </a:r>
                      <a:r>
                        <a:rPr lang="tr-TR" sz="1200" baseline="0" dirty="0" smtClean="0"/>
                        <a:t> elde edilir</a:t>
                      </a:r>
                    </a:p>
                    <a:p>
                      <a:r>
                        <a:rPr lang="tr-TR" sz="1200" baseline="0" dirty="0" smtClean="0"/>
                        <a:t>-Vektör DNA sı hücre DNA </a:t>
                      </a:r>
                      <a:r>
                        <a:rPr lang="tr-TR" sz="1200" baseline="0" dirty="0" err="1" smtClean="0"/>
                        <a:t>sıyla</a:t>
                      </a:r>
                      <a:r>
                        <a:rPr lang="tr-TR" sz="1200" baseline="0" dirty="0" smtClean="0"/>
                        <a:t> birleşebilir.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-</a:t>
                      </a:r>
                      <a:r>
                        <a:rPr lang="tr-TR" sz="1200" dirty="0" err="1" smtClean="0"/>
                        <a:t>Nonpatojeniktir</a:t>
                      </a:r>
                      <a:r>
                        <a:rPr lang="tr-TR" sz="1200" dirty="0" smtClean="0"/>
                        <a:t>.</a:t>
                      </a:r>
                    </a:p>
                    <a:p>
                      <a:r>
                        <a:rPr lang="tr-TR" sz="1200" dirty="0" smtClean="0"/>
                        <a:t>-</a:t>
                      </a:r>
                      <a:r>
                        <a:rPr lang="tr-TR" sz="1200" dirty="0" err="1" smtClean="0"/>
                        <a:t>Nonintegredir</a:t>
                      </a:r>
                      <a:endParaRPr lang="tr-TR" sz="1200" dirty="0" smtClean="0"/>
                    </a:p>
                    <a:p>
                      <a:r>
                        <a:rPr lang="tr-TR" sz="1200" dirty="0" smtClean="0"/>
                        <a:t>-Uzun</a:t>
                      </a:r>
                      <a:r>
                        <a:rPr lang="tr-TR" sz="1200" baseline="0" dirty="0" smtClean="0"/>
                        <a:t> süreli gen ekspresyonu mümkündür.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-Kapasitesi küçük</a:t>
                      </a:r>
                      <a:r>
                        <a:rPr lang="tr-TR" sz="1200" b="1" baseline="0" dirty="0" smtClean="0"/>
                        <a:t> </a:t>
                      </a:r>
                      <a:r>
                        <a:rPr lang="tr-TR" sz="1200" b="1" dirty="0" smtClean="0"/>
                        <a:t>4.5-4.7 </a:t>
                      </a:r>
                      <a:r>
                        <a:rPr lang="tr-TR" sz="1200" b="1" dirty="0" err="1" smtClean="0"/>
                        <a:t>kb</a:t>
                      </a:r>
                      <a:endParaRPr lang="tr-TR" sz="1200" b="1" dirty="0" smtClean="0"/>
                    </a:p>
                    <a:p>
                      <a:r>
                        <a:rPr lang="tr-TR" sz="1200" dirty="0" smtClean="0"/>
                        <a:t>-Uzun süreli etki sadece </a:t>
                      </a:r>
                      <a:r>
                        <a:rPr lang="tr-TR" sz="1200" dirty="0" err="1" smtClean="0"/>
                        <a:t>postmitotik</a:t>
                      </a:r>
                      <a:r>
                        <a:rPr lang="tr-TR" sz="1200" dirty="0" smtClean="0"/>
                        <a:t> hücrelerde</a:t>
                      </a:r>
                      <a:r>
                        <a:rPr lang="tr-TR" sz="1200" baseline="0" dirty="0" smtClean="0"/>
                        <a:t> olur</a:t>
                      </a:r>
                    </a:p>
                    <a:p>
                      <a:r>
                        <a:rPr lang="tr-TR" sz="1200" b="0" baseline="0" dirty="0" smtClean="0"/>
                        <a:t>-Toplumda AAV </a:t>
                      </a:r>
                      <a:r>
                        <a:rPr lang="tr-TR" sz="1200" b="0" baseline="0" dirty="0" err="1" smtClean="0"/>
                        <a:t>immunitesinin</a:t>
                      </a:r>
                      <a:r>
                        <a:rPr lang="tr-TR" sz="1200" b="0" baseline="0" dirty="0" smtClean="0"/>
                        <a:t> </a:t>
                      </a:r>
                    </a:p>
                    <a:p>
                      <a:r>
                        <a:rPr lang="tr-TR" sz="1200" b="0" baseline="0" dirty="0" smtClean="0"/>
                        <a:t>yüksek olması</a:t>
                      </a:r>
                      <a:endParaRPr lang="tr-TR" sz="1200" b="0" dirty="0"/>
                    </a:p>
                  </a:txBody>
                  <a:tcPr/>
                </a:tc>
              </a:tr>
              <a:tr h="1070399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LV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-Tek</a:t>
                      </a:r>
                      <a:r>
                        <a:rPr lang="tr-TR" sz="1200" baseline="0" dirty="0" smtClean="0"/>
                        <a:t> sarmallı RNA içerir.</a:t>
                      </a:r>
                    </a:p>
                    <a:p>
                      <a:r>
                        <a:rPr lang="tr-TR" sz="1200" baseline="0" dirty="0" smtClean="0"/>
                        <a:t>-Büyüklüğü 120 </a:t>
                      </a:r>
                      <a:r>
                        <a:rPr lang="tr-TR" sz="1200" baseline="0" dirty="0" err="1" smtClean="0"/>
                        <a:t>nm</a:t>
                      </a:r>
                      <a:endParaRPr lang="tr-TR" sz="1200" baseline="0" dirty="0" smtClean="0"/>
                    </a:p>
                    <a:p>
                      <a:r>
                        <a:rPr lang="tr-TR" sz="1200" baseline="0" dirty="0" smtClean="0"/>
                        <a:t>-Vektör DNA sı hücre DNA sına </a:t>
                      </a:r>
                      <a:r>
                        <a:rPr lang="tr-TR" sz="1200" baseline="0" dirty="0" err="1" smtClean="0"/>
                        <a:t>integre</a:t>
                      </a:r>
                      <a:r>
                        <a:rPr lang="tr-TR" sz="1200" baseline="0" dirty="0" smtClean="0"/>
                        <a:t> olur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-</a:t>
                      </a:r>
                      <a:r>
                        <a:rPr lang="tr-TR" sz="1200" b="1" dirty="0" smtClean="0"/>
                        <a:t>Kapasite yüksek 10 </a:t>
                      </a:r>
                      <a:r>
                        <a:rPr lang="tr-TR" sz="1200" b="1" dirty="0" err="1" smtClean="0"/>
                        <a:t>kb</a:t>
                      </a:r>
                      <a:r>
                        <a:rPr lang="tr-TR" sz="1200" b="1" dirty="0" smtClean="0"/>
                        <a:t> </a:t>
                      </a:r>
                    </a:p>
                    <a:p>
                      <a:r>
                        <a:rPr lang="tr-TR" sz="1200" dirty="0" smtClean="0"/>
                        <a:t>-</a:t>
                      </a:r>
                      <a:r>
                        <a:rPr lang="tr-TR" sz="1200" dirty="0" err="1" smtClean="0"/>
                        <a:t>İmmunojenite</a:t>
                      </a:r>
                      <a:r>
                        <a:rPr lang="tr-TR" sz="1200" dirty="0" smtClean="0"/>
                        <a:t> düşük</a:t>
                      </a:r>
                    </a:p>
                    <a:p>
                      <a:r>
                        <a:rPr lang="tr-TR" sz="1200" dirty="0" smtClean="0"/>
                        <a:t>-Bölünen hücrelerde</a:t>
                      </a:r>
                      <a:r>
                        <a:rPr lang="tr-TR" sz="1200" baseline="0" dirty="0" smtClean="0"/>
                        <a:t>  gen ekspresyonu mümkün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-Üretim verimi düşük</a:t>
                      </a:r>
                    </a:p>
                    <a:p>
                      <a:r>
                        <a:rPr lang="tr-TR" sz="1200" dirty="0" smtClean="0"/>
                        <a:t>-</a:t>
                      </a:r>
                      <a:r>
                        <a:rPr lang="tr-TR" sz="1200" b="1" dirty="0" err="1" smtClean="0"/>
                        <a:t>Mutagenez</a:t>
                      </a:r>
                      <a:r>
                        <a:rPr lang="tr-TR" sz="1200" b="1" dirty="0" smtClean="0"/>
                        <a:t> riski</a:t>
                      </a:r>
                      <a:r>
                        <a:rPr lang="tr-TR" sz="1200" b="1" baseline="0" dirty="0" smtClean="0"/>
                        <a:t> var</a:t>
                      </a:r>
                      <a:endParaRPr lang="tr-TR" sz="1200" b="1" dirty="0"/>
                    </a:p>
                  </a:txBody>
                  <a:tcPr/>
                </a:tc>
              </a:tr>
              <a:tr h="973694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AV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-Çift sarmal DNA içerir.</a:t>
                      </a:r>
                    </a:p>
                    <a:p>
                      <a:r>
                        <a:rPr lang="tr-TR" sz="1200" dirty="0" smtClean="0"/>
                        <a:t>--Vektör DNA sı hücre DNA </a:t>
                      </a:r>
                      <a:r>
                        <a:rPr lang="tr-TR" sz="1200" dirty="0" err="1" smtClean="0"/>
                        <a:t>sıyla</a:t>
                      </a:r>
                      <a:r>
                        <a:rPr lang="tr-TR" sz="1200" dirty="0" smtClean="0"/>
                        <a:t> birleşebilir. 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-</a:t>
                      </a:r>
                      <a:r>
                        <a:rPr lang="tr-TR" sz="1200" b="1" dirty="0" smtClean="0"/>
                        <a:t>Kapasite yüksek 37 </a:t>
                      </a:r>
                      <a:r>
                        <a:rPr lang="tr-TR" sz="1200" b="1" dirty="0" err="1" smtClean="0"/>
                        <a:t>kb</a:t>
                      </a:r>
                      <a:endParaRPr lang="tr-TR" sz="1200" b="1" dirty="0" smtClean="0"/>
                    </a:p>
                    <a:p>
                      <a:r>
                        <a:rPr lang="tr-TR" sz="1200" dirty="0" smtClean="0"/>
                        <a:t>-Hem bölünen hem de bölünmeyen hücrelerde gen ekspresyonu yapar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-Çok güçlü </a:t>
                      </a:r>
                      <a:r>
                        <a:rPr lang="tr-TR" sz="1200" b="1" dirty="0" err="1" smtClean="0"/>
                        <a:t>antiviral</a:t>
                      </a:r>
                      <a:r>
                        <a:rPr lang="tr-TR" sz="1200" b="1" dirty="0" smtClean="0"/>
                        <a:t> </a:t>
                      </a:r>
                      <a:r>
                        <a:rPr lang="tr-TR" sz="1200" b="1" dirty="0" err="1" smtClean="0"/>
                        <a:t>immun</a:t>
                      </a:r>
                      <a:r>
                        <a:rPr lang="tr-TR" sz="1200" b="1" dirty="0" smtClean="0"/>
                        <a:t> yanıta yol açar</a:t>
                      </a:r>
                    </a:p>
                    <a:p>
                      <a:r>
                        <a:rPr lang="tr-TR" sz="1200" dirty="0" smtClean="0"/>
                        <a:t>-Uzun dönemde </a:t>
                      </a:r>
                      <a:r>
                        <a:rPr lang="tr-TR" sz="1200" dirty="0" err="1" smtClean="0"/>
                        <a:t>postmitotik</a:t>
                      </a:r>
                      <a:r>
                        <a:rPr lang="tr-TR" sz="1200" dirty="0" smtClean="0"/>
                        <a:t> hücrelerde etkili</a:t>
                      </a:r>
                      <a:endParaRPr lang="tr-TR" sz="1200" dirty="0"/>
                    </a:p>
                  </a:txBody>
                  <a:tcPr/>
                </a:tc>
              </a:tr>
              <a:tr h="540941">
                <a:tc>
                  <a:txBody>
                    <a:bodyPr/>
                    <a:lstStyle/>
                    <a:p>
                      <a:r>
                        <a:rPr lang="tr-TR" sz="1200" dirty="0" err="1" smtClean="0"/>
                        <a:t>Nonviral</a:t>
                      </a:r>
                      <a:r>
                        <a:rPr lang="tr-TR" sz="1200" dirty="0" smtClean="0"/>
                        <a:t> Vektörler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/>
                        <a:t>Lipozom</a:t>
                      </a:r>
                      <a:r>
                        <a:rPr lang="tr-TR" sz="1200" dirty="0" smtClean="0"/>
                        <a:t> ve </a:t>
                      </a:r>
                      <a:r>
                        <a:rPr lang="tr-TR" sz="1200" dirty="0" err="1" smtClean="0"/>
                        <a:t>nanopartiküller</a:t>
                      </a:r>
                      <a:r>
                        <a:rPr lang="tr-TR" sz="1200" dirty="0" smtClean="0"/>
                        <a:t> 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/>
                        <a:t>İmmunojenite</a:t>
                      </a:r>
                      <a:r>
                        <a:rPr lang="tr-TR" sz="1200" baseline="0" dirty="0" smtClean="0"/>
                        <a:t> düşüktür. </a:t>
                      </a:r>
                    </a:p>
                    <a:p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-</a:t>
                      </a:r>
                      <a:r>
                        <a:rPr lang="tr-TR" sz="1200" b="1" baseline="0" dirty="0" smtClean="0"/>
                        <a:t> Etkinliği </a:t>
                      </a:r>
                      <a:r>
                        <a:rPr lang="tr-TR" sz="1200" b="1" dirty="0" smtClean="0"/>
                        <a:t>daha düşük</a:t>
                      </a:r>
                    </a:p>
                    <a:p>
                      <a:r>
                        <a:rPr lang="tr-TR" sz="1200" dirty="0" smtClean="0"/>
                        <a:t>-Gen ekspresyonu  kısa süreli</a:t>
                      </a:r>
                      <a:endParaRPr lang="tr-TR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916832"/>
            <a:ext cx="7408333" cy="4941168"/>
          </a:xfrm>
        </p:spPr>
        <p:txBody>
          <a:bodyPr>
            <a:normAutofit/>
          </a:bodyPr>
          <a:lstStyle/>
          <a:p>
            <a:r>
              <a:rPr lang="tr-TR" dirty="0" smtClean="0"/>
              <a:t>RPE65 gen mutasyonu olan </a:t>
            </a:r>
            <a:r>
              <a:rPr lang="tr-TR" dirty="0" err="1" smtClean="0"/>
              <a:t>LKA’lu</a:t>
            </a:r>
            <a:r>
              <a:rPr lang="tr-TR" dirty="0" smtClean="0"/>
              <a:t> olgularda</a:t>
            </a:r>
          </a:p>
          <a:p>
            <a:r>
              <a:rPr lang="tr-TR" dirty="0" err="1" smtClean="0"/>
              <a:t>Subretinal</a:t>
            </a:r>
            <a:r>
              <a:rPr lang="tr-TR" dirty="0" smtClean="0"/>
              <a:t> RPE65 genini taşıyan </a:t>
            </a:r>
            <a:r>
              <a:rPr lang="en-US" dirty="0" smtClean="0"/>
              <a:t>rAAV2</a:t>
            </a:r>
            <a:endParaRPr lang="tr-TR" dirty="0" smtClean="0"/>
          </a:p>
          <a:p>
            <a:r>
              <a:rPr lang="tr-TR" dirty="0" smtClean="0"/>
              <a:t>3 yıllık takip</a:t>
            </a:r>
          </a:p>
          <a:p>
            <a:r>
              <a:rPr lang="tr-TR" dirty="0" smtClean="0"/>
              <a:t>Olguların %65’inde görme keskinliği, görme alanı ve </a:t>
            </a:r>
            <a:r>
              <a:rPr lang="tr-TR" dirty="0" err="1" smtClean="0"/>
              <a:t>retinal</a:t>
            </a:r>
            <a:r>
              <a:rPr lang="tr-TR" dirty="0" smtClean="0"/>
              <a:t> hassasiyette artış izlenmiştir. </a:t>
            </a:r>
          </a:p>
          <a:p>
            <a:r>
              <a:rPr lang="tr-TR" dirty="0" smtClean="0"/>
              <a:t>Gözlerin %57 sinde yan etki görülmüş.</a:t>
            </a:r>
          </a:p>
          <a:p>
            <a:pPr>
              <a:buNone/>
            </a:pPr>
            <a:endParaRPr lang="tr-TR" dirty="0" smtClean="0"/>
          </a:p>
          <a:p>
            <a:r>
              <a:rPr lang="tr-TR" sz="1050" dirty="0" err="1" smtClean="0"/>
              <a:t>Jacobson</a:t>
            </a:r>
            <a:r>
              <a:rPr lang="tr-TR" sz="1050" dirty="0" smtClean="0"/>
              <a:t> SG, et al. </a:t>
            </a:r>
            <a:r>
              <a:rPr lang="en-US" sz="1050" dirty="0" smtClean="0"/>
              <a:t>Gene Therapy for </a:t>
            </a:r>
            <a:r>
              <a:rPr lang="en-US" sz="1050" dirty="0" err="1" smtClean="0"/>
              <a:t>Leber</a:t>
            </a:r>
            <a:r>
              <a:rPr lang="en-US" sz="1050" dirty="0" smtClean="0"/>
              <a:t> Congenital </a:t>
            </a:r>
            <a:r>
              <a:rPr lang="en-US" sz="1050" dirty="0" err="1" smtClean="0"/>
              <a:t>Amaurosis</a:t>
            </a:r>
            <a:r>
              <a:rPr lang="en-US" sz="1050" dirty="0" smtClean="0"/>
              <a:t> caused by RPE65 mutations: Safety and Efficacy in Fifteen Children and Adults Followed up to Three </a:t>
            </a:r>
            <a:r>
              <a:rPr lang="en-US" sz="1050" dirty="0" err="1" smtClean="0"/>
              <a:t>YearsArch</a:t>
            </a:r>
            <a:r>
              <a:rPr lang="en-US" sz="1050" dirty="0" smtClean="0"/>
              <a:t> </a:t>
            </a:r>
            <a:r>
              <a:rPr lang="en-US" sz="1050" dirty="0" err="1" smtClean="0"/>
              <a:t>Ophthalmol</a:t>
            </a:r>
            <a:r>
              <a:rPr lang="en-US" sz="1050" dirty="0" smtClean="0"/>
              <a:t> . 2012 January ; 130(1): 9–24. </a:t>
            </a:r>
          </a:p>
          <a:p>
            <a:r>
              <a:rPr lang="tr-TR" sz="1050" dirty="0" err="1" smtClean="0"/>
              <a:t>Testa</a:t>
            </a:r>
            <a:r>
              <a:rPr lang="tr-TR" sz="1050" dirty="0" smtClean="0"/>
              <a:t> F.et al. </a:t>
            </a:r>
            <a:r>
              <a:rPr lang="en-US" sz="1050" dirty="0" smtClean="0"/>
              <a:t>Three Year Follow-Up after Unilateral </a:t>
            </a:r>
            <a:r>
              <a:rPr lang="en-US" sz="1050" dirty="0" err="1" smtClean="0"/>
              <a:t>Subretinal</a:t>
            </a:r>
            <a:r>
              <a:rPr lang="en-US" sz="1050" dirty="0" smtClean="0"/>
              <a:t> Delivery of </a:t>
            </a:r>
            <a:r>
              <a:rPr lang="en-US" sz="1050" dirty="0" err="1" smtClean="0"/>
              <a:t>Adeno</a:t>
            </a:r>
            <a:r>
              <a:rPr lang="en-US" sz="1050" dirty="0" smtClean="0"/>
              <a:t>-Associated Virus in Patients with </a:t>
            </a:r>
            <a:r>
              <a:rPr lang="en-US" sz="1050" dirty="0" err="1" smtClean="0"/>
              <a:t>Leber</a:t>
            </a:r>
            <a:r>
              <a:rPr lang="en-US" sz="1050" dirty="0" smtClean="0"/>
              <a:t> Congenital </a:t>
            </a:r>
            <a:r>
              <a:rPr lang="en-US" sz="1050" dirty="0" err="1" smtClean="0"/>
              <a:t>Amaurosis</a:t>
            </a:r>
            <a:r>
              <a:rPr lang="en-US" sz="1050" dirty="0" smtClean="0"/>
              <a:t> Type</a:t>
            </a:r>
            <a:r>
              <a:rPr lang="tr-TR" sz="1050" dirty="0" smtClean="0"/>
              <a:t>2. </a:t>
            </a:r>
            <a:r>
              <a:rPr lang="en-US" sz="1050" dirty="0" smtClean="0"/>
              <a:t>Ophthalmology . 2013 June ; 120(6): 1283–1291 </a:t>
            </a:r>
            <a:endParaRPr lang="tr-TR" sz="1050" dirty="0" smtClean="0"/>
          </a:p>
          <a:p>
            <a:r>
              <a:rPr lang="tr-TR" sz="1050" dirty="0" err="1" smtClean="0"/>
              <a:t>Baainbridge</a:t>
            </a:r>
            <a:r>
              <a:rPr lang="tr-TR" sz="1050" dirty="0" smtClean="0"/>
              <a:t> JWG. Et al </a:t>
            </a:r>
            <a:r>
              <a:rPr lang="en-US" sz="1050" dirty="0" smtClean="0"/>
              <a:t>Long-Term Effect of Gene Therapy on </a:t>
            </a:r>
            <a:r>
              <a:rPr lang="en-US" sz="1050" dirty="0" err="1" smtClean="0"/>
              <a:t>Leber’s</a:t>
            </a:r>
            <a:r>
              <a:rPr lang="en-US" sz="1050" dirty="0" smtClean="0"/>
              <a:t> Congenital </a:t>
            </a:r>
            <a:r>
              <a:rPr lang="en-US" sz="1050" dirty="0" err="1" smtClean="0"/>
              <a:t>Amaurosis</a:t>
            </a:r>
            <a:r>
              <a:rPr lang="tr-TR" sz="1050" dirty="0" smtClean="0"/>
              <a:t>. </a:t>
            </a:r>
            <a:r>
              <a:rPr lang="en-US" sz="1050" dirty="0" smtClean="0"/>
              <a:t>N </a:t>
            </a:r>
            <a:r>
              <a:rPr lang="en-US" sz="1050" dirty="0" err="1" smtClean="0"/>
              <a:t>Engl</a:t>
            </a:r>
            <a:r>
              <a:rPr lang="en-US" sz="1050" dirty="0" smtClean="0"/>
              <a:t> J Med. 2015 May 14; 372(20): 1887–1897</a:t>
            </a:r>
            <a:endParaRPr lang="tr-TR" sz="1050" dirty="0" smtClean="0"/>
          </a:p>
          <a:p>
            <a:r>
              <a:rPr lang="tr-TR" sz="1050" dirty="0" err="1" smtClean="0"/>
              <a:t>Weleber</a:t>
            </a:r>
            <a:r>
              <a:rPr lang="tr-TR" sz="1050" dirty="0" smtClean="0"/>
              <a:t> RG. </a:t>
            </a:r>
            <a:r>
              <a:rPr lang="tr-TR" sz="1050" dirty="0" err="1" smtClean="0"/>
              <a:t>Results</a:t>
            </a:r>
            <a:r>
              <a:rPr lang="tr-TR" sz="1050" dirty="0" smtClean="0"/>
              <a:t> at 2 </a:t>
            </a:r>
            <a:r>
              <a:rPr lang="tr-TR" sz="1050" dirty="0" err="1" smtClean="0"/>
              <a:t>Years</a:t>
            </a:r>
            <a:r>
              <a:rPr lang="tr-TR" sz="1050" dirty="0" smtClean="0"/>
              <a:t> </a:t>
            </a:r>
            <a:r>
              <a:rPr lang="tr-TR" sz="1050" dirty="0" err="1" smtClean="0"/>
              <a:t>after</a:t>
            </a:r>
            <a:r>
              <a:rPr lang="tr-TR" sz="1050" dirty="0" smtClean="0"/>
              <a:t> Gene </a:t>
            </a:r>
            <a:r>
              <a:rPr lang="tr-TR" sz="1050" dirty="0" err="1" smtClean="0"/>
              <a:t>Therapy</a:t>
            </a:r>
            <a:r>
              <a:rPr lang="tr-TR" sz="1050" dirty="0" smtClean="0"/>
              <a:t> </a:t>
            </a:r>
            <a:r>
              <a:rPr lang="tr-TR" sz="1050" dirty="0" err="1" smtClean="0"/>
              <a:t>for</a:t>
            </a:r>
            <a:r>
              <a:rPr lang="tr-TR" sz="1050" dirty="0" smtClean="0"/>
              <a:t> RPE65-</a:t>
            </a:r>
            <a:r>
              <a:rPr lang="tr-TR" sz="1050" dirty="0" err="1" smtClean="0"/>
              <a:t>Deficient</a:t>
            </a:r>
            <a:r>
              <a:rPr lang="tr-TR" sz="1050" dirty="0" smtClean="0"/>
              <a:t> </a:t>
            </a:r>
            <a:r>
              <a:rPr lang="tr-TR" sz="1050" dirty="0" err="1" smtClean="0"/>
              <a:t>Leber</a:t>
            </a:r>
            <a:r>
              <a:rPr lang="tr-TR" sz="1050" dirty="0" smtClean="0"/>
              <a:t> </a:t>
            </a:r>
            <a:r>
              <a:rPr lang="tr-TR" sz="1050" dirty="0" err="1" smtClean="0"/>
              <a:t>Congenital</a:t>
            </a:r>
            <a:r>
              <a:rPr lang="tr-TR" sz="1050" dirty="0" smtClean="0"/>
              <a:t> </a:t>
            </a:r>
            <a:r>
              <a:rPr lang="tr-TR" sz="1050" dirty="0" err="1" smtClean="0"/>
              <a:t>Amaurosis</a:t>
            </a:r>
            <a:r>
              <a:rPr lang="tr-TR" sz="1050" dirty="0" smtClean="0"/>
              <a:t> </a:t>
            </a:r>
            <a:r>
              <a:rPr lang="tr-TR" sz="1050" dirty="0" err="1" smtClean="0"/>
              <a:t>and</a:t>
            </a:r>
            <a:r>
              <a:rPr lang="tr-TR" sz="1050" dirty="0" smtClean="0"/>
              <a:t> Severe </a:t>
            </a:r>
            <a:r>
              <a:rPr lang="tr-TR" sz="1050" dirty="0" err="1" smtClean="0"/>
              <a:t>Early</a:t>
            </a:r>
            <a:r>
              <a:rPr lang="tr-TR" sz="1050" dirty="0" smtClean="0"/>
              <a:t>-</a:t>
            </a:r>
            <a:r>
              <a:rPr lang="tr-TR" sz="1050" dirty="0" err="1" smtClean="0"/>
              <a:t>Childhood</a:t>
            </a:r>
            <a:r>
              <a:rPr lang="tr-TR" sz="1050" dirty="0" smtClean="0"/>
              <a:t>-</a:t>
            </a:r>
            <a:r>
              <a:rPr lang="tr-TR" sz="1050" dirty="0" err="1" smtClean="0"/>
              <a:t>Onset</a:t>
            </a:r>
            <a:r>
              <a:rPr lang="tr-TR" sz="1050" dirty="0" smtClean="0"/>
              <a:t> </a:t>
            </a:r>
            <a:r>
              <a:rPr lang="tr-TR" sz="1050" dirty="0" err="1" smtClean="0"/>
              <a:t>Retinal</a:t>
            </a:r>
            <a:r>
              <a:rPr lang="tr-TR" sz="1050" dirty="0" smtClean="0"/>
              <a:t> </a:t>
            </a:r>
            <a:r>
              <a:rPr lang="tr-TR" sz="1050" dirty="0" err="1" smtClean="0"/>
              <a:t>Dystrophy</a:t>
            </a:r>
            <a:r>
              <a:rPr lang="tr-TR" sz="1050" dirty="0" smtClean="0"/>
              <a:t>. </a:t>
            </a:r>
            <a:r>
              <a:rPr lang="tr-TR" sz="1050" dirty="0" err="1" smtClean="0"/>
              <a:t>Ophthalmology</a:t>
            </a:r>
            <a:r>
              <a:rPr lang="tr-TR" sz="1050" dirty="0" smtClean="0"/>
              <a:t>. 2016 Jul;123(7) 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1691680" y="332656"/>
            <a:ext cx="63003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GEN TEDAVİSİ KLİNİK ÇALIŞMALAR</a:t>
            </a:r>
          </a:p>
          <a:p>
            <a:r>
              <a:rPr lang="tr-TR" sz="3200" dirty="0" smtClean="0">
                <a:solidFill>
                  <a:schemeClr val="bg1"/>
                </a:solidFill>
              </a:rPr>
              <a:t>   RPE65 Mutasyonlu LEBER KA 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00808"/>
            <a:ext cx="7408333" cy="5157192"/>
          </a:xfrm>
        </p:spPr>
        <p:txBody>
          <a:bodyPr>
            <a:normAutofit/>
          </a:bodyPr>
          <a:lstStyle/>
          <a:p>
            <a:r>
              <a:rPr lang="tr-TR" dirty="0" smtClean="0"/>
              <a:t>Ocak 2017 de FDA onayı aldı</a:t>
            </a:r>
          </a:p>
          <a:p>
            <a:r>
              <a:rPr lang="tr-TR" dirty="0" err="1" smtClean="0"/>
              <a:t>rAAV</a:t>
            </a:r>
            <a:r>
              <a:rPr lang="tr-TR" dirty="0" smtClean="0"/>
              <a:t> vektörüyle uygulanan bir gen tedavisidir.</a:t>
            </a:r>
          </a:p>
          <a:p>
            <a:r>
              <a:rPr lang="tr-TR" dirty="0" err="1" smtClean="0"/>
              <a:t>Biallelic</a:t>
            </a:r>
            <a:r>
              <a:rPr lang="tr-TR" dirty="0" smtClean="0"/>
              <a:t> (</a:t>
            </a:r>
            <a:r>
              <a:rPr lang="tr-TR" dirty="0" err="1" smtClean="0"/>
              <a:t>homozigot</a:t>
            </a:r>
            <a:r>
              <a:rPr lang="tr-TR" dirty="0" smtClean="0"/>
              <a:t>)  RPE 65 gen mutasyonunda </a:t>
            </a:r>
            <a:r>
              <a:rPr lang="tr-TR" dirty="0" err="1" smtClean="0"/>
              <a:t>endike</a:t>
            </a:r>
            <a:endParaRPr lang="tr-TR" dirty="0" smtClean="0"/>
          </a:p>
          <a:p>
            <a:r>
              <a:rPr lang="tr-TR" b="1" dirty="0" smtClean="0"/>
              <a:t>Hastanın canlı retina hücreleri olması gerekir.</a:t>
            </a:r>
          </a:p>
          <a:p>
            <a:r>
              <a:rPr lang="tr-TR" dirty="0" smtClean="0"/>
              <a:t>1 yaşından büyük olgulara uygulanabilir. </a:t>
            </a:r>
          </a:p>
          <a:p>
            <a:r>
              <a:rPr lang="en-US" dirty="0" smtClean="0"/>
              <a:t>1.5 x 10</a:t>
            </a:r>
            <a:r>
              <a:rPr lang="tr-TR" dirty="0" smtClean="0"/>
              <a:t>/</a:t>
            </a:r>
            <a:r>
              <a:rPr lang="tr-TR" sz="14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tr-TR" dirty="0" smtClean="0"/>
              <a:t>k</a:t>
            </a:r>
            <a:r>
              <a:rPr lang="en-US" dirty="0" smtClean="0"/>
              <a:t>t</a:t>
            </a:r>
            <a:r>
              <a:rPr lang="tr-TR" dirty="0" smtClean="0"/>
              <a:t>ö</a:t>
            </a:r>
            <a:r>
              <a:rPr lang="en-US" dirty="0" smtClean="0"/>
              <a:t>r </a:t>
            </a:r>
            <a:r>
              <a:rPr lang="en-US" dirty="0" err="1" smtClean="0"/>
              <a:t>genom</a:t>
            </a:r>
            <a:r>
              <a:rPr lang="tr-TR" dirty="0" smtClean="0"/>
              <a:t>u içerir. </a:t>
            </a:r>
            <a:r>
              <a:rPr lang="tr-TR" dirty="0" err="1" smtClean="0"/>
              <a:t>Volum</a:t>
            </a:r>
            <a:r>
              <a:rPr lang="tr-TR" dirty="0" smtClean="0"/>
              <a:t>: </a:t>
            </a:r>
            <a:r>
              <a:rPr lang="en-US" dirty="0" smtClean="0"/>
              <a:t>0.3 </a:t>
            </a:r>
            <a:r>
              <a:rPr lang="en-US" dirty="0" err="1" smtClean="0"/>
              <a:t>mL.</a:t>
            </a:r>
            <a:r>
              <a:rPr lang="en-US" dirty="0" smtClean="0"/>
              <a:t> </a:t>
            </a:r>
            <a:r>
              <a:rPr lang="tr-TR" dirty="0" err="1" smtClean="0"/>
              <a:t>dir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PPV sonrası </a:t>
            </a:r>
            <a:r>
              <a:rPr lang="tr-TR" dirty="0" err="1" smtClean="0"/>
              <a:t>subretinal</a:t>
            </a:r>
            <a:r>
              <a:rPr lang="tr-TR" dirty="0" smtClean="0"/>
              <a:t> olarak uygulanır. </a:t>
            </a:r>
          </a:p>
          <a:p>
            <a:r>
              <a:rPr lang="tr-TR" dirty="0" smtClean="0"/>
              <a:t>RPE65 geni RP’li olgularda %2, LKA ‘</a:t>
            </a:r>
            <a:r>
              <a:rPr lang="tr-TR" dirty="0" err="1" smtClean="0"/>
              <a:t>lı</a:t>
            </a:r>
            <a:r>
              <a:rPr lang="tr-TR" dirty="0" smtClean="0"/>
              <a:t> olgularda %16 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252728"/>
          </a:xfrm>
        </p:spPr>
        <p:txBody>
          <a:bodyPr>
            <a:normAutofit/>
          </a:bodyPr>
          <a:lstStyle/>
          <a:p>
            <a:r>
              <a:rPr lang="tr-TR" sz="2800" dirty="0" err="1" smtClean="0"/>
              <a:t>Luxturna</a:t>
            </a:r>
            <a:r>
              <a:rPr lang="tr-TR" sz="2800" dirty="0" smtClean="0"/>
              <a:t>: </a:t>
            </a:r>
            <a:r>
              <a:rPr lang="tr-TR" sz="2800" dirty="0" err="1" smtClean="0"/>
              <a:t>Voretigene</a:t>
            </a:r>
            <a:r>
              <a:rPr lang="tr-TR" sz="2800" dirty="0" smtClean="0"/>
              <a:t> </a:t>
            </a:r>
            <a:r>
              <a:rPr lang="tr-TR" sz="2800" dirty="0" err="1" smtClean="0"/>
              <a:t>Neparvovec</a:t>
            </a:r>
            <a:r>
              <a:rPr lang="tr-TR" sz="2800" dirty="0" smtClean="0"/>
              <a:t>-</a:t>
            </a:r>
            <a:r>
              <a:rPr lang="tr-TR" sz="2800" dirty="0" err="1" smtClean="0"/>
              <a:t>rzyl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789040"/>
            <a:ext cx="50736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6372200" cy="231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8072</TotalTime>
  <Words>1989</Words>
  <Application>Microsoft Office PowerPoint</Application>
  <PresentationFormat>Ekran Gösterisi (4:3)</PresentationFormat>
  <Paragraphs>287</Paragraphs>
  <Slides>43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44" baseType="lpstr">
      <vt:lpstr>Dalga Biçimi</vt:lpstr>
      <vt:lpstr>Slayt 1</vt:lpstr>
      <vt:lpstr>Slayt 2</vt:lpstr>
      <vt:lpstr>Slayt 3</vt:lpstr>
      <vt:lpstr> GEN TEDAVİSİ</vt:lpstr>
      <vt:lpstr>GEN TEDAVİSİ</vt:lpstr>
      <vt:lpstr>Slayt 6</vt:lpstr>
      <vt:lpstr> </vt:lpstr>
      <vt:lpstr>Luxturna: Voretigene Neparvovec-rzyl</vt:lpstr>
      <vt:lpstr>Slayt 9</vt:lpstr>
      <vt:lpstr>Luxturna: Yan Etkiler</vt:lpstr>
      <vt:lpstr>Gen Tedavisiyle İlgili Çalışmalar</vt:lpstr>
      <vt:lpstr>Slayt 12</vt:lpstr>
      <vt:lpstr>Slayt 13</vt:lpstr>
      <vt:lpstr>Slayt 14</vt:lpstr>
      <vt:lpstr>GEN TEDAVİSİNDE ZORLUKLAR</vt:lpstr>
      <vt:lpstr>Gelecekte gen tedavisi</vt:lpstr>
      <vt:lpstr>KÖK HÜCRE NEDİR?</vt:lpstr>
      <vt:lpstr>KÖK HÜCRE TİPLERİ</vt:lpstr>
      <vt:lpstr>KÖK HÜCRE TEDAVİSİNİN MEKANİZMASI</vt:lpstr>
      <vt:lpstr>KÖK HÜCRE TEDAVİSİNİN MEKANİZMASI</vt:lpstr>
      <vt:lpstr>Gözde Kök Hücre Kullanımı</vt:lpstr>
      <vt:lpstr>Slayt 22</vt:lpstr>
      <vt:lpstr>Klinik Çalışmalar-MKH</vt:lpstr>
      <vt:lpstr>Klinik Çalışmalar -EKH</vt:lpstr>
      <vt:lpstr>Slayt 25</vt:lpstr>
      <vt:lpstr>Slayt 26</vt:lpstr>
      <vt:lpstr>KLİNİK ÇALIŞMALARIM</vt:lpstr>
      <vt:lpstr>ÜLKEMİZDE KÖK HÜCRE UYGULAMALARI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SONUÇLAR</vt:lpstr>
      <vt:lpstr>Slayt 37</vt:lpstr>
      <vt:lpstr>Slayt 38</vt:lpstr>
      <vt:lpstr>FAZ ıı SONRASINDA</vt:lpstr>
      <vt:lpstr>Slayt 40</vt:lpstr>
      <vt:lpstr>Slayt 41</vt:lpstr>
      <vt:lpstr>STANDART PROTOKOL?</vt:lpstr>
      <vt:lpstr>MESAJLAR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MEZENKİMAL KÖK HÜCRE (MKH) İZOLASYONU VE ÜRETİMİ</dc:title>
  <dc:creator>Dinç</dc:creator>
  <cp:lastModifiedBy>Asus</cp:lastModifiedBy>
  <cp:revision>400</cp:revision>
  <dcterms:created xsi:type="dcterms:W3CDTF">2013-01-08T08:14:26Z</dcterms:created>
  <dcterms:modified xsi:type="dcterms:W3CDTF">2019-04-06T18:19:14Z</dcterms:modified>
</cp:coreProperties>
</file>