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356" r:id="rId2"/>
    <p:sldId id="338" r:id="rId3"/>
    <p:sldId id="283" r:id="rId4"/>
    <p:sldId id="412" r:id="rId5"/>
    <p:sldId id="422" r:id="rId6"/>
    <p:sldId id="397" r:id="rId7"/>
    <p:sldId id="431" r:id="rId8"/>
    <p:sldId id="384" r:id="rId9"/>
    <p:sldId id="416" r:id="rId10"/>
    <p:sldId id="415" r:id="rId11"/>
    <p:sldId id="401" r:id="rId12"/>
    <p:sldId id="399" r:id="rId13"/>
    <p:sldId id="393" r:id="rId14"/>
    <p:sldId id="400" r:id="rId15"/>
    <p:sldId id="394" r:id="rId16"/>
    <p:sldId id="423" r:id="rId17"/>
    <p:sldId id="404" r:id="rId18"/>
    <p:sldId id="316" r:id="rId19"/>
    <p:sldId id="426" r:id="rId20"/>
    <p:sldId id="432" r:id="rId21"/>
    <p:sldId id="424" r:id="rId22"/>
    <p:sldId id="425" r:id="rId23"/>
    <p:sldId id="355" r:id="rId24"/>
    <p:sldId id="433" r:id="rId25"/>
    <p:sldId id="434" r:id="rId26"/>
    <p:sldId id="420" r:id="rId27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8" autoAdjust="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1D65F-37F1-4608-B7D0-7CDDDF47FB7E}" type="datetimeFigureOut">
              <a:rPr lang="tr-TR" smtClean="0"/>
              <a:pPr/>
              <a:t>8.10.2021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DD68D-010A-4BE1-86F0-3AB6959A71B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456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16226" y="1733827"/>
            <a:ext cx="6359549" cy="5463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1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67497" y="183734"/>
            <a:ext cx="587312" cy="863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93862" y="205063"/>
            <a:ext cx="5985636" cy="740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6571" y="201996"/>
            <a:ext cx="679885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23709" y="3253061"/>
            <a:ext cx="54330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1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33600" y="228600"/>
            <a:ext cx="94488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br>
              <a:rPr lang="tr-TR" sz="2800" spc="-10" dirty="0"/>
            </a:br>
            <a:endParaRPr sz="2800" spc="-10" dirty="0"/>
          </a:p>
        </p:txBody>
      </p:sp>
      <p:grpSp>
        <p:nvGrpSpPr>
          <p:cNvPr id="9" name="object 9"/>
          <p:cNvGrpSpPr/>
          <p:nvPr/>
        </p:nvGrpSpPr>
        <p:grpSpPr>
          <a:xfrm>
            <a:off x="609600" y="685800"/>
            <a:ext cx="10439400" cy="5791200"/>
            <a:chOff x="1456270" y="0"/>
            <a:chExt cx="8599805" cy="6319520"/>
          </a:xfrm>
        </p:grpSpPr>
        <p:sp>
          <p:nvSpPr>
            <p:cNvPr id="10" name="object 10"/>
            <p:cNvSpPr/>
            <p:nvPr/>
          </p:nvSpPr>
          <p:spPr>
            <a:xfrm>
              <a:off x="1983727" y="1637618"/>
              <a:ext cx="3884574" cy="468175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02463" y="1637614"/>
              <a:ext cx="3753573" cy="17669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38150" y="3851302"/>
              <a:ext cx="3148952" cy="24679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56270" y="0"/>
              <a:ext cx="626745" cy="1151890"/>
            </a:xfrm>
            <a:custGeom>
              <a:avLst/>
              <a:gdLst/>
              <a:ahLst/>
              <a:cxnLst/>
              <a:rect l="l" t="t" r="r" b="b"/>
              <a:pathLst>
                <a:path w="626744" h="1151890">
                  <a:moveTo>
                    <a:pt x="626529" y="0"/>
                  </a:moveTo>
                  <a:lnTo>
                    <a:pt x="0" y="0"/>
                  </a:lnTo>
                  <a:lnTo>
                    <a:pt x="0" y="1151470"/>
                  </a:lnTo>
                  <a:lnTo>
                    <a:pt x="626529" y="1151470"/>
                  </a:lnTo>
                  <a:lnTo>
                    <a:pt x="6265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13 Metin kutusu"/>
          <p:cNvSpPr txBox="1"/>
          <p:nvPr/>
        </p:nvSpPr>
        <p:spPr>
          <a:xfrm>
            <a:off x="1295400" y="609600"/>
            <a:ext cx="1038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        RETİNADA DOKU MÜHENDİSLİĞİ UYGULAMALARI</a:t>
            </a:r>
          </a:p>
          <a:p>
            <a:r>
              <a:rPr lang="tr-TR" sz="3200" dirty="0"/>
              <a:t>        PROF DR AYŞE ÖNER Acıbadem Atakent Hastanesi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1918E630-888C-4D68-B857-06181240888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676400" y="335845"/>
            <a:ext cx="8534400" cy="6186309"/>
          </a:xfrm>
        </p:spPr>
        <p:txBody>
          <a:bodyPr/>
          <a:lstStyle/>
          <a:p>
            <a:pPr algn="just"/>
            <a:r>
              <a:rPr lang="tr-TR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RETİNADA KULLANILAN BİYOMATERYAL İSKELELER</a:t>
            </a:r>
            <a:r>
              <a:rPr lang="tr-TR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tr-TR" sz="24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tr-TR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BrM</a:t>
            </a:r>
            <a:endParaRPr lang="tr-TR" sz="24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tr-TR" sz="24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tr-TR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Amniotik</a:t>
            </a:r>
            <a:r>
              <a:rPr lang="tr-TR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membran</a:t>
            </a:r>
            <a:endParaRPr lang="tr-TR" sz="24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tr-TR" sz="24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tr-TR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Aljinat</a:t>
            </a:r>
            <a:endParaRPr lang="tr-TR" sz="24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tr-TR" sz="24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tr-TR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tr-TR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ellüloz</a:t>
            </a:r>
            <a:endParaRPr lang="tr-TR" sz="24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tr-TR" sz="24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tr-TR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İpek</a:t>
            </a:r>
          </a:p>
          <a:p>
            <a:pPr algn="just"/>
            <a:endParaRPr lang="tr-TR" sz="24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tr-TR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tr-TR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yaluronik</a:t>
            </a:r>
            <a:r>
              <a:rPr lang="tr-TR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asit </a:t>
            </a:r>
          </a:p>
          <a:p>
            <a:pPr algn="just"/>
            <a:endParaRPr lang="tr-TR" sz="24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tr-TR" sz="2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sz="24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tr-TR" sz="24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esellularize</a:t>
            </a:r>
            <a:r>
              <a:rPr lang="tr-TR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retinal ESM</a:t>
            </a:r>
            <a:endParaRPr lang="tr-TR" sz="24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tr-T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04698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8CBD3F-C1F6-466D-82E9-C6BCBC5E5B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338DF80-CF69-4FFD-B93F-015D28D60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0314"/>
            <a:ext cx="8743950" cy="286702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CEC1F72-A408-42F1-82EA-9E4EAA5D1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429000"/>
            <a:ext cx="84963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3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EDC39A-48A0-456B-A65E-4BB06110FE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A9618C5-223B-432C-B6DF-51D0655AAD3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447800" y="3429000"/>
            <a:ext cx="6477000" cy="3785652"/>
          </a:xfrm>
        </p:spPr>
        <p:txBody>
          <a:bodyPr/>
          <a:lstStyle/>
          <a:p>
            <a:r>
              <a:rPr lang="tr-TR" sz="1600" dirty="0"/>
              <a:t>RPE ve </a:t>
            </a:r>
            <a:r>
              <a:rPr lang="tr-TR" sz="1600" dirty="0" err="1"/>
              <a:t>fotoreseptörler</a:t>
            </a:r>
            <a:r>
              <a:rPr lang="tr-TR" sz="1600" dirty="0"/>
              <a:t> </a:t>
            </a:r>
            <a:r>
              <a:rPr lang="tr-TR" sz="1600" dirty="0" err="1"/>
              <a:t>biyoprinting</a:t>
            </a:r>
            <a:r>
              <a:rPr lang="tr-TR" sz="1600" dirty="0"/>
              <a:t>  yöntemiyle yapılandırılmış</a:t>
            </a:r>
          </a:p>
          <a:p>
            <a:endParaRPr lang="tr-TR" sz="1600" dirty="0"/>
          </a:p>
          <a:p>
            <a:endParaRPr lang="tr-TR" sz="1600" dirty="0"/>
          </a:p>
          <a:p>
            <a:r>
              <a:rPr lang="tr-TR" sz="1600" dirty="0" err="1"/>
              <a:t>RPE’lerin</a:t>
            </a:r>
            <a:r>
              <a:rPr lang="tr-TR" sz="1600" dirty="0"/>
              <a:t>  </a:t>
            </a:r>
            <a:r>
              <a:rPr lang="en-US" sz="1600" dirty="0"/>
              <a:t>VEGF </a:t>
            </a:r>
            <a:r>
              <a:rPr lang="tr-TR" sz="1600" dirty="0"/>
              <a:t>salgıladığı</a:t>
            </a:r>
          </a:p>
          <a:p>
            <a:endParaRPr lang="tr-TR" sz="1600" dirty="0"/>
          </a:p>
          <a:p>
            <a:endParaRPr lang="tr-TR" sz="1600" dirty="0"/>
          </a:p>
          <a:p>
            <a:r>
              <a:rPr lang="tr-TR" sz="1600" dirty="0"/>
              <a:t>RPE </a:t>
            </a:r>
            <a:r>
              <a:rPr lang="tr-TR" sz="1600" dirty="0" err="1"/>
              <a:t>lerin</a:t>
            </a:r>
            <a:r>
              <a:rPr lang="tr-TR" sz="1600" dirty="0"/>
              <a:t> </a:t>
            </a:r>
            <a:r>
              <a:rPr lang="tr-TR" sz="1600" dirty="0" err="1"/>
              <a:t>apikal</a:t>
            </a:r>
            <a:r>
              <a:rPr lang="tr-TR" sz="1600" dirty="0"/>
              <a:t> </a:t>
            </a:r>
            <a:r>
              <a:rPr lang="tr-TR" sz="1600" dirty="0" err="1"/>
              <a:t>mikrovilluslu</a:t>
            </a:r>
            <a:r>
              <a:rPr lang="tr-TR" sz="1600" dirty="0"/>
              <a:t> yapı gösterdiği</a:t>
            </a:r>
          </a:p>
          <a:p>
            <a:endParaRPr lang="tr-TR" sz="1600" dirty="0"/>
          </a:p>
          <a:p>
            <a:endParaRPr lang="tr-TR" sz="1600" dirty="0"/>
          </a:p>
          <a:p>
            <a:r>
              <a:rPr lang="tr-TR" sz="1600" dirty="0" err="1"/>
              <a:t>Fotoreseptörleri</a:t>
            </a:r>
            <a:r>
              <a:rPr lang="tr-TR" sz="1600" dirty="0"/>
              <a:t> fagosite ettiği belirlenmiştir. </a:t>
            </a:r>
          </a:p>
          <a:p>
            <a:endParaRPr lang="tr-TR" sz="1600" dirty="0"/>
          </a:p>
          <a:p>
            <a:endParaRPr lang="tr-TR" sz="1400" dirty="0"/>
          </a:p>
          <a:p>
            <a:endParaRPr lang="tr-TR" sz="1400" dirty="0"/>
          </a:p>
          <a:p>
            <a:endParaRPr lang="tr-TR" sz="1400" dirty="0"/>
          </a:p>
          <a:p>
            <a:endParaRPr lang="tr-TR" sz="1400" dirty="0"/>
          </a:p>
          <a:p>
            <a:endParaRPr lang="tr-TR" sz="1400" dirty="0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8CA70FA8-DB36-487A-AD74-9CF60C221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97115"/>
            <a:ext cx="8562975" cy="257175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9BEB4A3-9CCE-4674-BE61-B9D16DA38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200" y="2991646"/>
            <a:ext cx="3733800" cy="357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23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5582B5-223C-4A66-9D4E-AE91AF5DA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7057FEC-7C03-4AC3-B07C-56DF0F15546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676400" y="3402211"/>
            <a:ext cx="9448800" cy="1938992"/>
          </a:xfrm>
        </p:spPr>
        <p:txBody>
          <a:bodyPr/>
          <a:lstStyle/>
          <a:p>
            <a:r>
              <a:rPr lang="tr-TR" dirty="0" err="1"/>
              <a:t>RGH’leri</a:t>
            </a:r>
            <a:r>
              <a:rPr lang="tr-TR" dirty="0"/>
              <a:t> 3D </a:t>
            </a:r>
            <a:r>
              <a:rPr lang="tr-TR" dirty="0" err="1"/>
              <a:t>biyoprinting</a:t>
            </a:r>
            <a:r>
              <a:rPr lang="tr-TR" dirty="0"/>
              <a:t> ile yapılandırılmış</a:t>
            </a:r>
          </a:p>
          <a:p>
            <a:endParaRPr lang="tr-TR" dirty="0"/>
          </a:p>
          <a:p>
            <a:r>
              <a:rPr lang="tr-TR" dirty="0"/>
              <a:t> </a:t>
            </a:r>
          </a:p>
          <a:p>
            <a:r>
              <a:rPr lang="tr-TR" dirty="0"/>
              <a:t>Ortama </a:t>
            </a:r>
            <a:r>
              <a:rPr lang="en-US" dirty="0"/>
              <a:t>brain-derive n</a:t>
            </a:r>
            <a:r>
              <a:rPr lang="tr-TR" dirty="0" err="1"/>
              <a:t>örotrofik</a:t>
            </a:r>
            <a:r>
              <a:rPr lang="tr-TR" dirty="0"/>
              <a:t> faktör </a:t>
            </a:r>
            <a:r>
              <a:rPr lang="en-US" dirty="0"/>
              <a:t>(BDNF)</a:t>
            </a:r>
            <a:r>
              <a:rPr lang="tr-TR" dirty="0"/>
              <a:t> ve </a:t>
            </a:r>
            <a:r>
              <a:rPr lang="tr-TR" dirty="0" err="1"/>
              <a:t>silier</a:t>
            </a:r>
            <a:r>
              <a:rPr lang="tr-TR" dirty="0"/>
              <a:t> </a:t>
            </a:r>
            <a:r>
              <a:rPr lang="tr-TR" dirty="0" err="1"/>
              <a:t>nörotrofik</a:t>
            </a:r>
            <a:r>
              <a:rPr lang="tr-TR" dirty="0"/>
              <a:t> faktör </a:t>
            </a:r>
            <a:r>
              <a:rPr lang="en-US" dirty="0"/>
              <a:t>(CNTF)</a:t>
            </a:r>
            <a:endParaRPr lang="tr-TR" dirty="0"/>
          </a:p>
          <a:p>
            <a:endParaRPr lang="tr-TR" dirty="0"/>
          </a:p>
          <a:p>
            <a:endParaRPr lang="tr-TR" dirty="0"/>
          </a:p>
          <a:p>
            <a:r>
              <a:rPr lang="tr-TR" dirty="0"/>
              <a:t>eklendiğinde hücrelerin yaşamlarına devam ettiği </a:t>
            </a:r>
            <a:r>
              <a:rPr lang="tr-TR" dirty="0" err="1"/>
              <a:t>radiyal</a:t>
            </a:r>
            <a:r>
              <a:rPr lang="tr-TR" dirty="0"/>
              <a:t> akson büyümesi gösterdiği saptanmıştır.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0D5BFC0E-75CB-4C2E-9865-90B34AA39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57200"/>
            <a:ext cx="79533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95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E652134-166F-4736-9B81-7760346BD9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25CF6E5-FFF9-4D60-9D43-4862E50D9EF0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75451E5-6D74-424B-B672-D6185471C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52727"/>
            <a:ext cx="83439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04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B2594C-F508-46A5-80E7-D7649ABC6D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1788E49-97D4-4CC6-A66B-B5A11B293AD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14400" y="2704207"/>
            <a:ext cx="9296400" cy="3239393"/>
          </a:xfrm>
        </p:spPr>
        <p:txBody>
          <a:bodyPr/>
          <a:lstStyle/>
          <a:p>
            <a:r>
              <a:rPr lang="tr-TR" dirty="0"/>
              <a:t>İnsan retinal pigment </a:t>
            </a:r>
            <a:r>
              <a:rPr lang="tr-TR" dirty="0" err="1"/>
              <a:t>epitel</a:t>
            </a:r>
            <a:r>
              <a:rPr lang="tr-TR" dirty="0"/>
              <a:t> hücreleri (ARPE-19) </a:t>
            </a:r>
          </a:p>
          <a:p>
            <a:endParaRPr lang="tr-TR" dirty="0"/>
          </a:p>
          <a:p>
            <a:r>
              <a:rPr lang="tr-TR" dirty="0" err="1"/>
              <a:t>Polistiren</a:t>
            </a:r>
            <a:r>
              <a:rPr lang="tr-TR" dirty="0"/>
              <a:t> </a:t>
            </a:r>
            <a:r>
              <a:rPr lang="tr-TR" dirty="0" err="1"/>
              <a:t>sheet</a:t>
            </a:r>
            <a:r>
              <a:rPr lang="tr-TR" dirty="0"/>
              <a:t> üzerine yerleştirilip </a:t>
            </a:r>
            <a:r>
              <a:rPr lang="tr-TR" dirty="0" err="1"/>
              <a:t>kollajen</a:t>
            </a:r>
            <a:r>
              <a:rPr lang="tr-TR" dirty="0"/>
              <a:t> ile kaplanarak  ilaç salınım sistemleri yapılmış</a:t>
            </a:r>
          </a:p>
          <a:p>
            <a:endParaRPr lang="tr-TR" dirty="0"/>
          </a:p>
          <a:p>
            <a:r>
              <a:rPr lang="tr-TR" dirty="0"/>
              <a:t>Hücrelerin yaşam süreleri daha uzamış</a:t>
            </a:r>
          </a:p>
          <a:p>
            <a:endParaRPr lang="tr-TR" dirty="0"/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05F965DE-78E3-4CC0-86C9-9A918B41C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46079"/>
            <a:ext cx="8058150" cy="189547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479ACF9-6812-4A53-AB38-E51A07914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3733800"/>
            <a:ext cx="4144848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21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C84DA6-889B-440F-89E4-67E302985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1790090"/>
            <a:ext cx="9982200" cy="1638910"/>
          </a:xfrm>
        </p:spPr>
        <p:txBody>
          <a:bodyPr/>
          <a:lstStyle/>
          <a:p>
            <a:r>
              <a:rPr lang="tr-TR" dirty="0"/>
              <a:t>               RETİNAL HASTALIKLARDA</a:t>
            </a:r>
            <a:br>
              <a:rPr lang="tr-TR" dirty="0"/>
            </a:br>
            <a:br>
              <a:rPr lang="tr-TR" dirty="0"/>
            </a:br>
            <a:r>
              <a:rPr lang="tr-TR" dirty="0"/>
              <a:t>KLİNİK DOKU MÜHENDİSLİĞİ UYGULAMALARI </a:t>
            </a:r>
          </a:p>
        </p:txBody>
      </p:sp>
    </p:spTree>
    <p:extLst>
      <p:ext uri="{BB962C8B-B14F-4D97-AF65-F5344CB8AC3E}">
        <p14:creationId xmlns:p14="http://schemas.microsoft.com/office/powerpoint/2010/main" val="1768676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545A7E-5666-4097-BF09-F4A5B7F0F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2425" y="914400"/>
            <a:ext cx="6359549" cy="546303"/>
          </a:xfrm>
        </p:spPr>
        <p:txBody>
          <a:bodyPr/>
          <a:lstStyle/>
          <a:p>
            <a:r>
              <a:rPr lang="tr-TR" dirty="0"/>
              <a:t>CELL SHEET- Hücre Tabakası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49DD9F1-FC3D-4B9F-8264-4F7536AA8A0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09600" y="1762812"/>
            <a:ext cx="8534400" cy="1107996"/>
          </a:xfrm>
        </p:spPr>
        <p:txBody>
          <a:bodyPr/>
          <a:lstStyle/>
          <a:p>
            <a:r>
              <a:rPr lang="tr-TR" sz="1800" dirty="0"/>
              <a:t>Hücreler polimer tabakalar (</a:t>
            </a:r>
            <a:r>
              <a:rPr lang="tr-TR" sz="1800" dirty="0" err="1"/>
              <a:t>Örn</a:t>
            </a:r>
            <a:r>
              <a:rPr lang="tr-TR" sz="1800" dirty="0"/>
              <a:t>: </a:t>
            </a:r>
            <a:r>
              <a:rPr lang="en-US" sz="1800" dirty="0"/>
              <a:t>N-</a:t>
            </a:r>
            <a:r>
              <a:rPr lang="en-US" sz="1800" dirty="0" err="1"/>
              <a:t>isoprop</a:t>
            </a:r>
            <a:r>
              <a:rPr lang="tr-TR" sz="1800" dirty="0" err="1"/>
              <a:t>ilakrilamid</a:t>
            </a:r>
            <a:r>
              <a:rPr lang="tr-TR" sz="1800" dirty="0"/>
              <a:t>) üzerine yerleştirilerek çoğaltılır. </a:t>
            </a:r>
          </a:p>
          <a:p>
            <a:endParaRPr lang="tr-TR" sz="1800" dirty="0"/>
          </a:p>
          <a:p>
            <a:r>
              <a:rPr lang="tr-TR" sz="1800" dirty="0"/>
              <a:t>Bu şekilde üretilen hücreler çoklu tabaka haline getirilir. 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D3197D5-86E0-45E2-AF73-0462177EF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199" y="2872759"/>
            <a:ext cx="4962526" cy="3546361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454EEC6C-0120-4D22-A351-727F35521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3991674"/>
            <a:ext cx="59436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057400" y="201996"/>
            <a:ext cx="9220199" cy="615553"/>
          </a:xfrm>
        </p:spPr>
        <p:txBody>
          <a:bodyPr>
            <a:normAutofit fontScale="90000"/>
          </a:bodyPr>
          <a:lstStyle/>
          <a:p>
            <a:r>
              <a:rPr lang="tr-TR" dirty="0"/>
              <a:t>SUBRETINAL RPE SHEET ENJEKSİYONU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752" y="824613"/>
            <a:ext cx="4355015" cy="161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752" y="2362269"/>
            <a:ext cx="4245571" cy="238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kutusu"/>
          <p:cNvSpPr txBox="1"/>
          <p:nvPr/>
        </p:nvSpPr>
        <p:spPr>
          <a:xfrm>
            <a:off x="8382000" y="1415379"/>
            <a:ext cx="113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ENJEKTÖR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8458200" y="3732686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RPE SHEET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FBEA95A-3C8B-4815-8D95-AE5C44F9C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4871878"/>
            <a:ext cx="5676474" cy="1986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A2292DF-7D24-4026-ADF6-CE54A20A63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2B3682F-B06D-4389-AA28-61BC2F036A40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9221DC1-89CC-4CD1-A7E3-AEF7AD591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457200"/>
            <a:ext cx="9732104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2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62000" y="1524000"/>
            <a:ext cx="9418568" cy="3447098"/>
          </a:xfrm>
        </p:spPr>
        <p:txBody>
          <a:bodyPr/>
          <a:lstStyle/>
          <a:p>
            <a:r>
              <a:rPr lang="tr-TR" sz="3200" dirty="0"/>
              <a:t>Doku mühendisliği </a:t>
            </a:r>
            <a:r>
              <a:rPr lang="tr-TR" sz="3200" dirty="0" err="1"/>
              <a:t>triadı</a:t>
            </a:r>
            <a:r>
              <a:rPr lang="tr-TR" sz="3200" dirty="0"/>
              <a:t>: </a:t>
            </a:r>
          </a:p>
          <a:p>
            <a:endParaRPr lang="tr-TR" sz="3200" dirty="0"/>
          </a:p>
          <a:p>
            <a:r>
              <a:rPr lang="tr-TR" sz="3200" dirty="0"/>
              <a:t>1-Skaffoldlar- İskeleler</a:t>
            </a:r>
          </a:p>
          <a:p>
            <a:endParaRPr lang="tr-TR" sz="3200" dirty="0"/>
          </a:p>
          <a:p>
            <a:r>
              <a:rPr lang="tr-TR" sz="3200" dirty="0"/>
              <a:t>2-Hücreler</a:t>
            </a:r>
          </a:p>
          <a:p>
            <a:endParaRPr lang="tr-TR" sz="3200" dirty="0"/>
          </a:p>
          <a:p>
            <a:r>
              <a:rPr lang="tr-TR" sz="3200" dirty="0"/>
              <a:t>3-Büyümeyi </a:t>
            </a:r>
            <a:r>
              <a:rPr lang="tr-TR" sz="3200" dirty="0" err="1"/>
              <a:t>stimüle</a:t>
            </a:r>
            <a:r>
              <a:rPr lang="tr-TR" sz="3200" dirty="0"/>
              <a:t> edici  faktörler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6AA6CD-34FB-4695-8AEF-77DCA7580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480706"/>
            <a:ext cx="50292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FAA25E-28D1-45FF-8492-FD4C326CC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1008" y="1524000"/>
            <a:ext cx="7675574" cy="1092607"/>
          </a:xfrm>
        </p:spPr>
        <p:txBody>
          <a:bodyPr/>
          <a:lstStyle/>
          <a:p>
            <a:r>
              <a:rPr lang="tr-TR" dirty="0"/>
              <a:t>DEVAM EDEN KLİNİK ÇALIŞMALAR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DD5050C6-4226-486D-93C9-8A9CDB2F315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28800" y="2616607"/>
            <a:ext cx="9144000" cy="3447098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tr-TR" sz="3200" dirty="0"/>
              <a:t>EKH, İPKH</a:t>
            </a:r>
          </a:p>
          <a:p>
            <a:endParaRPr lang="tr-TR" sz="3200" dirty="0"/>
          </a:p>
          <a:p>
            <a:pPr marL="457200" indent="-457200">
              <a:buFontTx/>
              <a:buChar char="-"/>
            </a:pPr>
            <a:r>
              <a:rPr lang="tr-TR" sz="3200" dirty="0"/>
              <a:t>YBMD, Stargardt ve RP</a:t>
            </a:r>
          </a:p>
          <a:p>
            <a:endParaRPr lang="tr-TR" sz="3200" dirty="0"/>
          </a:p>
          <a:p>
            <a:r>
              <a:rPr lang="tr-TR" sz="3200" dirty="0"/>
              <a:t>- Japonya, Amerika, İngiltere, Çin</a:t>
            </a:r>
          </a:p>
          <a:p>
            <a:endParaRPr lang="tr-TR" sz="3200" dirty="0"/>
          </a:p>
          <a:p>
            <a:r>
              <a:rPr lang="tr-TR" sz="3200" dirty="0"/>
              <a:t>- </a:t>
            </a:r>
            <a:r>
              <a:rPr lang="tr-TR" sz="3200" dirty="0" err="1"/>
              <a:t>Clinical</a:t>
            </a:r>
            <a:r>
              <a:rPr lang="tr-TR" sz="3200" dirty="0"/>
              <a:t> </a:t>
            </a:r>
            <a:r>
              <a:rPr lang="tr-TR" sz="3200" dirty="0" err="1"/>
              <a:t>Trials</a:t>
            </a:r>
            <a:r>
              <a:rPr lang="tr-TR" sz="3200" dirty="0"/>
              <a:t> da kayıtlı 19 klinik çalışma mevcuttur.</a:t>
            </a:r>
          </a:p>
        </p:txBody>
      </p:sp>
    </p:spTree>
    <p:extLst>
      <p:ext uri="{BB962C8B-B14F-4D97-AF65-F5344CB8AC3E}">
        <p14:creationId xmlns:p14="http://schemas.microsoft.com/office/powerpoint/2010/main" val="2164429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A8CF37-5331-4471-A103-122E057228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4E89312-8D83-4430-8B72-48B92504675E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0A015A0-50B2-4A4F-BC0D-104F27ED4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752925"/>
            <a:ext cx="8382000" cy="3381375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DAE2B859-96FF-4C2C-B4B3-642D13BB2599}"/>
              </a:ext>
            </a:extLst>
          </p:cNvPr>
          <p:cNvSpPr txBox="1"/>
          <p:nvPr/>
        </p:nvSpPr>
        <p:spPr>
          <a:xfrm>
            <a:off x="2514600" y="4771569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Tek olgu 4 yıllık takip </a:t>
            </a:r>
            <a:r>
              <a:rPr lang="tr-TR" dirty="0" err="1"/>
              <a:t>otolog</a:t>
            </a:r>
            <a:r>
              <a:rPr lang="tr-TR" dirty="0"/>
              <a:t> IPKH derive RPE </a:t>
            </a:r>
            <a:r>
              <a:rPr lang="tr-TR" dirty="0" err="1"/>
              <a:t>sheet</a:t>
            </a:r>
            <a:r>
              <a:rPr lang="tr-TR" dirty="0"/>
              <a:t> uygulaması</a:t>
            </a:r>
          </a:p>
        </p:txBody>
      </p:sp>
    </p:spTree>
    <p:extLst>
      <p:ext uri="{BB962C8B-B14F-4D97-AF65-F5344CB8AC3E}">
        <p14:creationId xmlns:p14="http://schemas.microsoft.com/office/powerpoint/2010/main" val="41835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ADA10DE-AACA-426A-9CBD-DD56FFCFE0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4273088-ACC6-43CD-8427-824EB7B326F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286000" y="6096000"/>
            <a:ext cx="8534400" cy="276999"/>
          </a:xfrm>
        </p:spPr>
        <p:txBody>
          <a:bodyPr/>
          <a:lstStyle/>
          <a:p>
            <a:r>
              <a:rPr lang="tr-TR" dirty="0"/>
              <a:t>RPE </a:t>
            </a:r>
            <a:r>
              <a:rPr lang="tr-TR" dirty="0" err="1"/>
              <a:t>grefti</a:t>
            </a:r>
            <a:r>
              <a:rPr lang="tr-TR" dirty="0"/>
              <a:t> 4 yıl boyunca yaşamını sürdürmüş ve alanı genişlemiş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8A22E21-5266-496A-8991-98385BD9E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6932364" cy="577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37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38200" y="1143000"/>
            <a:ext cx="10768753" cy="410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ts val="3060"/>
              </a:lnSpc>
              <a:spcBef>
                <a:spcPts val="100"/>
              </a:spcBef>
              <a:buClr>
                <a:srgbClr val="6F2F9F"/>
              </a:buClr>
              <a:buSzPct val="80000"/>
              <a:tabLst>
                <a:tab pos="357505" algn="l"/>
                <a:tab pos="1411605" algn="l"/>
                <a:tab pos="4213860" algn="l"/>
                <a:tab pos="5351145" algn="l"/>
                <a:tab pos="5936615" algn="l"/>
                <a:tab pos="7284084" algn="l"/>
              </a:tabLst>
            </a:pPr>
            <a:r>
              <a:rPr lang="tr-TR" sz="3000" spc="-15" dirty="0">
                <a:latin typeface="Arial"/>
                <a:cs typeface="Arial"/>
              </a:rPr>
              <a:t>                Do</a:t>
            </a:r>
            <a:r>
              <a:rPr sz="3000" spc="-15" dirty="0" err="1">
                <a:latin typeface="Arial"/>
                <a:cs typeface="Arial"/>
              </a:rPr>
              <a:t>k</a:t>
            </a:r>
            <a:r>
              <a:rPr sz="3000" dirty="0" err="1">
                <a:latin typeface="Arial"/>
                <a:cs typeface="Arial"/>
              </a:rPr>
              <a:t>u</a:t>
            </a:r>
            <a:r>
              <a:rPr lang="tr-TR" sz="3000" dirty="0">
                <a:latin typeface="Arial"/>
                <a:cs typeface="Arial"/>
              </a:rPr>
              <a:t> </a:t>
            </a:r>
            <a:r>
              <a:rPr sz="3000" dirty="0" err="1">
                <a:latin typeface="Arial"/>
                <a:cs typeface="Arial"/>
              </a:rPr>
              <a:t>m</a:t>
            </a:r>
            <a:r>
              <a:rPr sz="3000" spc="-20" dirty="0" err="1">
                <a:latin typeface="Arial"/>
                <a:cs typeface="Arial"/>
              </a:rPr>
              <a:t>ü</a:t>
            </a:r>
            <a:r>
              <a:rPr sz="3000" spc="-15" dirty="0" err="1">
                <a:latin typeface="Arial"/>
                <a:cs typeface="Arial"/>
              </a:rPr>
              <a:t>h</a:t>
            </a:r>
            <a:r>
              <a:rPr sz="3000" spc="5" dirty="0" err="1">
                <a:latin typeface="Arial"/>
                <a:cs typeface="Arial"/>
              </a:rPr>
              <a:t>e</a:t>
            </a:r>
            <a:r>
              <a:rPr sz="3000" spc="-15" dirty="0" err="1">
                <a:latin typeface="Arial"/>
                <a:cs typeface="Arial"/>
              </a:rPr>
              <a:t>nd</a:t>
            </a:r>
            <a:r>
              <a:rPr sz="3000" spc="-5" dirty="0" err="1">
                <a:latin typeface="Arial"/>
                <a:cs typeface="Arial"/>
              </a:rPr>
              <a:t>i</a:t>
            </a:r>
            <a:r>
              <a:rPr sz="3000" spc="10" dirty="0" err="1">
                <a:latin typeface="Arial"/>
                <a:cs typeface="Arial"/>
              </a:rPr>
              <a:t>s</a:t>
            </a:r>
            <a:r>
              <a:rPr sz="3000" spc="-20" dirty="0" err="1">
                <a:latin typeface="Arial"/>
                <a:cs typeface="Arial"/>
              </a:rPr>
              <a:t>li</a:t>
            </a:r>
            <a:r>
              <a:rPr sz="3000" spc="5" dirty="0" err="1">
                <a:latin typeface="Arial"/>
                <a:cs typeface="Arial"/>
              </a:rPr>
              <a:t>ğ</a:t>
            </a:r>
            <a:r>
              <a:rPr sz="3000" dirty="0" err="1">
                <a:latin typeface="Arial"/>
                <a:cs typeface="Arial"/>
              </a:rPr>
              <a:t>i</a:t>
            </a:r>
            <a:r>
              <a:rPr lang="tr-TR" sz="3000" dirty="0">
                <a:latin typeface="Arial"/>
                <a:cs typeface="Arial"/>
              </a:rPr>
              <a:t> ve retina</a:t>
            </a:r>
            <a:endParaRPr sz="3000" dirty="0">
              <a:latin typeface="Arial"/>
              <a:cs typeface="Arial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A607041-51B1-44D9-B45E-C717DE819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2200"/>
            <a:ext cx="9829800" cy="305799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55B0F3-3E43-48E5-953C-49FAF795AD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117F5B4-CBE0-4388-B173-5EAD2C6D3820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3598343-072F-4E37-8392-8E642A73C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90600"/>
            <a:ext cx="7221714" cy="394963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578B5BD-D0D9-487D-9FB3-B5572685A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152400"/>
            <a:ext cx="40675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96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CBDF8B15-4A56-4080-8535-105B47FDAEA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667000" y="1905506"/>
            <a:ext cx="9525000" cy="3046988"/>
          </a:xfrm>
        </p:spPr>
        <p:txBody>
          <a:bodyPr/>
          <a:lstStyle/>
          <a:p>
            <a:pPr marL="457200" algn="l">
              <a:spcAft>
                <a:spcPts val="0"/>
              </a:spcAft>
            </a:pPr>
            <a:endParaRPr lang="tr-TR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457200" algn="l">
              <a:spcAft>
                <a:spcPts val="0"/>
              </a:spcAft>
            </a:pPr>
            <a:r>
              <a:rPr lang="tr-TR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1.      100 mikron çapında 100 bin hücre topluluğu </a:t>
            </a:r>
            <a:r>
              <a:rPr lang="tr-TR" sz="1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termoresponsif</a:t>
            </a:r>
            <a:r>
              <a:rPr lang="tr-TR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polimer ile kaplanmış,</a:t>
            </a:r>
          </a:p>
          <a:p>
            <a:pPr marL="457200" algn="l">
              <a:spcAft>
                <a:spcPts val="0"/>
              </a:spcAft>
            </a:pPr>
            <a:endParaRPr lang="tr-TR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457200" algn="l">
              <a:spcAft>
                <a:spcPts val="0"/>
              </a:spcAft>
            </a:pPr>
            <a:r>
              <a:rPr lang="tr-TR" dirty="0">
                <a:solidFill>
                  <a:srgbClr val="222222"/>
                </a:solidFill>
                <a:latin typeface="Calibri" panose="020F0502020204030204" pitchFamily="34" charset="0"/>
              </a:rPr>
              <a:t>          40-45 kürecik</a:t>
            </a:r>
            <a:r>
              <a:rPr lang="tr-TR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polietilen glikol </a:t>
            </a:r>
            <a:r>
              <a:rPr lang="tr-TR" sz="1800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matriks</a:t>
            </a:r>
            <a:r>
              <a:rPr lang="tr-TR" sz="1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ile çevrelenmiştir.  </a:t>
            </a:r>
          </a:p>
          <a:p>
            <a:pPr marL="457200" algn="l">
              <a:spcAft>
                <a:spcPts val="0"/>
              </a:spcAft>
            </a:pPr>
            <a:endParaRPr lang="tr-TR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pPr marL="457200" algn="l">
              <a:spcAft>
                <a:spcPts val="0"/>
              </a:spcAft>
            </a:pPr>
            <a:r>
              <a:rPr lang="tr-TR" dirty="0">
                <a:solidFill>
                  <a:srgbClr val="222222"/>
                </a:solidFill>
                <a:latin typeface="Calibri" panose="020F0502020204030204" pitchFamily="34" charset="0"/>
              </a:rPr>
              <a:t> 2.</a:t>
            </a:r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</a:rPr>
              <a:t>       </a:t>
            </a:r>
            <a:r>
              <a:rPr lang="tr-TR" dirty="0" err="1">
                <a:solidFill>
                  <a:srgbClr val="222222"/>
                </a:solidFill>
                <a:latin typeface="Calibri" panose="020F0502020204030204" pitchFamily="34" charset="0"/>
              </a:rPr>
              <a:t>Sferoid</a:t>
            </a:r>
            <a:r>
              <a:rPr lang="tr-TR" dirty="0">
                <a:solidFill>
                  <a:srgbClr val="222222"/>
                </a:solidFill>
                <a:latin typeface="Calibri" panose="020F0502020204030204" pitchFamily="34" charset="0"/>
              </a:rPr>
              <a:t> MKH, kendi </a:t>
            </a:r>
            <a:r>
              <a:rPr lang="tr-TR" dirty="0" err="1">
                <a:solidFill>
                  <a:srgbClr val="222222"/>
                </a:solidFill>
                <a:latin typeface="Calibri" panose="020F0502020204030204" pitchFamily="34" charset="0"/>
              </a:rPr>
              <a:t>mikroçevrelerini</a:t>
            </a:r>
            <a:r>
              <a:rPr lang="tr-TR" dirty="0">
                <a:solidFill>
                  <a:srgbClr val="222222"/>
                </a:solidFill>
                <a:latin typeface="Calibri" panose="020F0502020204030204" pitchFamily="34" charset="0"/>
              </a:rPr>
              <a:t> oluşturur, ortamda uzun süre kalabilir.</a:t>
            </a:r>
          </a:p>
          <a:p>
            <a:pPr marL="457200" algn="l">
              <a:spcAft>
                <a:spcPts val="0"/>
              </a:spcAft>
            </a:pPr>
            <a:endParaRPr lang="tr-TR" dirty="0">
              <a:solidFill>
                <a:srgbClr val="222222"/>
              </a:solidFill>
              <a:latin typeface="Calibri" panose="020F0502020204030204" pitchFamily="34" charset="0"/>
            </a:endParaRPr>
          </a:p>
          <a:p>
            <a:pPr marL="457200" algn="l">
              <a:spcAft>
                <a:spcPts val="0"/>
              </a:spcAft>
            </a:pPr>
            <a:r>
              <a:rPr lang="tr-TR" dirty="0">
                <a:solidFill>
                  <a:srgbClr val="222222"/>
                </a:solidFill>
                <a:latin typeface="Calibri" panose="020F0502020204030204" pitchFamily="34" charset="0"/>
              </a:rPr>
              <a:t> 3.</a:t>
            </a:r>
            <a:r>
              <a:rPr lang="tr-TR" dirty="0">
                <a:solidFill>
                  <a:srgbClr val="222222"/>
                </a:solidFill>
                <a:latin typeface="Times New Roman" panose="02020603050405020304" pitchFamily="18" charset="0"/>
              </a:rPr>
              <a:t>       </a:t>
            </a:r>
            <a:r>
              <a:rPr lang="tr-TR" dirty="0" err="1">
                <a:solidFill>
                  <a:srgbClr val="222222"/>
                </a:solidFill>
                <a:latin typeface="Calibri" panose="020F0502020204030204" pitchFamily="34" charset="0"/>
              </a:rPr>
              <a:t>Sferoidlerin</a:t>
            </a:r>
            <a:r>
              <a:rPr lang="tr-TR" dirty="0">
                <a:solidFill>
                  <a:srgbClr val="222222"/>
                </a:solidFill>
                <a:latin typeface="Calibri" panose="020F0502020204030204" pitchFamily="34" charset="0"/>
              </a:rPr>
              <a:t> yapısı daha geç bozulur, dış ortamdan daha az etkilenir, etkinliği uzun sürer. </a:t>
            </a:r>
          </a:p>
          <a:p>
            <a:pPr marL="457200" algn="l">
              <a:spcAft>
                <a:spcPts val="0"/>
              </a:spcAft>
            </a:pPr>
            <a:endParaRPr lang="tr-TR" sz="1800" b="0" i="0" dirty="0">
              <a:solidFill>
                <a:srgbClr val="222222"/>
              </a:solidFill>
              <a:effectLst/>
              <a:latin typeface="Calibri" panose="020F0502020204030204" pitchFamily="34" charset="0"/>
            </a:endParaRPr>
          </a:p>
          <a:p>
            <a:endParaRPr lang="tr-TR" dirty="0"/>
          </a:p>
        </p:txBody>
      </p:sp>
      <p:pic>
        <p:nvPicPr>
          <p:cNvPr id="5" name="Resim 4" descr="iç mekan, plastik, cam içeren bir resim&#10;&#10;Açıklama otomatik olarak oluşturuldu">
            <a:extLst>
              <a:ext uri="{FF2B5EF4-FFF2-40B4-BE49-F238E27FC236}">
                <a16:creationId xmlns:a16="http://schemas.microsoft.com/office/drawing/2014/main" id="{1DFF35B6-4852-4B32-B1BD-659BD593C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66875"/>
            <a:ext cx="25146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13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383682-4DD9-4049-A961-93344569DB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9F0795F-59D4-4EE6-80FD-7FC0B8E9F62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107996"/>
          </a:xfrm>
        </p:spPr>
        <p:txBody>
          <a:bodyPr/>
          <a:lstStyle/>
          <a:p>
            <a:r>
              <a:rPr lang="tr-TR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               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Today's science fiction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, is often </a:t>
            </a:r>
            <a:r>
              <a:rPr lang="en-U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tomorrow's science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fact</a:t>
            </a:r>
            <a:endParaRPr lang="tr-TR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endParaRPr lang="tr-TR" dirty="0">
              <a:solidFill>
                <a:srgbClr val="4D5156"/>
              </a:solidFill>
              <a:latin typeface="arial" panose="020B0604020202020204" pitchFamily="34" charset="0"/>
            </a:endParaRPr>
          </a:p>
          <a:p>
            <a:endParaRPr lang="tr-TR" b="0" i="0" dirty="0">
              <a:solidFill>
                <a:srgbClr val="4D5156"/>
              </a:solidFill>
              <a:effectLst/>
              <a:latin typeface="arial" panose="020B0604020202020204" pitchFamily="34" charset="0"/>
            </a:endParaRPr>
          </a:p>
          <a:p>
            <a:r>
              <a:rPr lang="tr-TR" dirty="0">
                <a:solidFill>
                  <a:srgbClr val="4D5156"/>
                </a:solidFill>
                <a:latin typeface="arial" panose="020B0604020202020204" pitchFamily="34" charset="0"/>
              </a:rPr>
              <a:t>                   Bugünün bilim kurgusu, sıklıkla yarının bilim gerçeğidir</a:t>
            </a:r>
            <a:r>
              <a:rPr lang="en-U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CE715834-A986-4D07-B31E-505F8F56A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837055"/>
            <a:ext cx="3886200" cy="241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2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9027" y="0"/>
            <a:ext cx="993140" cy="609600"/>
            <a:chOff x="1089027" y="0"/>
            <a:chExt cx="993140" cy="609600"/>
          </a:xfrm>
        </p:grpSpPr>
        <p:sp>
          <p:nvSpPr>
            <p:cNvPr id="3" name="object 3"/>
            <p:cNvSpPr/>
            <p:nvPr/>
          </p:nvSpPr>
          <p:spPr>
            <a:xfrm>
              <a:off x="1161909" y="0"/>
              <a:ext cx="669827" cy="57038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027" y="0"/>
              <a:ext cx="993140" cy="609600"/>
            </a:xfrm>
            <a:custGeom>
              <a:avLst/>
              <a:gdLst/>
              <a:ahLst/>
              <a:cxnLst/>
              <a:rect l="l" t="t" r="r" b="b"/>
              <a:pathLst>
                <a:path w="993139" h="609600">
                  <a:moveTo>
                    <a:pt x="0" y="0"/>
                  </a:moveTo>
                  <a:lnTo>
                    <a:pt x="992718" y="0"/>
                  </a:lnTo>
                  <a:lnTo>
                    <a:pt x="992718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089026" y="413975"/>
            <a:ext cx="10013947" cy="287514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20"/>
              </a:spcBef>
              <a:tabLst>
                <a:tab pos="336550" algn="l"/>
              </a:tabLst>
            </a:pPr>
            <a:r>
              <a:rPr lang="tr-TR" sz="2800" spc="10" dirty="0"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    OFTALMOLOJİDE DOKU MÜHENDİSLİĞİ ÜRÜNLERİ</a:t>
            </a:r>
            <a:endParaRPr sz="28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</a:pPr>
            <a:endParaRPr sz="3700" dirty="0">
              <a:latin typeface="Arial"/>
              <a:cs typeface="Arial"/>
            </a:endParaRPr>
          </a:p>
          <a:p>
            <a:pPr marL="648970" marR="692150" lvl="1" indent="-271145">
              <a:lnSpc>
                <a:spcPts val="2850"/>
              </a:lnSpc>
              <a:buChar char="–"/>
              <a:tabLst>
                <a:tab pos="649605" algn="l"/>
              </a:tabLst>
            </a:pPr>
            <a:r>
              <a:rPr lang="tr-TR" sz="2950" dirty="0">
                <a:latin typeface="Arial"/>
                <a:cs typeface="Arial"/>
              </a:rPr>
              <a:t>Fibrin </a:t>
            </a:r>
            <a:r>
              <a:rPr lang="tr-TR" sz="2950" dirty="0" err="1">
                <a:latin typeface="Arial"/>
                <a:cs typeface="Arial"/>
              </a:rPr>
              <a:t>Glue</a:t>
            </a:r>
            <a:r>
              <a:rPr lang="tr-TR" sz="2950" dirty="0">
                <a:latin typeface="Arial"/>
                <a:cs typeface="Arial"/>
              </a:rPr>
              <a:t>: </a:t>
            </a:r>
            <a:r>
              <a:rPr sz="2950" dirty="0" err="1">
                <a:latin typeface="Arial"/>
                <a:cs typeface="Arial"/>
              </a:rPr>
              <a:t>Doku</a:t>
            </a:r>
            <a:r>
              <a:rPr sz="2950" dirty="0">
                <a:latin typeface="Arial"/>
                <a:cs typeface="Arial"/>
              </a:rPr>
              <a:t> </a:t>
            </a:r>
            <a:r>
              <a:rPr sz="2950" spc="-5" dirty="0">
                <a:latin typeface="Arial"/>
                <a:cs typeface="Arial"/>
              </a:rPr>
              <a:t>yapıştırıcısı </a:t>
            </a:r>
            <a:r>
              <a:rPr sz="2950" spc="-15" dirty="0">
                <a:latin typeface="Arial"/>
                <a:cs typeface="Arial"/>
              </a:rPr>
              <a:t>ve </a:t>
            </a:r>
            <a:r>
              <a:rPr sz="2950" spc="-5" dirty="0">
                <a:latin typeface="Arial"/>
                <a:cs typeface="Arial"/>
              </a:rPr>
              <a:t>büyüme </a:t>
            </a:r>
            <a:r>
              <a:rPr sz="2950" dirty="0">
                <a:latin typeface="Arial"/>
                <a:cs typeface="Arial"/>
              </a:rPr>
              <a:t>faktörü  </a:t>
            </a:r>
            <a:r>
              <a:rPr sz="2950" spc="-5" dirty="0">
                <a:latin typeface="Arial"/>
                <a:cs typeface="Arial"/>
              </a:rPr>
              <a:t>taşıyıcısı olarak</a:t>
            </a:r>
            <a:r>
              <a:rPr sz="2950" spc="100" dirty="0">
                <a:latin typeface="Arial"/>
                <a:cs typeface="Arial"/>
              </a:rPr>
              <a:t> </a:t>
            </a:r>
            <a:r>
              <a:rPr sz="2950" dirty="0" err="1">
                <a:latin typeface="Arial"/>
                <a:cs typeface="Arial"/>
              </a:rPr>
              <a:t>kullanılır</a:t>
            </a:r>
            <a:r>
              <a:rPr sz="2950" dirty="0">
                <a:latin typeface="Arial"/>
                <a:cs typeface="Arial"/>
              </a:rPr>
              <a:t>.</a:t>
            </a:r>
            <a:endParaRPr lang="tr-TR" sz="2950" dirty="0">
              <a:latin typeface="Arial"/>
              <a:cs typeface="Arial"/>
            </a:endParaRPr>
          </a:p>
          <a:p>
            <a:pPr marL="377825" marR="692150" lvl="1">
              <a:lnSpc>
                <a:spcPts val="2850"/>
              </a:lnSpc>
              <a:tabLst>
                <a:tab pos="649605" algn="l"/>
              </a:tabLst>
            </a:pPr>
            <a:endParaRPr lang="tr-TR" sz="2950" dirty="0">
              <a:latin typeface="Arial"/>
              <a:cs typeface="Arial"/>
            </a:endParaRPr>
          </a:p>
          <a:p>
            <a:pPr marL="648970" marR="692150" lvl="1" indent="-271145">
              <a:lnSpc>
                <a:spcPts val="2850"/>
              </a:lnSpc>
              <a:buFontTx/>
              <a:buChar char="–"/>
              <a:tabLst>
                <a:tab pos="649605" algn="l"/>
              </a:tabLst>
            </a:pPr>
            <a:r>
              <a:rPr lang="tr-TR" sz="2950" dirty="0" err="1">
                <a:latin typeface="Arial"/>
                <a:cs typeface="Arial"/>
              </a:rPr>
              <a:t>Orbital</a:t>
            </a:r>
            <a:r>
              <a:rPr lang="tr-TR" sz="2950" dirty="0">
                <a:latin typeface="Arial"/>
                <a:cs typeface="Arial"/>
              </a:rPr>
              <a:t> </a:t>
            </a:r>
            <a:r>
              <a:rPr lang="tr-TR" sz="2950" dirty="0" err="1">
                <a:latin typeface="Arial"/>
                <a:cs typeface="Arial"/>
              </a:rPr>
              <a:t>implant</a:t>
            </a:r>
            <a:r>
              <a:rPr lang="tr-TR" sz="2950" dirty="0">
                <a:latin typeface="Arial"/>
                <a:cs typeface="Arial"/>
              </a:rPr>
              <a:t>: </a:t>
            </a:r>
            <a:r>
              <a:rPr lang="tr-TR" sz="2950" dirty="0" err="1">
                <a:latin typeface="Arial"/>
                <a:cs typeface="Arial"/>
              </a:rPr>
              <a:t>Biyoaktif</a:t>
            </a:r>
            <a:r>
              <a:rPr lang="tr-TR" sz="2950" dirty="0">
                <a:latin typeface="Arial"/>
                <a:cs typeface="Arial"/>
              </a:rPr>
              <a:t> camlar, cam seramikler, </a:t>
            </a:r>
            <a:r>
              <a:rPr lang="tr-TR" sz="2950" dirty="0" err="1">
                <a:latin typeface="Arial"/>
                <a:cs typeface="Arial"/>
              </a:rPr>
              <a:t>hidroksiapatit</a:t>
            </a:r>
            <a:r>
              <a:rPr lang="tr-TR" sz="2950" dirty="0">
                <a:latin typeface="Arial"/>
                <a:cs typeface="Arial"/>
              </a:rPr>
              <a:t> ürünleri</a:t>
            </a:r>
            <a:endParaRPr sz="3100" dirty="0">
              <a:latin typeface="Arial"/>
              <a:cs typeface="Arial"/>
            </a:endParaRPr>
          </a:p>
        </p:txBody>
      </p:sp>
      <p:pic>
        <p:nvPicPr>
          <p:cNvPr id="6147" name="Picture 3" descr="C:\Users\Dr.Neslihan\Desktop\resimler\indir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02" y="4034765"/>
            <a:ext cx="3823921" cy="23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9242DF0-27B8-4286-B429-BFDEA47FBC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044659"/>
            <a:ext cx="2901302" cy="237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92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5B46793-6A63-4903-BF2D-1765C486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838200"/>
            <a:ext cx="9220200" cy="1092607"/>
          </a:xfrm>
        </p:spPr>
        <p:txBody>
          <a:bodyPr/>
          <a:lstStyle/>
          <a:p>
            <a:r>
              <a:rPr lang="tr-TR" dirty="0"/>
              <a:t>NEDEN DOKU MÜHENDİSLİĞİ GEREKLİ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8A0CCEE-F634-4C5B-8304-0392E219AEFB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90600" y="1810464"/>
            <a:ext cx="9906000" cy="4154984"/>
          </a:xfrm>
        </p:spPr>
        <p:txBody>
          <a:bodyPr/>
          <a:lstStyle/>
          <a:p>
            <a:pPr algn="just"/>
            <a:endParaRPr lang="tr-TR" sz="28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Hücrelerin doğru ve düzenli yerleşimi, adezyonu </a:t>
            </a:r>
          </a:p>
          <a:p>
            <a:pPr algn="just"/>
            <a:endParaRPr lang="tr-TR" sz="28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tr-TR" sz="28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İntegrasyonunu</a:t>
            </a:r>
            <a:r>
              <a:rPr lang="tr-TR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proliferasyonu</a:t>
            </a:r>
            <a:endParaRPr lang="tr-TR" sz="28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tr-TR" sz="28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tr-TR" sz="28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tr-TR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Düzenli </a:t>
            </a:r>
            <a:r>
              <a:rPr lang="tr-TR" sz="2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differensiasyonunu</a:t>
            </a:r>
            <a:r>
              <a:rPr lang="tr-TR" sz="2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sağlamak için </a:t>
            </a:r>
          </a:p>
          <a:p>
            <a:pPr algn="just"/>
            <a:endParaRPr lang="tr-TR" sz="2800" dirty="0">
              <a:solidFill>
                <a:srgbClr val="2222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tr-TR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99F3B843-B5E2-4060-959A-45DB691272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33832349-FFA2-437D-B3C1-89427F4CB8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B7D127D-8A0E-4063-8699-701B6610A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914594"/>
            <a:ext cx="4282599" cy="449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9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6AA8D3-75CC-4235-A9BB-25080C5BC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154" y="1146172"/>
            <a:ext cx="10744200" cy="1092607"/>
          </a:xfrm>
        </p:spPr>
        <p:txBody>
          <a:bodyPr/>
          <a:lstStyle/>
          <a:p>
            <a:r>
              <a:rPr lang="tr-TR" dirty="0"/>
              <a:t>DOKU MÜHENDİSLİĞİ VE RETİNAL HASTALIKLAR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670CA57-4229-40FD-8D83-A01DDD72A5D5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Picture 2" descr="C:\Users\Ayse\Desktop\Kök hücre sunumları\fotolar\HASTA FOTOLARI\Dr Ayse son\DOGAN_FATIH_01-01-1981__(0005).jpg">
            <a:extLst>
              <a:ext uri="{FF2B5EF4-FFF2-40B4-BE49-F238E27FC236}">
                <a16:creationId xmlns:a16="http://schemas.microsoft.com/office/drawing/2014/main" id="{0FC2D5E9-BBFB-434C-B32A-8EBA48699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V="1">
            <a:off x="1523999" y="2666999"/>
            <a:ext cx="4457255" cy="3026995"/>
          </a:xfrm>
          <a:prstGeom prst="rect">
            <a:avLst/>
          </a:prstGeom>
          <a:noFill/>
        </p:spPr>
      </p:pic>
      <p:pic>
        <p:nvPicPr>
          <p:cNvPr id="7" name="Picture 3" descr="C:\Users\Ayse\Desktop\Kök hücre sunumları\fotolar\indir (2).jpg">
            <a:extLst>
              <a:ext uri="{FF2B5EF4-FFF2-40B4-BE49-F238E27FC236}">
                <a16:creationId xmlns:a16="http://schemas.microsoft.com/office/drawing/2014/main" id="{97711357-C42E-4C02-A9BB-E21A7DE17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6761" y="2666998"/>
            <a:ext cx="4292246" cy="3026995"/>
          </a:xfrm>
          <a:prstGeom prst="rect">
            <a:avLst/>
          </a:prstGeom>
          <a:noFill/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87068024-E9E0-4C99-B90C-3B7108752392}"/>
              </a:ext>
            </a:extLst>
          </p:cNvPr>
          <p:cNvSpPr txBox="1"/>
          <p:nvPr/>
        </p:nvSpPr>
        <p:spPr>
          <a:xfrm flipH="1">
            <a:off x="3276600" y="6096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RP                                                                               YBMD</a:t>
            </a:r>
          </a:p>
        </p:txBody>
      </p:sp>
    </p:spTree>
    <p:extLst>
      <p:ext uri="{BB962C8B-B14F-4D97-AF65-F5344CB8AC3E}">
        <p14:creationId xmlns:p14="http://schemas.microsoft.com/office/powerpoint/2010/main" val="2518243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A10EBB-1936-421F-AC06-8B9D189328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F452AF1-A560-47BA-954D-BEE8E72EA1D4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4ACC78D-3753-4542-A957-EB7EB40C4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1062037"/>
            <a:ext cx="8410575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3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BF550C4-D2BD-40CD-804C-7BA22C5DE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6400" y="1118274"/>
            <a:ext cx="6359549" cy="615553"/>
          </a:xfrm>
        </p:spPr>
        <p:txBody>
          <a:bodyPr/>
          <a:lstStyle/>
          <a:p>
            <a:r>
              <a:rPr lang="tr-TR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3D </a:t>
            </a:r>
            <a:r>
              <a:rPr lang="tr-TR" sz="4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Bioprinting</a:t>
            </a:r>
            <a:r>
              <a:rPr lang="tr-TR" sz="4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yöntemleri</a:t>
            </a:r>
            <a:endParaRPr lang="tr-TR" sz="40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64B55B3-EF67-4445-AFA8-41D1A76D06F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524000" y="2287716"/>
            <a:ext cx="8534400" cy="2123658"/>
          </a:xfrm>
        </p:spPr>
        <p:txBody>
          <a:bodyPr/>
          <a:lstStyle/>
          <a:p>
            <a:pPr algn="just"/>
            <a:r>
              <a:rPr lang="tr-T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1-İ</a:t>
            </a:r>
            <a:r>
              <a:rPr lang="en-US" sz="2400" dirty="0" err="1"/>
              <a:t>nkjet</a:t>
            </a:r>
            <a:r>
              <a:rPr lang="en-US" sz="2400" dirty="0"/>
              <a:t> bioprinting</a:t>
            </a:r>
            <a:endParaRPr lang="tr-TR" sz="2400" dirty="0"/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2-L</a:t>
            </a:r>
            <a:r>
              <a:rPr lang="en-US" sz="2400" dirty="0" err="1"/>
              <a:t>aser</a:t>
            </a:r>
            <a:r>
              <a:rPr lang="en-US" sz="2400" dirty="0"/>
              <a:t>-assisted bioprinting</a:t>
            </a:r>
            <a:endParaRPr lang="tr-TR" sz="2400" dirty="0"/>
          </a:p>
          <a:p>
            <a:pPr algn="just"/>
            <a:endParaRPr lang="tr-TR" sz="2400" dirty="0"/>
          </a:p>
          <a:p>
            <a:pPr algn="just"/>
            <a:r>
              <a:rPr lang="tr-TR" sz="2400" dirty="0"/>
              <a:t>3-</a:t>
            </a:r>
            <a:r>
              <a:rPr lang="en-US" sz="2400" dirty="0"/>
              <a:t> </a:t>
            </a:r>
            <a:r>
              <a:rPr lang="tr-TR" sz="2400" dirty="0"/>
              <a:t>E</a:t>
            </a:r>
            <a:r>
              <a:rPr lang="en-US" sz="2400" dirty="0" err="1"/>
              <a:t>xtrusion</a:t>
            </a:r>
            <a:r>
              <a:rPr lang="en-US" sz="2400" dirty="0"/>
              <a:t> bioprinting </a:t>
            </a:r>
            <a:endParaRPr lang="tr-T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5" name="Resim 4" descr="metin, iç mekan, tablo, kişi içeren bir resim&#10;&#10;Açıklama otomatik olarak oluşturuldu">
            <a:extLst>
              <a:ext uri="{FF2B5EF4-FFF2-40B4-BE49-F238E27FC236}">
                <a16:creationId xmlns:a16="http://schemas.microsoft.com/office/drawing/2014/main" id="{C36203E1-2616-41B5-86F8-3DE19E70A2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025" y="388421"/>
            <a:ext cx="3886307" cy="2690812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7A56F5A-B739-4461-B4A7-C80F6CE57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02" y="5257800"/>
            <a:ext cx="2857500" cy="1600200"/>
          </a:xfrm>
          <a:prstGeom prst="rect">
            <a:avLst/>
          </a:prstGeom>
        </p:spPr>
      </p:pic>
      <p:pic>
        <p:nvPicPr>
          <p:cNvPr id="9" name="Resim 8" descr="memeli, maymungillerden, beyaz içeren bir resim&#10;&#10;Açıklama otomatik olarak oluşturuldu">
            <a:extLst>
              <a:ext uri="{FF2B5EF4-FFF2-40B4-BE49-F238E27FC236}">
                <a16:creationId xmlns:a16="http://schemas.microsoft.com/office/drawing/2014/main" id="{B63A50FF-9D16-41D7-8CC3-E5C2D3A5F2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398109"/>
            <a:ext cx="1743075" cy="2619375"/>
          </a:xfrm>
          <a:prstGeom prst="rect">
            <a:avLst/>
          </a:prstGeom>
        </p:spPr>
      </p:pic>
      <p:pic>
        <p:nvPicPr>
          <p:cNvPr id="11" name="Resim 10" descr="metin, iç mekan, duvar, masa içeren bir resim&#10;&#10;Açıklama otomatik olarak oluşturuldu">
            <a:extLst>
              <a:ext uri="{FF2B5EF4-FFF2-40B4-BE49-F238E27FC236}">
                <a16:creationId xmlns:a16="http://schemas.microsoft.com/office/drawing/2014/main" id="{41619A2A-849A-4D5A-A720-EDC3C560F5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427" y="3943350"/>
            <a:ext cx="495490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0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7F2843-81F3-4C23-B614-480CC2AABA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C8A55B1-5DC6-453F-8F70-C1B6ED7E1776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676400" y="5197699"/>
            <a:ext cx="8534400" cy="276999"/>
          </a:xfrm>
        </p:spPr>
        <p:txBody>
          <a:bodyPr/>
          <a:lstStyle/>
          <a:p>
            <a:r>
              <a:rPr lang="tr-TR" dirty="0"/>
              <a:t>              </a:t>
            </a:r>
            <a:r>
              <a:rPr lang="en-US" dirty="0"/>
              <a:t>3D bioprinting </a:t>
            </a:r>
            <a:r>
              <a:rPr lang="en-US" dirty="0" err="1"/>
              <a:t>te</a:t>
            </a:r>
            <a:r>
              <a:rPr lang="tr-TR" dirty="0" err="1"/>
              <a:t>knolojisi</a:t>
            </a:r>
            <a:r>
              <a:rPr lang="tr-TR" dirty="0"/>
              <a:t> k</a:t>
            </a:r>
            <a:r>
              <a:rPr lang="en-US" dirty="0" err="1"/>
              <a:t>ornea</a:t>
            </a:r>
            <a:r>
              <a:rPr lang="en-US" dirty="0"/>
              <a:t>, retina </a:t>
            </a:r>
            <a:r>
              <a:rPr lang="tr-TR" dirty="0"/>
              <a:t>ve </a:t>
            </a:r>
            <a:r>
              <a:rPr lang="tr-TR" dirty="0" err="1"/>
              <a:t>konjonktivada</a:t>
            </a:r>
            <a:r>
              <a:rPr lang="tr-TR" dirty="0"/>
              <a:t> çalışılmaktadır.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29032BF-8462-466D-B977-A077AFA7B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762000"/>
            <a:ext cx="5233987" cy="371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9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39253AE8-17D6-409B-B966-E8D19BD023B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066800" y="609600"/>
            <a:ext cx="10439400" cy="6694140"/>
          </a:xfrm>
        </p:spPr>
        <p:txBody>
          <a:bodyPr/>
          <a:lstStyle/>
          <a:p>
            <a:pPr marR="215900" algn="just">
              <a:lnSpc>
                <a:spcPct val="150000"/>
              </a:lnSpc>
              <a:spcAft>
                <a:spcPts val="1000"/>
              </a:spcAft>
            </a:pPr>
            <a:r>
              <a:rPr lang="tr-TR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3D RETİNA PRİNTLENMESİNDEKİ ZORLUKLAR</a:t>
            </a:r>
          </a:p>
          <a:p>
            <a:pPr marR="215900" algn="just">
              <a:lnSpc>
                <a:spcPct val="150000"/>
              </a:lnSpc>
              <a:spcAft>
                <a:spcPts val="1000"/>
              </a:spcAft>
            </a:pPr>
            <a:endParaRPr lang="tr-T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İnsan retinası oldukça kompleks, çok tabakalı,  vaskülarize bir doku</a:t>
            </a:r>
            <a:endParaRPr lang="tr-T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Çok yüksek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dansitede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hücre içeriği: </a:t>
            </a:r>
            <a:r>
              <a:rPr lang="tr-T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farklı hücre tipi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Hücrelerin birbirleriyle </a:t>
            </a:r>
            <a:r>
              <a:rPr lang="tr-TR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sinaps</a:t>
            </a:r>
            <a:r>
              <a:rPr lang="tr-T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yapması gerekliliği.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tr-T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1600" dirty="0"/>
              <a:t>, </a:t>
            </a:r>
            <a:endParaRPr lang="tr-TR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pic>
        <p:nvPicPr>
          <p:cNvPr id="4" name="Resim 3" descr="büyük kollu şamdan içeren bir resim&#10;&#10;Açıklama otomatik olarak oluşturuldu">
            <a:extLst>
              <a:ext uri="{FF2B5EF4-FFF2-40B4-BE49-F238E27FC236}">
                <a16:creationId xmlns:a16="http://schemas.microsoft.com/office/drawing/2014/main" id="{40722B3F-C41E-44CF-ADCF-987F5394C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15" y="4343400"/>
            <a:ext cx="255871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35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10770</TotalTime>
  <Words>408</Words>
  <Application>Microsoft Office PowerPoint</Application>
  <PresentationFormat>Geniş ekran</PresentationFormat>
  <Paragraphs>115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1" baseType="lpstr">
      <vt:lpstr>arial</vt:lpstr>
      <vt:lpstr>arial</vt:lpstr>
      <vt:lpstr>Calibri</vt:lpstr>
      <vt:lpstr>Times New Roman</vt:lpstr>
      <vt:lpstr>Office Theme</vt:lpstr>
      <vt:lpstr> </vt:lpstr>
      <vt:lpstr>PowerPoint Sunusu</vt:lpstr>
      <vt:lpstr>PowerPoint Sunusu</vt:lpstr>
      <vt:lpstr>NEDEN DOKU MÜHENDİSLİĞİ GEREKLİ</vt:lpstr>
      <vt:lpstr>DOKU MÜHENDİSLİĞİ VE RETİNAL HASTALIKLAR</vt:lpstr>
      <vt:lpstr>PowerPoint Sunusu</vt:lpstr>
      <vt:lpstr>3D Bioprinting yöntemleri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       RETİNAL HASTALIKLARDA  KLİNİK DOKU MÜHENDİSLİĞİ UYGULAMALARI </vt:lpstr>
      <vt:lpstr>CELL SHEET- Hücre Tabakası</vt:lpstr>
      <vt:lpstr>SUBRETINAL RPE SHEET ENJEKSİYONU</vt:lpstr>
      <vt:lpstr>PowerPoint Sunusu</vt:lpstr>
      <vt:lpstr>DEVAM EDEN KLİNİK ÇALIŞMALAR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DOKU MÜHENDİSLİĞİNDE  BİYOMALZEMELER</dc:title>
  <dc:creator>Asus</dc:creator>
  <cp:lastModifiedBy>Ayşe Öner</cp:lastModifiedBy>
  <cp:revision>125</cp:revision>
  <dcterms:created xsi:type="dcterms:W3CDTF">2020-11-10T19:24:20Z</dcterms:created>
  <dcterms:modified xsi:type="dcterms:W3CDTF">2021-10-08T11:49:16Z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2020-11-10T00:00:00Z</vt:filetime>
  </property>
</Properties>
</file>