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4"/>
  </p:notesMasterIdLst>
  <p:sldIdLst>
    <p:sldId id="256" r:id="rId2"/>
    <p:sldId id="301" r:id="rId3"/>
    <p:sldId id="304" r:id="rId4"/>
    <p:sldId id="319" r:id="rId5"/>
    <p:sldId id="284" r:id="rId6"/>
    <p:sldId id="285" r:id="rId7"/>
    <p:sldId id="286" r:id="rId8"/>
    <p:sldId id="320" r:id="rId9"/>
    <p:sldId id="305" r:id="rId10"/>
    <p:sldId id="306" r:id="rId11"/>
    <p:sldId id="317" r:id="rId12"/>
    <p:sldId id="323" r:id="rId13"/>
    <p:sldId id="325" r:id="rId14"/>
    <p:sldId id="326" r:id="rId15"/>
    <p:sldId id="327" r:id="rId16"/>
    <p:sldId id="321" r:id="rId17"/>
    <p:sldId id="322" r:id="rId18"/>
    <p:sldId id="328" r:id="rId19"/>
    <p:sldId id="313" r:id="rId20"/>
    <p:sldId id="330" r:id="rId21"/>
    <p:sldId id="329" r:id="rId22"/>
    <p:sldId id="331" r:id="rId23"/>
    <p:sldId id="333" r:id="rId24"/>
    <p:sldId id="334" r:id="rId25"/>
    <p:sldId id="335" r:id="rId26"/>
    <p:sldId id="338" r:id="rId27"/>
    <p:sldId id="336" r:id="rId28"/>
    <p:sldId id="316" r:id="rId29"/>
    <p:sldId id="339" r:id="rId30"/>
    <p:sldId id="340" r:id="rId31"/>
    <p:sldId id="310" r:id="rId32"/>
    <p:sldId id="341" r:id="rId33"/>
    <p:sldId id="342" r:id="rId34"/>
    <p:sldId id="343" r:id="rId35"/>
    <p:sldId id="344" r:id="rId36"/>
    <p:sldId id="345" r:id="rId37"/>
    <p:sldId id="348" r:id="rId38"/>
    <p:sldId id="350" r:id="rId39"/>
    <p:sldId id="351" r:id="rId40"/>
    <p:sldId id="354" r:id="rId41"/>
    <p:sldId id="352" r:id="rId42"/>
    <p:sldId id="262" r:id="rId43"/>
  </p:sldIdLst>
  <p:sldSz cx="9144000" cy="6858000" type="screen4x3"/>
  <p:notesSz cx="6858000" cy="9144000"/>
  <p:defaultTextStyle>
    <a:defPPr>
      <a:defRPr lang="tr-TR"/>
    </a:defPPr>
    <a:lvl1pPr marL="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1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0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61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2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8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56" y="-116"/>
      </p:cViewPr>
      <p:guideLst>
        <p:guide orient="horz" pos="2161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A1D65-53A9-4A07-B741-C8E0E8EF2385}" type="datetimeFigureOut">
              <a:rPr lang="tr-TR" smtClean="0"/>
              <a:pPr/>
              <a:t>26.09.2019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A6C1A-6C17-4900-97F0-DB5C6F36D6C5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1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0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0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0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61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20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80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16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Yuvarlatılmış Dikdörtgen"/>
          <p:cNvSpPr/>
          <p:nvPr/>
        </p:nvSpPr>
        <p:spPr>
          <a:xfrm>
            <a:off x="65312" y="69755"/>
            <a:ext cx="9013372" cy="6692202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7" rIns="91432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1295402" y="3200403"/>
            <a:ext cx="6400801" cy="1600201"/>
          </a:xfrm>
        </p:spPr>
        <p:txBody>
          <a:bodyPr/>
          <a:lstStyle>
            <a:lvl1pPr marL="0" indent="0" algn="ctr">
              <a:buNone/>
              <a:defRPr sz="2700">
                <a:solidFill>
                  <a:schemeClr val="tx2"/>
                </a:solidFill>
              </a:defRPr>
            </a:lvl1pPr>
            <a:lvl2pPr marL="457160" indent="0" algn="ctr">
              <a:buNone/>
            </a:lvl2pPr>
            <a:lvl3pPr marL="914321" indent="0" algn="ctr">
              <a:buNone/>
            </a:lvl3pPr>
            <a:lvl4pPr marL="1371480" indent="0" algn="ctr">
              <a:buNone/>
            </a:lvl4pPr>
            <a:lvl5pPr marL="1828640" indent="0" algn="ctr">
              <a:buNone/>
            </a:lvl5pPr>
            <a:lvl6pPr marL="2285800" indent="0" algn="ctr">
              <a:buNone/>
            </a:lvl6pPr>
            <a:lvl7pPr marL="2742961" indent="0" algn="ctr">
              <a:buNone/>
            </a:lvl7pPr>
            <a:lvl8pPr marL="3200120" indent="0" algn="ctr">
              <a:buNone/>
            </a:lvl8pPr>
            <a:lvl9pPr marL="365728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303D-4B5F-4BB5-9921-01A5D6569E73}" type="datetimeFigureOut">
              <a:rPr lang="tr-TR" smtClean="0"/>
              <a:pPr/>
              <a:t>26.09.2019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D7A208A-87F4-4D38-B87B-506657119938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62931" y="1449304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7" rIns="91432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>
          <a:xfrm>
            <a:off x="62931" y="1396721"/>
            <a:ext cx="9021537" cy="12057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7" rIns="91432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>
          <a:xfrm>
            <a:off x="62931" y="2976652"/>
            <a:ext cx="9021537" cy="110531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7" rIns="91432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457200" y="1505933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303D-4B5F-4BB5-9921-01A5D6569E73}" type="datetimeFigureOut">
              <a:rPr lang="tr-TR" smtClean="0"/>
              <a:pPr/>
              <a:t>26.09.2019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208A-87F4-4D38-B87B-50665711993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1" y="274644"/>
            <a:ext cx="2011679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914403" y="274644"/>
            <a:ext cx="5562599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303D-4B5F-4BB5-9921-01A5D6569E73}" type="datetimeFigureOut">
              <a:rPr lang="tr-TR" smtClean="0"/>
              <a:pPr/>
              <a:t>26.09.2019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208A-87F4-4D38-B87B-50665711993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303D-4B5F-4BB5-9921-01A5D6569E73}" type="datetimeFigureOut">
              <a:rPr lang="tr-TR" smtClean="0"/>
              <a:pPr/>
              <a:t>26.09.2019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208A-87F4-4D38-B87B-506657119938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2"/>
            <a:ext cx="7772400" cy="4572001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Yuvarlatılmış Dikdörtgen"/>
          <p:cNvSpPr/>
          <p:nvPr/>
        </p:nvSpPr>
        <p:spPr>
          <a:xfrm>
            <a:off x="65312" y="69755"/>
            <a:ext cx="9013372" cy="6692202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7" rIns="91432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2" y="952505"/>
            <a:ext cx="7772400" cy="1362074"/>
          </a:xfrm>
        </p:spPr>
        <p:txBody>
          <a:bodyPr anchor="b" anchorCtr="0"/>
          <a:lstStyle>
            <a:lvl1pPr algn="l">
              <a:buNone/>
              <a:defRPr sz="4100" b="0" cap="none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2" y="2547939"/>
            <a:ext cx="7772400" cy="1338262"/>
          </a:xfrm>
        </p:spPr>
        <p:txBody>
          <a:bodyPr anchor="t" anchorCtr="0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303D-4B5F-4BB5-9921-01A5D6569E73}" type="datetimeFigureOut">
              <a:rPr lang="tr-TR" smtClean="0"/>
              <a:pPr/>
              <a:t>26.09.2019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tr-TR"/>
          </a:p>
        </p:txBody>
      </p:sp>
      <p:sp>
        <p:nvSpPr>
          <p:cNvPr id="7" name="6 Dikdörtgen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7" rIns="91432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Dikdörtgen"/>
          <p:cNvSpPr/>
          <p:nvPr/>
        </p:nvSpPr>
        <p:spPr>
          <a:xfrm>
            <a:off x="69145" y="2341476"/>
            <a:ext cx="901378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7" rIns="91432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Dikdörtgen"/>
          <p:cNvSpPr/>
          <p:nvPr/>
        </p:nvSpPr>
        <p:spPr>
          <a:xfrm>
            <a:off x="68308" y="2468882"/>
            <a:ext cx="9014621" cy="45721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7" rIns="91432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5" y="6208777"/>
            <a:ext cx="457200" cy="457200"/>
          </a:xfrm>
        </p:spPr>
        <p:txBody>
          <a:bodyPr/>
          <a:lstStyle/>
          <a:p>
            <a:fld id="{3D7A208A-87F4-4D38-B87B-50665711993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303D-4B5F-4BB5-9921-01A5D6569E73}" type="datetimeFigureOut">
              <a:rPr lang="tr-TR" smtClean="0"/>
              <a:pPr/>
              <a:t>26.09.2019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208A-87F4-4D38-B87B-506657119938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2"/>
            <a:ext cx="3749041" cy="4572001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933951" y="1447802"/>
            <a:ext cx="3749041" cy="4572001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273052"/>
            <a:ext cx="7772400" cy="1143001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14400" y="1447799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32" anchor="b" anchorCtr="0">
            <a:noAutofit/>
          </a:bodyPr>
          <a:lstStyle>
            <a:lvl1pPr marL="0" indent="0">
              <a:buNone/>
              <a:defRPr sz="25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953000" y="1447799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32" anchor="b" anchorCtr="0">
            <a:noAutofit/>
          </a:bodyPr>
          <a:lstStyle>
            <a:lvl1pPr marL="0" indent="0">
              <a:buNone/>
              <a:defRPr sz="25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303D-4B5F-4BB5-9921-01A5D6569E73}" type="datetimeFigureOut">
              <a:rPr lang="tr-TR" smtClean="0"/>
              <a:pPr/>
              <a:t>26.09.2019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208A-87F4-4D38-B87B-506657119938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İçerik Yer Tutucusu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12 İçerik Yer Tutucusu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303D-4B5F-4BB5-9921-01A5D6569E73}" type="datetimeFigureOut">
              <a:rPr lang="tr-TR" smtClean="0"/>
              <a:pPr/>
              <a:t>26.09.2019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208A-87F4-4D38-B87B-50665711993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303D-4B5F-4BB5-9921-01A5D6569E73}" type="datetimeFigureOut">
              <a:rPr lang="tr-TR" smtClean="0"/>
              <a:pPr/>
              <a:t>26.09.2019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208A-87F4-4D38-B87B-50665711993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7" rIns="91432" bIns="45717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Yuvarlatılmış Dikdörtgen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7" rIns="91432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273052"/>
            <a:ext cx="7772400" cy="1143001"/>
          </a:xfrm>
        </p:spPr>
        <p:txBody>
          <a:bodyPr anchor="b" anchorCtr="0"/>
          <a:lstStyle>
            <a:lvl1pPr algn="l">
              <a:buNone/>
              <a:defRPr sz="4100"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914400" y="1600199"/>
            <a:ext cx="1905000" cy="4495801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1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303D-4B5F-4BB5-9921-01A5D6569E73}" type="datetimeFigureOut">
              <a:rPr lang="tr-TR" smtClean="0"/>
              <a:pPr/>
              <a:t>26.09.2019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208A-87F4-4D38-B87B-506657119938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1"/>
          </p:nvPr>
        </p:nvSpPr>
        <p:spPr>
          <a:xfrm>
            <a:off x="2971800" y="1600199"/>
            <a:ext cx="5715000" cy="4495801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2" y="4900550"/>
            <a:ext cx="7315199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914402" y="5445825"/>
            <a:ext cx="7315199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303D-4B5F-4BB5-9921-01A5D6569E73}" type="datetimeFigureOut">
              <a:rPr lang="tr-TR" smtClean="0"/>
              <a:pPr/>
              <a:t>26.09.2019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914403" y="6172200"/>
            <a:ext cx="3886200" cy="457200"/>
          </a:xfrm>
        </p:spPr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5" y="6208777"/>
            <a:ext cx="457200" cy="457200"/>
          </a:xfrm>
        </p:spPr>
        <p:txBody>
          <a:bodyPr/>
          <a:lstStyle/>
          <a:p>
            <a:fld id="{3D7A208A-87F4-4D38-B87B-506657119938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Dikdörtgen"/>
          <p:cNvSpPr/>
          <p:nvPr/>
        </p:nvSpPr>
        <p:spPr>
          <a:xfrm flipV="1">
            <a:off x="68307" y="4683555"/>
            <a:ext cx="9006839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7" rIns="91432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>
          <a:xfrm>
            <a:off x="68509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7" rIns="91432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ikdörtgen"/>
          <p:cNvSpPr/>
          <p:nvPr/>
        </p:nvSpPr>
        <p:spPr>
          <a:xfrm>
            <a:off x="68511" y="4773228"/>
            <a:ext cx="9006638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7" rIns="91432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68311" y="66679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Yuvarlatılmış Dikdörtgen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7" rIns="91432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914400" y="274642"/>
            <a:ext cx="7772400" cy="1143001"/>
          </a:xfrm>
          <a:prstGeom prst="rect">
            <a:avLst/>
          </a:prstGeom>
        </p:spPr>
        <p:txBody>
          <a:bodyPr lIns="91432" tIns="45717" rIns="91432" bIns="91432" anchor="b" anchorCtr="0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914400" y="1447802"/>
            <a:ext cx="7772400" cy="4572001"/>
          </a:xfrm>
          <a:prstGeom prst="rect">
            <a:avLst/>
          </a:prstGeom>
        </p:spPr>
        <p:txBody>
          <a:bodyPr lIns="91432" tIns="45717" rIns="91432" bIns="45717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6172201" y="6191251"/>
            <a:ext cx="2476500" cy="476250"/>
          </a:xfrm>
          <a:prstGeom prst="rect">
            <a:avLst/>
          </a:prstGeom>
        </p:spPr>
        <p:txBody>
          <a:bodyPr lIns="91432" tIns="45717" rIns="91432" bIns="45717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CF0303D-4B5F-4BB5-9921-01A5D6569E73}" type="datetimeFigureOut">
              <a:rPr lang="tr-TR" smtClean="0"/>
              <a:pPr/>
              <a:t>26.09.2019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lIns="91432" tIns="45717" rIns="91432" bIns="45717"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146305" y="6210301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D7A208A-87F4-4D38-B87B-506657119938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296" indent="-274296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593" indent="-22858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822888" indent="-22858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184" indent="-22858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80" indent="-22858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777" indent="-22858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072" indent="-22858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368" indent="-22858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664" indent="-22858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sus\Desktop\italya%20stem%20cell\Subretinal%20stem%20cell%20injection.mp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tiff"/><Relationship Id="rId4" Type="http://schemas.openxmlformats.org/officeDocument/2006/relationships/image" Target="../media/image48.tiff"/><Relationship Id="rId9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tr-TR" sz="2500" dirty="0" smtClean="0"/>
              <a:t>PROF DR AYSE ONER, FEBO et al.</a:t>
            </a:r>
          </a:p>
          <a:p>
            <a:r>
              <a:rPr lang="tr-TR" sz="2500" dirty="0" smtClean="0"/>
              <a:t>ERCIYES UNIVERSITY</a:t>
            </a:r>
          </a:p>
          <a:p>
            <a:r>
              <a:rPr lang="tr-TR" sz="2500" dirty="0" smtClean="0"/>
              <a:t>MEDICAL FACULTY</a:t>
            </a:r>
          </a:p>
          <a:p>
            <a:r>
              <a:rPr lang="tr-TR" sz="2500" dirty="0" smtClean="0"/>
              <a:t>OPHTHALMOLOGY DEPT.</a:t>
            </a:r>
          </a:p>
          <a:p>
            <a:r>
              <a:rPr lang="tr-TR" sz="2500" dirty="0" smtClean="0"/>
              <a:t>KAYSERI –TURKEY </a:t>
            </a:r>
            <a:endParaRPr lang="tr-TR" sz="2500" dirty="0"/>
          </a:p>
        </p:txBody>
      </p:sp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en-US" dirty="0" smtClean="0"/>
              <a:t>Delivery of Stem Cells to the retina: research findings and trends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3568" y="332656"/>
            <a:ext cx="7355160" cy="1143001"/>
          </a:xfrm>
        </p:spPr>
        <p:txBody>
          <a:bodyPr/>
          <a:lstStyle/>
          <a:p>
            <a:r>
              <a:rPr lang="tr-TR" dirty="0" err="1" smtClean="0"/>
              <a:t>Surgical</a:t>
            </a:r>
            <a:r>
              <a:rPr lang="tr-TR" dirty="0" smtClean="0"/>
              <a:t> </a:t>
            </a:r>
            <a:r>
              <a:rPr lang="tr-TR" dirty="0" err="1" smtClean="0"/>
              <a:t>Approach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914400" y="1484784"/>
            <a:ext cx="7772400" cy="4535019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tr-TR" dirty="0" smtClean="0"/>
          </a:p>
          <a:p>
            <a:r>
              <a:rPr lang="tr-TR" dirty="0" smtClean="0"/>
              <a:t>1- </a:t>
            </a:r>
            <a:r>
              <a:rPr lang="tr-TR" dirty="0" err="1" smtClean="0"/>
              <a:t>Intravitreal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2-PPV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Subretinal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3- </a:t>
            </a:r>
            <a:r>
              <a:rPr lang="tr-TR" dirty="0" err="1" smtClean="0"/>
              <a:t>Suprachoroidal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4-</a:t>
            </a:r>
            <a:r>
              <a:rPr lang="tr-TR" dirty="0" err="1" smtClean="0"/>
              <a:t>Retrubulbar</a:t>
            </a:r>
            <a:r>
              <a:rPr lang="tr-TR" dirty="0" smtClean="0"/>
              <a:t>/</a:t>
            </a:r>
            <a:r>
              <a:rPr lang="tr-TR" dirty="0" err="1" smtClean="0"/>
              <a:t>Subtenon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5-</a:t>
            </a:r>
            <a:r>
              <a:rPr lang="tr-TR" dirty="0" err="1" smtClean="0"/>
              <a:t>Intravenous</a:t>
            </a:r>
            <a:endParaRPr lang="en-US" dirty="0" smtClean="0"/>
          </a:p>
          <a:p>
            <a:endParaRPr lang="tr-T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1- </a:t>
            </a:r>
            <a:r>
              <a:rPr lang="tr-TR" dirty="0" err="1" smtClean="0"/>
              <a:t>Intravitreal</a:t>
            </a:r>
            <a:r>
              <a:rPr lang="tr-TR" dirty="0" smtClean="0"/>
              <a:t> </a:t>
            </a:r>
            <a:r>
              <a:rPr lang="tr-TR" dirty="0" err="1" smtClean="0"/>
              <a:t>Implantation</a:t>
            </a:r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556792"/>
            <a:ext cx="49847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1259632" y="4149080"/>
            <a:ext cx="6912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-</a:t>
            </a:r>
            <a:r>
              <a:rPr lang="en-US" dirty="0" smtClean="0"/>
              <a:t>MSCs were applied </a:t>
            </a:r>
            <a:r>
              <a:rPr lang="en-US" dirty="0" err="1" smtClean="0"/>
              <a:t>intravitreally</a:t>
            </a:r>
            <a:r>
              <a:rPr lang="en-US" dirty="0" smtClean="0"/>
              <a:t> to 20 patients who were followed for 1 year. 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-</a:t>
            </a:r>
            <a:r>
              <a:rPr lang="en-US" dirty="0" smtClean="0"/>
              <a:t>The authors reported a statistically significant improvement in the patients’ vision</a:t>
            </a:r>
            <a:r>
              <a:rPr lang="tr-TR" dirty="0" smtClean="0"/>
              <a:t> </a:t>
            </a:r>
            <a:r>
              <a:rPr lang="en-US" dirty="0" smtClean="0"/>
              <a:t>related quality of life </a:t>
            </a:r>
            <a:r>
              <a:rPr lang="tr-TR" dirty="0" smtClean="0"/>
              <a:t>.</a:t>
            </a:r>
          </a:p>
          <a:p>
            <a:endParaRPr lang="tr-TR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700808"/>
            <a:ext cx="21145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9874" name="Picture 2" descr="C:\Users\Ayse\Desktop\Kök hücre sunumları\retitinis pigmentosa (1).ppt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6961187" cy="243840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652120" y="2924944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IOVS- </a:t>
            </a:r>
            <a:r>
              <a:rPr lang="tr-TR" dirty="0" err="1" smtClean="0"/>
              <a:t>January</a:t>
            </a:r>
            <a:r>
              <a:rPr lang="tr-TR" dirty="0" smtClean="0"/>
              <a:t> 2015</a:t>
            </a:r>
            <a:endParaRPr lang="tr-TR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356992"/>
            <a:ext cx="7408863" cy="305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2987824" y="6309320"/>
            <a:ext cx="325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Increase</a:t>
            </a:r>
            <a:r>
              <a:rPr lang="tr-TR" dirty="0" smtClean="0"/>
              <a:t> in </a:t>
            </a:r>
            <a:r>
              <a:rPr lang="tr-TR" dirty="0" err="1" smtClean="0"/>
              <a:t>hyperreflectivity</a:t>
            </a:r>
            <a:r>
              <a:rPr lang="tr-TR" dirty="0" smtClean="0"/>
              <a:t> on OCT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20688"/>
            <a:ext cx="6604121" cy="309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1259632" y="4077072"/>
            <a:ext cx="72728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tr-TR" dirty="0" smtClean="0"/>
              <a:t>- </a:t>
            </a:r>
            <a:r>
              <a:rPr lang="tr-TR" dirty="0" err="1" smtClean="0"/>
              <a:t>Vision</a:t>
            </a:r>
            <a:r>
              <a:rPr lang="tr-TR" dirty="0" smtClean="0"/>
              <a:t> </a:t>
            </a:r>
            <a:r>
              <a:rPr lang="tr-TR" dirty="0" err="1" smtClean="0"/>
              <a:t>improvement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n</a:t>
            </a:r>
            <a:r>
              <a:rPr lang="en-US" dirty="0" smtClean="0"/>
              <a:t>o</a:t>
            </a:r>
            <a:r>
              <a:rPr lang="tr-TR" dirty="0" smtClean="0"/>
              <a:t> </a:t>
            </a:r>
            <a:r>
              <a:rPr lang="en-US" dirty="0" smtClean="0"/>
              <a:t>adverse events were observed in eyes of 2</a:t>
            </a:r>
            <a:r>
              <a:rPr lang="tr-TR" dirty="0" smtClean="0"/>
              <a:t> </a:t>
            </a:r>
            <a:r>
              <a:rPr lang="tr-TR" dirty="0" err="1" smtClean="0"/>
              <a:t>patients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- S</a:t>
            </a:r>
            <a:r>
              <a:rPr lang="en-US" dirty="0" err="1" smtClean="0"/>
              <a:t>evere</a:t>
            </a:r>
            <a:r>
              <a:rPr lang="en-US" dirty="0" smtClean="0"/>
              <a:t> fibrous tissue proliferation</a:t>
            </a:r>
            <a:r>
              <a:rPr lang="tr-TR" dirty="0" smtClean="0"/>
              <a:t>, </a:t>
            </a:r>
            <a:r>
              <a:rPr lang="en-US" dirty="0" err="1" smtClean="0"/>
              <a:t>tractional</a:t>
            </a:r>
            <a:r>
              <a:rPr lang="en-US" dirty="0" smtClean="0"/>
              <a:t> retinal detachment (TRD), iris </a:t>
            </a:r>
            <a:r>
              <a:rPr lang="en-US" dirty="0" err="1" smtClean="0"/>
              <a:t>neovascularization</a:t>
            </a:r>
            <a:r>
              <a:rPr lang="en-US" dirty="0" smtClean="0"/>
              <a:t> and formation of mature cataract</a:t>
            </a:r>
            <a:r>
              <a:rPr lang="tr-TR" dirty="0" smtClean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observed</a:t>
            </a:r>
            <a:r>
              <a:rPr lang="tr-TR" dirty="0" smtClean="0"/>
              <a:t> in </a:t>
            </a:r>
            <a:r>
              <a:rPr lang="tr-TR" dirty="0" err="1" smtClean="0"/>
              <a:t>one</a:t>
            </a:r>
            <a:r>
              <a:rPr lang="tr-TR" dirty="0" smtClean="0"/>
              <a:t> </a:t>
            </a:r>
            <a:r>
              <a:rPr lang="tr-TR" dirty="0" err="1" smtClean="0"/>
              <a:t>patient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99592" y="764704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2- SUBRETINAL IMPLANTATION</a:t>
            </a:r>
            <a:br>
              <a:rPr lang="tr-TR" dirty="0" smtClean="0"/>
            </a:br>
            <a:r>
              <a:rPr lang="tr-TR" dirty="0" smtClean="0"/>
              <a:t>    SC </a:t>
            </a:r>
            <a:r>
              <a:rPr lang="tr-TR" dirty="0" err="1" smtClean="0"/>
              <a:t>Suspension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SC </a:t>
            </a:r>
            <a:r>
              <a:rPr lang="tr-TR" dirty="0" err="1" smtClean="0"/>
              <a:t>Sheet</a:t>
            </a:r>
            <a:endParaRPr lang="tr-T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276872"/>
            <a:ext cx="3786872" cy="274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888" y="764704"/>
            <a:ext cx="799590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539552" y="2564904"/>
            <a:ext cx="82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tr-TR" dirty="0" smtClean="0"/>
              <a:t>S</a:t>
            </a:r>
            <a:r>
              <a:rPr lang="en-US" dirty="0" err="1" smtClean="0"/>
              <a:t>ubretinal</a:t>
            </a:r>
            <a:r>
              <a:rPr lang="en-US" dirty="0" smtClean="0"/>
              <a:t> transplantation of </a:t>
            </a:r>
            <a:r>
              <a:rPr lang="en-US" dirty="0" err="1" smtClean="0"/>
              <a:t>hESC</a:t>
            </a:r>
            <a:r>
              <a:rPr lang="en-US" dirty="0" smtClean="0"/>
              <a:t>-derived </a:t>
            </a:r>
            <a:r>
              <a:rPr lang="tr-TR" dirty="0" smtClean="0"/>
              <a:t>RPE</a:t>
            </a:r>
          </a:p>
          <a:p>
            <a:endParaRPr lang="tr-TR" dirty="0" smtClean="0"/>
          </a:p>
          <a:p>
            <a:pPr>
              <a:buFontTx/>
              <a:buChar char="-"/>
            </a:pPr>
            <a:r>
              <a:rPr lang="tr-TR" dirty="0" smtClean="0"/>
              <a:t>9</a:t>
            </a:r>
            <a:r>
              <a:rPr lang="en-US" dirty="0" smtClean="0"/>
              <a:t> patients with </a:t>
            </a:r>
            <a:r>
              <a:rPr lang="en-US" dirty="0" err="1" smtClean="0"/>
              <a:t>Stargardt's</a:t>
            </a:r>
            <a:r>
              <a:rPr lang="en-US" dirty="0" smtClean="0"/>
              <a:t> macular dystrophy </a:t>
            </a:r>
            <a:r>
              <a:rPr lang="tr-TR" dirty="0" smtClean="0"/>
              <a:t>, 9 </a:t>
            </a:r>
            <a:r>
              <a:rPr lang="tr-TR" dirty="0" err="1" smtClean="0"/>
              <a:t>patients</a:t>
            </a:r>
            <a:r>
              <a:rPr lang="en-US" dirty="0" smtClean="0"/>
              <a:t> with atrophic </a:t>
            </a:r>
            <a:r>
              <a:rPr lang="tr-TR" dirty="0" smtClean="0"/>
              <a:t>AMD</a:t>
            </a:r>
          </a:p>
          <a:p>
            <a:endParaRPr lang="tr-TR" dirty="0" smtClean="0"/>
          </a:p>
          <a:p>
            <a:pPr>
              <a:buFontTx/>
              <a:buChar char="-"/>
            </a:pPr>
            <a:r>
              <a:rPr lang="tr-TR" dirty="0" smtClean="0"/>
              <a:t> F</a:t>
            </a:r>
            <a:r>
              <a:rPr lang="en-US" dirty="0" err="1" smtClean="0"/>
              <a:t>ollowed</a:t>
            </a:r>
            <a:r>
              <a:rPr lang="en-US" dirty="0" smtClean="0"/>
              <a:t> up for a median of 22 months </a:t>
            </a:r>
            <a:endParaRPr lang="tr-TR" dirty="0" smtClean="0"/>
          </a:p>
          <a:p>
            <a:endParaRPr lang="tr-TR" dirty="0" smtClean="0"/>
          </a:p>
          <a:p>
            <a:pPr>
              <a:buFontTx/>
              <a:buChar char="-"/>
            </a:pPr>
            <a:r>
              <a:rPr lang="tr-TR" dirty="0" smtClean="0"/>
              <a:t>No </a:t>
            </a:r>
            <a:r>
              <a:rPr lang="en-US" dirty="0" smtClean="0"/>
              <a:t>serious </a:t>
            </a:r>
            <a:r>
              <a:rPr lang="en-US" dirty="0" smtClean="0"/>
              <a:t>ocular or systemic safety issues related to the transplanted tissue. </a:t>
            </a:r>
            <a:endParaRPr lang="tr-TR" dirty="0" smtClean="0"/>
          </a:p>
          <a:p>
            <a:endParaRPr lang="tr-TR" dirty="0" smtClean="0"/>
          </a:p>
          <a:p>
            <a:pPr>
              <a:buFontTx/>
              <a:buChar char="-"/>
            </a:pPr>
            <a:r>
              <a:rPr lang="tr-TR" dirty="0" smtClean="0"/>
              <a:t>13 </a:t>
            </a:r>
            <a:r>
              <a:rPr lang="en-US" dirty="0" smtClean="0"/>
              <a:t>of </a:t>
            </a:r>
            <a:r>
              <a:rPr lang="en-US" dirty="0" smtClean="0"/>
              <a:t>18 patients had patches of increasing </a:t>
            </a:r>
            <a:r>
              <a:rPr lang="en-US" dirty="0" err="1" smtClean="0"/>
              <a:t>subretinal</a:t>
            </a:r>
            <a:r>
              <a:rPr lang="en-US" dirty="0" smtClean="0"/>
              <a:t> </a:t>
            </a:r>
            <a:r>
              <a:rPr lang="en-US" dirty="0" smtClean="0"/>
              <a:t>pigmentation</a:t>
            </a:r>
            <a:r>
              <a:rPr lang="tr-TR" dirty="0" smtClean="0"/>
              <a:t>.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endParaRPr lang="tr-TR" dirty="0" smtClean="0"/>
          </a:p>
          <a:p>
            <a:pPr>
              <a:buFontTx/>
              <a:buChar char="-"/>
            </a:pPr>
            <a:r>
              <a:rPr lang="tr-TR" dirty="0" smtClean="0"/>
              <a:t>VA </a:t>
            </a:r>
            <a:r>
              <a:rPr lang="en-US" dirty="0" smtClean="0"/>
              <a:t>improved </a:t>
            </a:r>
            <a:r>
              <a:rPr lang="en-US" dirty="0" smtClean="0"/>
              <a:t>in</a:t>
            </a:r>
            <a:r>
              <a:rPr lang="tr-TR" dirty="0" smtClean="0"/>
              <a:t> 10 </a:t>
            </a:r>
            <a:r>
              <a:rPr lang="en-US" dirty="0" smtClean="0"/>
              <a:t>eyes</a:t>
            </a:r>
            <a:r>
              <a:rPr lang="en-US" dirty="0" smtClean="0"/>
              <a:t>, improved or remained the same in </a:t>
            </a:r>
            <a:r>
              <a:rPr lang="tr-TR" dirty="0" smtClean="0"/>
              <a:t>7 </a:t>
            </a:r>
            <a:r>
              <a:rPr lang="tr-TR" dirty="0" err="1" smtClean="0"/>
              <a:t>eyes</a:t>
            </a:r>
            <a:r>
              <a:rPr lang="en-US" dirty="0" smtClean="0"/>
              <a:t>, </a:t>
            </a:r>
            <a:r>
              <a:rPr lang="en-US" dirty="0" smtClean="0"/>
              <a:t>and decreased </a:t>
            </a:r>
            <a:r>
              <a:rPr lang="en-US" dirty="0" smtClean="0"/>
              <a:t>in </a:t>
            </a:r>
            <a:r>
              <a:rPr lang="tr-TR" dirty="0" smtClean="0"/>
              <a:t>1</a:t>
            </a:r>
            <a:r>
              <a:rPr lang="en-US" dirty="0" smtClean="0"/>
              <a:t> </a:t>
            </a:r>
            <a:r>
              <a:rPr lang="en-US" dirty="0" smtClean="0"/>
              <a:t>eye</a:t>
            </a:r>
            <a:endParaRPr lang="tr-TR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768752" cy="125272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764704"/>
            <a:ext cx="6904807" cy="194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1763688" y="2924944"/>
            <a:ext cx="5400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r>
              <a:rPr lang="tr-TR" dirty="0" smtClean="0"/>
              <a:t>4 AMD,  4  </a:t>
            </a:r>
            <a:r>
              <a:rPr lang="tr-TR" dirty="0" err="1" smtClean="0"/>
              <a:t>Stargardt</a:t>
            </a:r>
            <a:r>
              <a:rPr lang="tr-TR" dirty="0" smtClean="0"/>
              <a:t> MD </a:t>
            </a:r>
            <a:r>
              <a:rPr lang="tr-TR" dirty="0" err="1" smtClean="0"/>
              <a:t>cases</a:t>
            </a:r>
            <a:r>
              <a:rPr lang="tr-TR" dirty="0" smtClean="0"/>
              <a:t>, 1 </a:t>
            </a:r>
            <a:r>
              <a:rPr lang="tr-TR" dirty="0" err="1" smtClean="0"/>
              <a:t>year</a:t>
            </a:r>
            <a:r>
              <a:rPr lang="tr-TR" dirty="0" smtClean="0"/>
              <a:t> </a:t>
            </a:r>
            <a:r>
              <a:rPr lang="tr-TR" dirty="0" err="1" smtClean="0"/>
              <a:t>follow</a:t>
            </a:r>
            <a:r>
              <a:rPr lang="tr-TR" dirty="0" smtClean="0"/>
              <a:t>-</a:t>
            </a:r>
            <a:r>
              <a:rPr lang="tr-TR" dirty="0" err="1" smtClean="0"/>
              <a:t>up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Subretinal</a:t>
            </a:r>
            <a:r>
              <a:rPr lang="tr-TR" dirty="0" smtClean="0"/>
              <a:t>  </a:t>
            </a:r>
            <a:r>
              <a:rPr lang="en-US" dirty="0" err="1" smtClean="0"/>
              <a:t>hESC</a:t>
            </a:r>
            <a:r>
              <a:rPr lang="en-US" dirty="0" smtClean="0"/>
              <a:t>-derived </a:t>
            </a:r>
            <a:r>
              <a:rPr lang="tr-TR" dirty="0" smtClean="0"/>
              <a:t>RPE</a:t>
            </a:r>
          </a:p>
          <a:p>
            <a:endParaRPr lang="tr-TR" dirty="0" smtClean="0"/>
          </a:p>
          <a:p>
            <a:r>
              <a:rPr lang="tr-TR" dirty="0" smtClean="0"/>
              <a:t>No </a:t>
            </a:r>
            <a:r>
              <a:rPr lang="tr-TR" dirty="0" err="1" smtClean="0"/>
              <a:t>serious</a:t>
            </a:r>
            <a:r>
              <a:rPr lang="tr-TR" dirty="0" smtClean="0"/>
              <a:t> </a:t>
            </a:r>
            <a:r>
              <a:rPr lang="tr-TR" dirty="0" err="1" smtClean="0"/>
              <a:t>adverse</a:t>
            </a:r>
            <a:r>
              <a:rPr lang="tr-TR" dirty="0" smtClean="0"/>
              <a:t> </a:t>
            </a:r>
            <a:r>
              <a:rPr lang="tr-TR" dirty="0" err="1" smtClean="0"/>
              <a:t>event</a:t>
            </a:r>
            <a:r>
              <a:rPr lang="tr-TR" dirty="0" smtClean="0"/>
              <a:t>, no </a:t>
            </a:r>
            <a:r>
              <a:rPr lang="tr-TR" dirty="0" err="1" smtClean="0"/>
              <a:t>systemic</a:t>
            </a:r>
            <a:r>
              <a:rPr lang="tr-TR" dirty="0" smtClean="0"/>
              <a:t> </a:t>
            </a:r>
            <a:r>
              <a:rPr lang="tr-TR" dirty="0" err="1" smtClean="0"/>
              <a:t>side</a:t>
            </a:r>
            <a:r>
              <a:rPr lang="tr-TR" dirty="0" smtClean="0"/>
              <a:t> </a:t>
            </a:r>
            <a:r>
              <a:rPr lang="tr-TR" dirty="0" err="1" smtClean="0"/>
              <a:t>effect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CNVM in </a:t>
            </a:r>
            <a:r>
              <a:rPr lang="tr-TR" dirty="0" err="1" smtClean="0"/>
              <a:t>one</a:t>
            </a:r>
            <a:r>
              <a:rPr lang="tr-TR" dirty="0" smtClean="0"/>
              <a:t> </a:t>
            </a:r>
            <a:r>
              <a:rPr lang="tr-TR" dirty="0" err="1" smtClean="0"/>
              <a:t>patient</a:t>
            </a:r>
            <a:r>
              <a:rPr lang="tr-TR" dirty="0" smtClean="0"/>
              <a:t> , </a:t>
            </a:r>
            <a:r>
              <a:rPr lang="tr-TR" dirty="0" err="1" smtClean="0"/>
              <a:t>received</a:t>
            </a:r>
            <a:r>
              <a:rPr lang="tr-TR" dirty="0" smtClean="0"/>
              <a:t> 3  </a:t>
            </a:r>
            <a:r>
              <a:rPr lang="tr-TR" dirty="0" err="1" smtClean="0"/>
              <a:t>Lucentis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Increase</a:t>
            </a:r>
            <a:r>
              <a:rPr lang="tr-TR" dirty="0" smtClean="0"/>
              <a:t> in </a:t>
            </a:r>
            <a:r>
              <a:rPr lang="tr-TR" dirty="0" err="1" smtClean="0"/>
              <a:t>pigmentation</a:t>
            </a:r>
            <a:r>
              <a:rPr lang="tr-TR" dirty="0" smtClean="0"/>
              <a:t>  in </a:t>
            </a:r>
            <a:r>
              <a:rPr lang="tr-TR" dirty="0" err="1" smtClean="0"/>
              <a:t>all</a:t>
            </a:r>
            <a:r>
              <a:rPr lang="tr-TR" dirty="0" smtClean="0"/>
              <a:t> </a:t>
            </a:r>
            <a:r>
              <a:rPr lang="tr-TR" dirty="0" err="1" smtClean="0"/>
              <a:t>cases</a:t>
            </a:r>
            <a:r>
              <a:rPr lang="tr-TR" dirty="0" smtClean="0"/>
              <a:t> </a:t>
            </a:r>
          </a:p>
          <a:p>
            <a:endParaRPr lang="tr-TR" dirty="0" smtClean="0"/>
          </a:p>
          <a:p>
            <a:r>
              <a:rPr lang="tr-TR" dirty="0" smtClean="0"/>
              <a:t>VA </a:t>
            </a:r>
            <a:r>
              <a:rPr lang="tr-TR" dirty="0" err="1" smtClean="0"/>
              <a:t>increase</a:t>
            </a:r>
            <a:r>
              <a:rPr lang="tr-TR" dirty="0" smtClean="0"/>
              <a:t> in </a:t>
            </a:r>
            <a:r>
              <a:rPr lang="tr-TR" dirty="0" err="1" smtClean="0"/>
              <a:t>all</a:t>
            </a:r>
            <a:r>
              <a:rPr lang="tr-TR" dirty="0" smtClean="0"/>
              <a:t> </a:t>
            </a:r>
            <a:r>
              <a:rPr lang="tr-TR" dirty="0" err="1" smtClean="0"/>
              <a:t>cases</a:t>
            </a:r>
            <a:endParaRPr lang="tr-T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3345716" cy="451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0648"/>
            <a:ext cx="458152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755576" y="61653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CNVM in 1 </a:t>
            </a:r>
            <a:r>
              <a:rPr lang="tr-TR" dirty="0" err="1" smtClean="0"/>
              <a:t>case</a:t>
            </a:r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3851920" y="6237312"/>
            <a:ext cx="218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Subretinal</a:t>
            </a:r>
            <a:r>
              <a:rPr lang="tr-TR" dirty="0" smtClean="0"/>
              <a:t> </a:t>
            </a:r>
            <a:r>
              <a:rPr lang="tr-TR" dirty="0" err="1" smtClean="0"/>
              <a:t>pigmentation</a:t>
            </a:r>
            <a:endParaRPr lang="tr-TR" dirty="0" smtClean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84984"/>
            <a:ext cx="46482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708920"/>
            <a:ext cx="3143060" cy="35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0"/>
            <a:ext cx="7095753" cy="255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996952"/>
            <a:ext cx="3889053" cy="237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4860032" y="5733256"/>
            <a:ext cx="309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VA </a:t>
            </a:r>
            <a:r>
              <a:rPr lang="tr-TR" dirty="0" err="1" smtClean="0"/>
              <a:t>improvement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treated</a:t>
            </a:r>
            <a:r>
              <a:rPr lang="tr-TR" dirty="0" smtClean="0"/>
              <a:t> </a:t>
            </a:r>
            <a:r>
              <a:rPr lang="tr-TR" dirty="0" err="1" smtClean="0"/>
              <a:t>eye</a:t>
            </a:r>
            <a:endParaRPr lang="tr-T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 smtClean="0"/>
              <a:t>DISADVANTAGES OF SUBRETINAL IMPLANTATION</a:t>
            </a:r>
            <a:endParaRPr lang="tr-TR" sz="2800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U</a:t>
            </a:r>
            <a:r>
              <a:rPr lang="en-US" dirty="0" err="1" smtClean="0"/>
              <a:t>ncontrolled</a:t>
            </a:r>
            <a:r>
              <a:rPr lang="en-US" dirty="0" smtClean="0"/>
              <a:t> bleb extension</a:t>
            </a:r>
            <a:endParaRPr lang="tr-TR" dirty="0" smtClean="0"/>
          </a:p>
          <a:p>
            <a:r>
              <a:rPr lang="en-US" dirty="0" smtClean="0"/>
              <a:t>Cell </a:t>
            </a:r>
            <a:r>
              <a:rPr lang="en-US" dirty="0" err="1" smtClean="0"/>
              <a:t>reﬂux</a:t>
            </a:r>
            <a:r>
              <a:rPr lang="en-US" dirty="0" smtClean="0"/>
              <a:t> out of the bleb through the </a:t>
            </a:r>
            <a:r>
              <a:rPr lang="en-US" dirty="0" err="1" smtClean="0"/>
              <a:t>retinotomy</a:t>
            </a:r>
            <a:r>
              <a:rPr lang="en-US" dirty="0" smtClean="0"/>
              <a:t> and into the vitreous cavity</a:t>
            </a:r>
            <a:r>
              <a:rPr lang="tr-TR" dirty="0" smtClean="0"/>
              <a:t>.</a:t>
            </a:r>
          </a:p>
          <a:p>
            <a:r>
              <a:rPr lang="en-US" dirty="0" err="1" smtClean="0"/>
              <a:t>Reﬂux</a:t>
            </a:r>
            <a:r>
              <a:rPr lang="en-US" dirty="0" smtClean="0"/>
              <a:t> of cells may result in </a:t>
            </a:r>
            <a:r>
              <a:rPr lang="en-US" dirty="0" err="1" smtClean="0"/>
              <a:t>signiﬁcant</a:t>
            </a:r>
            <a:r>
              <a:rPr lang="en-US" dirty="0" smtClean="0"/>
              <a:t> loss of </a:t>
            </a:r>
            <a:r>
              <a:rPr lang="en-US" dirty="0" err="1" smtClean="0"/>
              <a:t>efﬁcacy</a:t>
            </a:r>
            <a:r>
              <a:rPr lang="en-US" dirty="0" smtClean="0"/>
              <a:t> and potentially </a:t>
            </a:r>
            <a:r>
              <a:rPr lang="tr-TR" dirty="0" err="1" smtClean="0"/>
              <a:t>side</a:t>
            </a:r>
            <a:r>
              <a:rPr lang="en-US" dirty="0" smtClean="0"/>
              <a:t> </a:t>
            </a:r>
            <a:r>
              <a:rPr lang="en-US" dirty="0" smtClean="0"/>
              <a:t>effects of cells being in the vitreous, for example, development of </a:t>
            </a:r>
            <a:r>
              <a:rPr lang="en-US" dirty="0" err="1" smtClean="0"/>
              <a:t>epiretinal</a:t>
            </a:r>
            <a:r>
              <a:rPr lang="en-US" dirty="0" smtClean="0"/>
              <a:t> membranes or retinal traction.</a:t>
            </a:r>
            <a:endParaRPr lang="tr-TR" dirty="0" smtClean="0"/>
          </a:p>
          <a:p>
            <a:r>
              <a:rPr lang="en-US" dirty="0" smtClean="0"/>
              <a:t> The migratory potential of transplanted cells is not well appreciated.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63688" y="332656"/>
            <a:ext cx="7772400" cy="936104"/>
          </a:xfrm>
        </p:spPr>
        <p:txBody>
          <a:bodyPr/>
          <a:lstStyle/>
          <a:p>
            <a:r>
              <a:rPr lang="tr-TR" dirty="0" smtClean="0"/>
              <a:t>WHAT IS STEM CELL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Stem cells are unspecialized </a:t>
            </a:r>
            <a:r>
              <a:rPr lang="tr-TR" dirty="0" err="1" smtClean="0"/>
              <a:t>cells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en-US" dirty="0" smtClean="0"/>
              <a:t>can give rise to specialized </a:t>
            </a:r>
            <a:r>
              <a:rPr lang="tr-TR" dirty="0" err="1" smtClean="0"/>
              <a:t>mature</a:t>
            </a:r>
            <a:r>
              <a:rPr lang="tr-TR" dirty="0" smtClean="0"/>
              <a:t> </a:t>
            </a:r>
            <a:r>
              <a:rPr lang="en-US" dirty="0" smtClean="0"/>
              <a:t>cells. 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They are highly proliferative</a:t>
            </a:r>
            <a:r>
              <a:rPr lang="tr-TR" dirty="0" smtClean="0"/>
              <a:t>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</a:t>
            </a:r>
            <a:r>
              <a:rPr lang="en-US" dirty="0" smtClean="0"/>
              <a:t>the potential to repair tissue and restore function after injury.</a:t>
            </a:r>
            <a:endParaRPr lang="tr-TR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PHASE 1 STUDY OF OUR GROUP</a:t>
            </a:r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8208912" cy="280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1763688" y="5373216"/>
            <a:ext cx="5159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Subretinal</a:t>
            </a:r>
            <a:r>
              <a:rPr lang="tr-TR" dirty="0" smtClean="0"/>
              <a:t> ADMSC </a:t>
            </a:r>
            <a:r>
              <a:rPr lang="tr-TR" dirty="0" err="1" smtClean="0"/>
              <a:t>implantation</a:t>
            </a:r>
            <a:r>
              <a:rPr lang="tr-TR" dirty="0" smtClean="0"/>
              <a:t> in 14 </a:t>
            </a:r>
            <a:r>
              <a:rPr lang="tr-TR" dirty="0" err="1" smtClean="0"/>
              <a:t>advanced</a:t>
            </a:r>
            <a:r>
              <a:rPr lang="tr-TR" dirty="0" smtClean="0"/>
              <a:t> RP </a:t>
            </a:r>
            <a:r>
              <a:rPr lang="tr-TR" dirty="0" err="1" smtClean="0"/>
              <a:t>patients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Subretinal stem cell injection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63688" y="1196752"/>
            <a:ext cx="5688632" cy="4266474"/>
          </a:xfrm>
          <a:prstGeom prst="rect">
            <a:avLst/>
          </a:prstGeom>
        </p:spPr>
      </p:pic>
      <p:sp>
        <p:nvSpPr>
          <p:cNvPr id="6" name="5 Metin kutusu"/>
          <p:cNvSpPr txBox="1"/>
          <p:nvPr/>
        </p:nvSpPr>
        <p:spPr>
          <a:xfrm>
            <a:off x="1979712" y="6093296"/>
            <a:ext cx="627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Subretinal</a:t>
            </a:r>
            <a:r>
              <a:rPr lang="tr-TR" dirty="0" smtClean="0"/>
              <a:t>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</a:t>
            </a:r>
            <a:r>
              <a:rPr lang="tr-TR" dirty="0" smtClean="0"/>
              <a:t> </a:t>
            </a:r>
            <a:r>
              <a:rPr lang="tr-TR" dirty="0" err="1" smtClean="0"/>
              <a:t>Injection</a:t>
            </a:r>
            <a:r>
              <a:rPr lang="tr-TR" dirty="0" smtClean="0"/>
              <a:t> </a:t>
            </a:r>
            <a:r>
              <a:rPr lang="tr-TR" dirty="0" err="1" smtClean="0"/>
              <a:t>via</a:t>
            </a:r>
            <a:r>
              <a:rPr lang="tr-TR" dirty="0" smtClean="0"/>
              <a:t> 41 </a:t>
            </a:r>
            <a:r>
              <a:rPr lang="tr-TR" dirty="0" err="1" smtClean="0"/>
              <a:t>subretinal</a:t>
            </a:r>
            <a:r>
              <a:rPr lang="tr-TR" dirty="0" smtClean="0"/>
              <a:t> </a:t>
            </a:r>
            <a:r>
              <a:rPr lang="tr-TR" dirty="0" err="1" smtClean="0"/>
              <a:t>cannula</a:t>
            </a:r>
            <a:r>
              <a:rPr lang="tr-TR" dirty="0" smtClean="0"/>
              <a:t> (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study</a:t>
            </a:r>
            <a:r>
              <a:rPr lang="tr-TR" dirty="0" smtClean="0"/>
              <a:t>)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3972" name="Picture 4" descr="C:\Users\Ayse\Desktop\Kök hücre sunumları\fotolar\HASTA FOTOLARI\Dr Ayse son\ARIK_FATIH_01-01-1989__(000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2880320" cy="2179160"/>
          </a:xfrm>
          <a:prstGeom prst="rect">
            <a:avLst/>
          </a:prstGeom>
          <a:noFill/>
        </p:spPr>
      </p:pic>
      <p:sp>
        <p:nvSpPr>
          <p:cNvPr id="9" name="8 Metin kutusu"/>
          <p:cNvSpPr txBox="1"/>
          <p:nvPr/>
        </p:nvSpPr>
        <p:spPr>
          <a:xfrm>
            <a:off x="323528" y="6165304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/>
              <a:t>                  </a:t>
            </a:r>
            <a:r>
              <a:rPr lang="tr-TR" sz="2000" b="1" dirty="0" smtClean="0"/>
              <a:t> </a:t>
            </a:r>
            <a:r>
              <a:rPr lang="tr-TR" sz="2000" b="1" dirty="0" smtClean="0"/>
              <a:t>OCT </a:t>
            </a:r>
            <a:r>
              <a:rPr lang="tr-TR" sz="2000" b="1" dirty="0" err="1" smtClean="0"/>
              <a:t>scans</a:t>
            </a:r>
            <a:r>
              <a:rPr lang="tr-TR" sz="2000" b="1" dirty="0" smtClean="0"/>
              <a:t> of </a:t>
            </a:r>
            <a:r>
              <a:rPr lang="tr-TR" sz="2000" b="1" dirty="0" err="1" smtClean="0"/>
              <a:t>injection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area</a:t>
            </a:r>
            <a:r>
              <a:rPr lang="tr-TR" sz="2000" b="1" dirty="0" smtClean="0"/>
              <a:t>, 1 </a:t>
            </a:r>
            <a:r>
              <a:rPr lang="tr-TR" sz="2000" b="1" dirty="0" err="1" smtClean="0"/>
              <a:t>month</a:t>
            </a:r>
            <a:r>
              <a:rPr lang="tr-TR" sz="2000" b="1" dirty="0" smtClean="0"/>
              <a:t>, 1 </a:t>
            </a:r>
            <a:r>
              <a:rPr lang="tr-TR" sz="2000" b="1" dirty="0" err="1" smtClean="0"/>
              <a:t>year</a:t>
            </a:r>
            <a:r>
              <a:rPr lang="tr-TR" sz="2000" b="1" dirty="0" smtClean="0"/>
              <a:t>, 4 </a:t>
            </a:r>
            <a:r>
              <a:rPr lang="tr-TR" sz="2000" b="1" dirty="0" err="1" smtClean="0"/>
              <a:t>years</a:t>
            </a:r>
            <a:r>
              <a:rPr lang="tr-TR" sz="2000" b="1" dirty="0" smtClean="0"/>
              <a:t> </a:t>
            </a:r>
            <a:endParaRPr lang="tr-TR" sz="2000" b="1" dirty="0"/>
          </a:p>
        </p:txBody>
      </p:sp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96952"/>
            <a:ext cx="3672408" cy="152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996952"/>
            <a:ext cx="3396898" cy="151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sus\Desktop\KÖK HÜCRE\son hasta fotoları\New Folder\ARIK_FATIH_01-01-1989__(000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32656"/>
            <a:ext cx="2880320" cy="2179161"/>
          </a:xfrm>
          <a:prstGeom prst="rect">
            <a:avLst/>
          </a:prstGeom>
          <a:noFill/>
        </p:spPr>
      </p:pic>
      <p:sp>
        <p:nvSpPr>
          <p:cNvPr id="10" name="9 Metin kutusu"/>
          <p:cNvSpPr txBox="1"/>
          <p:nvPr/>
        </p:nvSpPr>
        <p:spPr>
          <a:xfrm>
            <a:off x="1835696" y="2636912"/>
            <a:ext cx="95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6. </a:t>
            </a:r>
            <a:r>
              <a:rPr lang="tr-TR" dirty="0" err="1" smtClean="0"/>
              <a:t>Month</a:t>
            </a:r>
            <a:endParaRPr lang="tr-TR" dirty="0"/>
          </a:p>
        </p:txBody>
      </p:sp>
      <p:sp>
        <p:nvSpPr>
          <p:cNvPr id="11" name="10 Metin kutusu"/>
          <p:cNvSpPr txBox="1"/>
          <p:nvPr/>
        </p:nvSpPr>
        <p:spPr>
          <a:xfrm>
            <a:off x="5436096" y="2636912"/>
            <a:ext cx="769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4 </a:t>
            </a:r>
            <a:r>
              <a:rPr lang="tr-TR" dirty="0" err="1" smtClean="0"/>
              <a:t>years</a:t>
            </a:r>
            <a:endParaRPr lang="tr-T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4725144"/>
            <a:ext cx="3312368" cy="146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 RESULTS OF OUR STUDY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1"/>
            <a:ext cx="7772400" cy="5653607"/>
          </a:xfrm>
        </p:spPr>
        <p:txBody>
          <a:bodyPr>
            <a:normAutofit/>
          </a:bodyPr>
          <a:lstStyle/>
          <a:p>
            <a:r>
              <a:rPr lang="en-US" dirty="0" smtClean="0"/>
              <a:t>None of the</a:t>
            </a:r>
            <a:r>
              <a:rPr lang="tr-TR" dirty="0" smtClean="0"/>
              <a:t> </a:t>
            </a:r>
            <a:r>
              <a:rPr lang="tr-TR" dirty="0" err="1" smtClean="0"/>
              <a:t>patients</a:t>
            </a:r>
            <a:r>
              <a:rPr lang="en-US" dirty="0" smtClean="0"/>
              <a:t> had systemic complications.</a:t>
            </a:r>
            <a:endParaRPr lang="tr-TR" dirty="0" smtClean="0"/>
          </a:p>
          <a:p>
            <a:r>
              <a:rPr lang="en-US" dirty="0" smtClean="0"/>
              <a:t> Eight patients had no ocular complications. </a:t>
            </a:r>
            <a:endParaRPr lang="tr-TR" dirty="0" smtClean="0"/>
          </a:p>
          <a:p>
            <a:r>
              <a:rPr lang="en-US" dirty="0" smtClean="0"/>
              <a:t>One of the patients experienced </a:t>
            </a:r>
            <a:r>
              <a:rPr lang="en-US" dirty="0" err="1" smtClean="0"/>
              <a:t>choroidal</a:t>
            </a:r>
            <a:r>
              <a:rPr lang="en-US" dirty="0" smtClean="0"/>
              <a:t> </a:t>
            </a:r>
            <a:r>
              <a:rPr lang="en-US" dirty="0" err="1" smtClean="0"/>
              <a:t>neovascular</a:t>
            </a:r>
            <a:r>
              <a:rPr lang="en-US" dirty="0" smtClean="0"/>
              <a:t> me</a:t>
            </a:r>
            <a:r>
              <a:rPr lang="tr-TR" dirty="0" smtClean="0"/>
              <a:t>m</a:t>
            </a:r>
            <a:r>
              <a:rPr lang="en-US" dirty="0" err="1" smtClean="0"/>
              <a:t>brane</a:t>
            </a:r>
            <a:r>
              <a:rPr lang="en-US" dirty="0" smtClean="0"/>
              <a:t> (CNM) and received </a:t>
            </a:r>
            <a:r>
              <a:rPr lang="en-US" dirty="0" err="1" smtClean="0"/>
              <a:t>intravitreal</a:t>
            </a:r>
            <a:r>
              <a:rPr lang="en-US" dirty="0" smtClean="0"/>
              <a:t> anti-VEGF drug. </a:t>
            </a:r>
            <a:endParaRPr lang="tr-TR" dirty="0" smtClean="0"/>
          </a:p>
        </p:txBody>
      </p:sp>
      <p:pic>
        <p:nvPicPr>
          <p:cNvPr id="1026" name="Picture 2" descr="C:\Users\Asus\Desktop\1 yıl Stem cell research and therapy 1 year\CELLULAR REPROGRAMMİNG\Figures Oner et al\Figure 5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284984"/>
            <a:ext cx="2527029" cy="1684169"/>
          </a:xfrm>
          <a:prstGeom prst="rect">
            <a:avLst/>
          </a:prstGeom>
          <a:noFill/>
        </p:spPr>
      </p:pic>
      <p:pic>
        <p:nvPicPr>
          <p:cNvPr id="1027" name="Picture 3" descr="C:\Users\Asus\Desktop\1 yıl Stem cell research and therapy 1 year\CELLULAR REPROGRAMMİNG\Figures Oner et al\Figure 5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284984"/>
            <a:ext cx="2484276" cy="1656183"/>
          </a:xfrm>
          <a:prstGeom prst="rect">
            <a:avLst/>
          </a:prstGeom>
          <a:noFill/>
        </p:spPr>
      </p:pic>
      <p:pic>
        <p:nvPicPr>
          <p:cNvPr id="1028" name="Picture 4" descr="C:\Users\Asus\Desktop\1 yıl Stem cell research and therapy 1 year\CELLULAR REPROGRAMMİNG\Figures Oner et al\Figure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1" y="4797153"/>
            <a:ext cx="2808312" cy="1420939"/>
          </a:xfrm>
          <a:prstGeom prst="rect">
            <a:avLst/>
          </a:prstGeom>
          <a:noFill/>
        </p:spPr>
      </p:pic>
      <p:sp>
        <p:nvSpPr>
          <p:cNvPr id="8" name="7 Metin kutusu"/>
          <p:cNvSpPr txBox="1"/>
          <p:nvPr/>
        </p:nvSpPr>
        <p:spPr>
          <a:xfrm>
            <a:off x="2267744" y="6309320"/>
            <a:ext cx="4059428" cy="369326"/>
          </a:xfrm>
          <a:prstGeom prst="rect">
            <a:avLst/>
          </a:prstGeom>
          <a:noFill/>
        </p:spPr>
        <p:txBody>
          <a:bodyPr wrap="none" lIns="91432" tIns="45717" rIns="91432" bIns="45717" rtlCol="0">
            <a:spAutoFit/>
          </a:bodyPr>
          <a:lstStyle/>
          <a:p>
            <a:r>
              <a:rPr lang="tr-TR" dirty="0" smtClean="0"/>
              <a:t>IMAGINGS</a:t>
            </a:r>
            <a:r>
              <a:rPr lang="tr-TR" dirty="0" smtClean="0"/>
              <a:t> </a:t>
            </a:r>
            <a:r>
              <a:rPr lang="tr-TR" dirty="0" smtClean="0"/>
              <a:t>OF THE PATIENT WITH CNVM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914400" y="1521299"/>
            <a:ext cx="7772400" cy="4572001"/>
          </a:xfrm>
        </p:spPr>
        <p:txBody>
          <a:bodyPr/>
          <a:lstStyle/>
          <a:p>
            <a:r>
              <a:rPr lang="en-US" dirty="0" smtClean="0"/>
              <a:t>The first operated six patients had </a:t>
            </a:r>
            <a:r>
              <a:rPr lang="en-US" dirty="0" err="1" smtClean="0"/>
              <a:t>epiretinal</a:t>
            </a:r>
            <a:r>
              <a:rPr lang="en-US" dirty="0" smtClean="0"/>
              <a:t> membrane (ERM) with localized peripheral </a:t>
            </a:r>
            <a:r>
              <a:rPr lang="en-US" dirty="0" err="1" smtClean="0"/>
              <a:t>tractional</a:t>
            </a:r>
            <a:r>
              <a:rPr lang="en-US" dirty="0" smtClean="0"/>
              <a:t> retinal detachment at the periphery which required second </a:t>
            </a:r>
            <a:r>
              <a:rPr lang="en-US" dirty="0" err="1" smtClean="0"/>
              <a:t>vitrectomy</a:t>
            </a:r>
            <a:r>
              <a:rPr lang="en-US" dirty="0" smtClean="0"/>
              <a:t>. </a:t>
            </a:r>
            <a:endParaRPr lang="tr-TR" dirty="0" smtClean="0"/>
          </a:p>
          <a:p>
            <a:endParaRPr lang="tr-TR" dirty="0" smtClean="0"/>
          </a:p>
          <a:p>
            <a:pPr>
              <a:buNone/>
            </a:pPr>
            <a:endParaRPr lang="tr-TR" dirty="0"/>
          </a:p>
        </p:txBody>
      </p:sp>
      <p:pic>
        <p:nvPicPr>
          <p:cNvPr id="2050" name="Picture 2" descr="C:\Users\Asus\Desktop\1 yıl Stem cell research and therapy 1 year\CELLULAR REPROGRAMMİNG\Figures Oner et al\Figures of Cellular Reprogramming\Revision Figure 6 Oner et al.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7" y="3140971"/>
            <a:ext cx="4711700" cy="3009901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1475656" y="6237316"/>
            <a:ext cx="6515870" cy="369326"/>
          </a:xfrm>
          <a:prstGeom prst="rect">
            <a:avLst/>
          </a:prstGeom>
          <a:noFill/>
        </p:spPr>
        <p:txBody>
          <a:bodyPr wrap="none" lIns="91432" tIns="45717" rIns="91432" bIns="45717" rtlCol="0">
            <a:spAutoFit/>
          </a:bodyPr>
          <a:lstStyle/>
          <a:p>
            <a:r>
              <a:rPr lang="tr-TR" dirty="0" smtClean="0"/>
              <a:t>OCT OF A PATIENT WITH ERM AND OCT AFTER SECOND SURGERY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Mild band </a:t>
            </a:r>
            <a:r>
              <a:rPr lang="en-US" dirty="0" err="1" smtClean="0"/>
              <a:t>keratopathy</a:t>
            </a:r>
            <a:r>
              <a:rPr lang="en-US" dirty="0" smtClean="0"/>
              <a:t> developed in one of these patients after six months and </a:t>
            </a:r>
            <a:r>
              <a:rPr lang="en-US" dirty="0" err="1" smtClean="0"/>
              <a:t>retrolental</a:t>
            </a:r>
            <a:r>
              <a:rPr lang="en-US" smtClean="0"/>
              <a:t> fibrous tissue was found in another patient after 12 months. </a:t>
            </a:r>
            <a:endParaRPr lang="tr-TR" dirty="0" smtClean="0"/>
          </a:p>
        </p:txBody>
      </p:sp>
      <p:pic>
        <p:nvPicPr>
          <p:cNvPr id="3074" name="Picture 2" descr="C:\Users\Asus\Desktop\1 yıl Stem cell research and therapy 1 year\CELLULAR REPROGRAMMİNG\Figures Oner et al\Figures of Cellular Reprogramming\Revision Figure 2  Oner et al.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6" y="3212977"/>
            <a:ext cx="3104332" cy="234864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2915817" y="5949284"/>
            <a:ext cx="3173738" cy="369326"/>
          </a:xfrm>
          <a:prstGeom prst="rect">
            <a:avLst/>
          </a:prstGeom>
          <a:noFill/>
        </p:spPr>
        <p:txBody>
          <a:bodyPr wrap="none" lIns="91432" tIns="45717" rIns="91432" bIns="45717" rtlCol="0">
            <a:spAutoFit/>
          </a:bodyPr>
          <a:lstStyle/>
          <a:p>
            <a:r>
              <a:rPr lang="tr-TR" dirty="0" smtClean="0"/>
              <a:t>RETROLENTAL FIBROUS TISSUE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Development of these membranes and fibrous tissue is thought to be due to the </a:t>
            </a:r>
            <a:r>
              <a:rPr lang="en-US" dirty="0" err="1" smtClean="0"/>
              <a:t>vitreal</a:t>
            </a:r>
            <a:r>
              <a:rPr lang="en-US" dirty="0" smtClean="0"/>
              <a:t> reflux or inadvertent </a:t>
            </a:r>
            <a:r>
              <a:rPr lang="en-US" dirty="0" err="1" smtClean="0"/>
              <a:t>preretinal</a:t>
            </a:r>
            <a:r>
              <a:rPr lang="en-US" dirty="0" smtClean="0"/>
              <a:t> injection and unwanted </a:t>
            </a:r>
            <a:r>
              <a:rPr lang="en-US" dirty="0" err="1" smtClean="0"/>
              <a:t>preretinal</a:t>
            </a:r>
            <a:r>
              <a:rPr lang="en-US" dirty="0" smtClean="0"/>
              <a:t> proliferation of MSCs.  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To prevent the </a:t>
            </a:r>
            <a:r>
              <a:rPr lang="en-US" dirty="0" err="1" smtClean="0"/>
              <a:t>occurance</a:t>
            </a:r>
            <a:r>
              <a:rPr lang="en-US" dirty="0" smtClean="0"/>
              <a:t> of this complication, the operation technique was </a:t>
            </a:r>
            <a:r>
              <a:rPr lang="en-US" dirty="0" smtClean="0"/>
              <a:t>modified</a:t>
            </a:r>
            <a:r>
              <a:rPr lang="tr-TR" dirty="0" smtClean="0"/>
              <a:t> (</a:t>
            </a:r>
            <a:r>
              <a:rPr lang="tr-TR" dirty="0" err="1" smtClean="0"/>
              <a:t>multıple</a:t>
            </a:r>
            <a:r>
              <a:rPr lang="tr-TR" dirty="0" smtClean="0"/>
              <a:t> </a:t>
            </a:r>
            <a:r>
              <a:rPr lang="tr-TR" dirty="0" err="1" smtClean="0"/>
              <a:t>air</a:t>
            </a:r>
            <a:r>
              <a:rPr lang="tr-TR" dirty="0" smtClean="0"/>
              <a:t>-</a:t>
            </a:r>
            <a:r>
              <a:rPr lang="tr-TR" dirty="0" err="1" smtClean="0"/>
              <a:t>fluid</a:t>
            </a:r>
            <a:r>
              <a:rPr lang="tr-TR" dirty="0" smtClean="0"/>
              <a:t> </a:t>
            </a:r>
            <a:r>
              <a:rPr lang="tr-TR" dirty="0" err="1" smtClean="0"/>
              <a:t>exchange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clear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MSC).</a:t>
            </a:r>
            <a:r>
              <a:rPr lang="en-US" dirty="0" smtClean="0"/>
              <a:t>This </a:t>
            </a:r>
            <a:r>
              <a:rPr lang="en-US" dirty="0" smtClean="0"/>
              <a:t>modification inhibited membrane formation in the remaining eight patients.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914400" y="836710"/>
            <a:ext cx="7772400" cy="5183089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 smtClean="0"/>
          </a:p>
          <a:p>
            <a:r>
              <a:rPr lang="en-US" dirty="0" smtClean="0"/>
              <a:t>Four patients experienced visual acuity improvement during the first year.</a:t>
            </a:r>
            <a:endParaRPr lang="tr-TR" dirty="0" smtClean="0"/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The patients with visual acuity improvement were young with a relatively short duration of disease. </a:t>
            </a:r>
            <a:endParaRPr lang="tr-TR" dirty="0" smtClean="0"/>
          </a:p>
          <a:p>
            <a:endParaRPr lang="tr-TR" dirty="0" smtClean="0"/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SUBRETINAL RPE SHEET INJECTION</a:t>
            </a:r>
            <a:endParaRPr lang="tr-T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060848"/>
            <a:ext cx="50038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861048"/>
            <a:ext cx="4824536" cy="271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6948264" y="2708920"/>
            <a:ext cx="161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THE INJECTOR</a:t>
            </a:r>
            <a:endParaRPr lang="tr-TR" dirty="0"/>
          </a:p>
        </p:txBody>
      </p:sp>
      <p:sp>
        <p:nvSpPr>
          <p:cNvPr id="6" name="5 Metin kutusu"/>
          <p:cNvSpPr txBox="1"/>
          <p:nvPr/>
        </p:nvSpPr>
        <p:spPr>
          <a:xfrm>
            <a:off x="7092280" y="494116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RPE SHEET</a:t>
            </a:r>
            <a:endParaRPr lang="tr-T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327935" cy="364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   </a:t>
            </a:r>
            <a:r>
              <a:rPr lang="en-US" dirty="0" smtClean="0"/>
              <a:t>Mechanisms of Action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914400" y="1700808"/>
            <a:ext cx="7772400" cy="4680520"/>
          </a:xfrm>
        </p:spPr>
        <p:txBody>
          <a:bodyPr/>
          <a:lstStyle/>
          <a:p>
            <a:r>
              <a:rPr lang="en-US" dirty="0" smtClean="0"/>
              <a:t>1. Cell replacement: Healthy stem cells can replace unhealthy or lost stem cells.</a:t>
            </a:r>
            <a:endParaRPr lang="tr-TR" dirty="0" smtClean="0"/>
          </a:p>
          <a:p>
            <a:r>
              <a:rPr lang="en-US" dirty="0" smtClean="0"/>
              <a:t>2. Nutritional support: Healthy stem cells increase support to surrounding cells by secreting growth factors.</a:t>
            </a:r>
            <a:endParaRPr lang="tr-TR" dirty="0" smtClean="0"/>
          </a:p>
          <a:p>
            <a:r>
              <a:rPr lang="en-US" dirty="0" smtClean="0"/>
              <a:t>3. Anti-apoptosis: Stem cells can regulate the degeneration of retinal cells and vessels by inhibiting apoptosis. </a:t>
            </a:r>
            <a:endParaRPr lang="tr-TR" dirty="0" smtClean="0"/>
          </a:p>
          <a:p>
            <a:r>
              <a:rPr lang="en-US" dirty="0" smtClean="0"/>
              <a:t>4. Synapse formation: They can create new synaptic connections.</a:t>
            </a:r>
            <a:endParaRPr lang="tr-T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0648"/>
            <a:ext cx="5193516" cy="550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1907704" y="6093296"/>
            <a:ext cx="512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 PATIENT WHO RECEIVED SUBRETINAL RPE SHEET</a:t>
            </a:r>
            <a:endParaRPr lang="tr-T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3- SUPRACHOROIDAL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539552" y="1447802"/>
            <a:ext cx="8496944" cy="4572001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dirty="0" smtClean="0"/>
              <a:t>1: </a:t>
            </a:r>
            <a:r>
              <a:rPr lang="en-US" dirty="0" err="1" smtClean="0"/>
              <a:t>Suprachoroidal</a:t>
            </a:r>
            <a:r>
              <a:rPr lang="en-US" dirty="0" smtClean="0"/>
              <a:t> </a:t>
            </a:r>
            <a:r>
              <a:rPr lang="en-US" dirty="0" err="1" smtClean="0"/>
              <a:t>cannulation</a:t>
            </a:r>
            <a:r>
              <a:rPr lang="tr-TR" dirty="0" smtClean="0"/>
              <a:t> </a:t>
            </a:r>
            <a:r>
              <a:rPr lang="tr-TR" dirty="0" err="1" smtClean="0"/>
              <a:t>via</a:t>
            </a:r>
            <a:r>
              <a:rPr lang="en-US" dirty="0" smtClean="0"/>
              <a:t> silicone catheters (</a:t>
            </a:r>
            <a:r>
              <a:rPr lang="en-US" dirty="0" err="1" smtClean="0"/>
              <a:t>MicroTrac</a:t>
            </a:r>
            <a:r>
              <a:rPr lang="en-US" dirty="0" smtClean="0"/>
              <a:t> catheter; </a:t>
            </a:r>
            <a:r>
              <a:rPr lang="en-US" dirty="0" err="1" smtClean="0"/>
              <a:t>i</a:t>
            </a:r>
            <a:r>
              <a:rPr lang="tr-TR" dirty="0" smtClean="0"/>
              <a:t> </a:t>
            </a:r>
            <a:r>
              <a:rPr lang="en-US" dirty="0" smtClean="0"/>
              <a:t>Science Interventional, Menlo Park, CA</a:t>
            </a:r>
            <a:r>
              <a:rPr lang="en-US" dirty="0" smtClean="0"/>
              <a:t>)</a:t>
            </a:r>
            <a:endParaRPr lang="tr-TR" dirty="0" smtClean="0"/>
          </a:p>
          <a:p>
            <a:pPr>
              <a:buNone/>
            </a:pPr>
            <a:endParaRPr lang="en-US" dirty="0" smtClean="0"/>
          </a:p>
          <a:p>
            <a:r>
              <a:rPr lang="tr-TR" dirty="0" smtClean="0"/>
              <a:t>2: </a:t>
            </a:r>
            <a:r>
              <a:rPr lang="tr-TR" dirty="0" err="1" smtClean="0"/>
              <a:t>Limoli</a:t>
            </a:r>
            <a:r>
              <a:rPr lang="tr-TR" dirty="0" smtClean="0"/>
              <a:t> </a:t>
            </a:r>
            <a:r>
              <a:rPr lang="tr-TR" dirty="0" err="1" smtClean="0"/>
              <a:t>Technique</a:t>
            </a:r>
            <a:r>
              <a:rPr lang="tr-TR" dirty="0" smtClean="0"/>
              <a:t> (</a:t>
            </a:r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dirty="0" err="1" smtClean="0"/>
              <a:t>will</a:t>
            </a:r>
            <a:r>
              <a:rPr lang="tr-TR" dirty="0" smtClean="0"/>
              <a:t> listen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master</a:t>
            </a:r>
            <a:r>
              <a:rPr lang="tr-TR" dirty="0" smtClean="0"/>
              <a:t>)</a:t>
            </a:r>
          </a:p>
          <a:p>
            <a:endParaRPr lang="tr-TR" dirty="0" smtClean="0"/>
          </a:p>
          <a:p>
            <a:r>
              <a:rPr lang="tr-TR" dirty="0" smtClean="0"/>
              <a:t>S</a:t>
            </a:r>
            <a:r>
              <a:rPr lang="en-US" dirty="0" err="1" smtClean="0"/>
              <a:t>afer</a:t>
            </a:r>
            <a:r>
              <a:rPr lang="en-US" dirty="0" smtClean="0"/>
              <a:t> than </a:t>
            </a:r>
            <a:r>
              <a:rPr lang="en-US" dirty="0" err="1" smtClean="0"/>
              <a:t>vitrectomy</a:t>
            </a:r>
            <a:r>
              <a:rPr lang="en-US" dirty="0" smtClean="0"/>
              <a:t> plus </a:t>
            </a:r>
            <a:r>
              <a:rPr lang="en-US" dirty="0" err="1" smtClean="0"/>
              <a:t>subretinal</a:t>
            </a:r>
            <a:r>
              <a:rPr lang="en-US" dirty="0" smtClean="0"/>
              <a:t> injection</a:t>
            </a:r>
            <a:endParaRPr lang="tr-TR" dirty="0" smtClean="0"/>
          </a:p>
          <a:p>
            <a:r>
              <a:rPr lang="tr-TR" dirty="0" err="1" smtClean="0"/>
              <a:t>Th</a:t>
            </a:r>
            <a:r>
              <a:rPr lang="en-US" dirty="0" smtClean="0"/>
              <a:t>ere is no removal of the vitreous and no iatrogenic retinal hole.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2123728" y="116632"/>
            <a:ext cx="7772400" cy="1143001"/>
          </a:xfrm>
        </p:spPr>
        <p:txBody>
          <a:bodyPr/>
          <a:lstStyle/>
          <a:p>
            <a:r>
              <a:rPr lang="tr-TR" dirty="0" smtClean="0"/>
              <a:t>LIMOLI TECHNIQUE</a:t>
            </a:r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340768"/>
            <a:ext cx="56896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852936"/>
            <a:ext cx="6819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861048"/>
            <a:ext cx="7842895" cy="204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6672"/>
            <a:ext cx="6783749" cy="289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429000"/>
            <a:ext cx="72390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2771800" y="6237312"/>
            <a:ext cx="3220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PUBLICATIONS OF OUR GROUP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764704"/>
            <a:ext cx="396044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3919984" cy="313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861048"/>
            <a:ext cx="3240360" cy="247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Sağ Ok"/>
          <p:cNvSpPr/>
          <p:nvPr/>
        </p:nvSpPr>
        <p:spPr>
          <a:xfrm>
            <a:off x="4139952" y="5229200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Metin kutusu"/>
          <p:cNvSpPr txBox="1"/>
          <p:nvPr/>
        </p:nvSpPr>
        <p:spPr>
          <a:xfrm>
            <a:off x="6588224" y="4869160"/>
            <a:ext cx="1868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USG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fleb</a:t>
            </a:r>
            <a:r>
              <a:rPr lang="tr-TR" dirty="0" smtClean="0"/>
              <a:t> </a:t>
            </a:r>
            <a:r>
              <a:rPr lang="tr-TR" dirty="0" err="1" smtClean="0"/>
              <a:t>area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92696"/>
            <a:ext cx="196437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620688"/>
            <a:ext cx="1873895" cy="178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C:\Users\Asus\Desktop\kuru tip ybmd ve stem cell\KÖK HÜCRE AMD\YAMAKS SOL 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293096"/>
            <a:ext cx="5328592" cy="1300680"/>
          </a:xfrm>
          <a:prstGeom prst="rect">
            <a:avLst/>
          </a:prstGeom>
          <a:noFill/>
        </p:spPr>
      </p:pic>
      <p:pic>
        <p:nvPicPr>
          <p:cNvPr id="4102" name="Picture 6" descr="C:\Users\Asus\Desktop\kuru tip ybmd ve stem cell\KÖK HÜCRE AMD\YAMAKS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5544279"/>
            <a:ext cx="5382020" cy="1313721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492896"/>
            <a:ext cx="3866121" cy="183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2492896"/>
            <a:ext cx="3923928" cy="180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Metin kutusu"/>
          <p:cNvSpPr txBox="1"/>
          <p:nvPr/>
        </p:nvSpPr>
        <p:spPr>
          <a:xfrm>
            <a:off x="3347864" y="188640"/>
            <a:ext cx="2481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OLGU- YBMD</a:t>
            </a:r>
            <a:endParaRPr lang="tr-TR" sz="3200" dirty="0">
              <a:solidFill>
                <a:schemeClr val="bg1"/>
              </a:solidFill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3347864" y="836712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r>
              <a:rPr lang="tr-TR" dirty="0" smtClean="0"/>
              <a:t>65 </a:t>
            </a:r>
            <a:r>
              <a:rPr lang="tr-TR" dirty="0" err="1" smtClean="0"/>
              <a:t>yrs</a:t>
            </a:r>
            <a:r>
              <a:rPr lang="tr-TR" dirty="0" smtClean="0"/>
              <a:t> </a:t>
            </a:r>
            <a:r>
              <a:rPr lang="tr-TR" dirty="0" err="1" smtClean="0"/>
              <a:t>old</a:t>
            </a:r>
            <a:r>
              <a:rPr lang="tr-TR" dirty="0" smtClean="0"/>
              <a:t> </a:t>
            </a:r>
            <a:r>
              <a:rPr lang="tr-TR" dirty="0" err="1" smtClean="0"/>
              <a:t>male</a:t>
            </a:r>
            <a:r>
              <a:rPr lang="tr-TR" dirty="0" smtClean="0"/>
              <a:t>, AMD</a:t>
            </a:r>
          </a:p>
          <a:p>
            <a:r>
              <a:rPr lang="tr-TR" dirty="0" smtClean="0"/>
              <a:t>VA: </a:t>
            </a:r>
            <a:r>
              <a:rPr lang="tr-TR" dirty="0" err="1" smtClean="0"/>
              <a:t>From</a:t>
            </a:r>
            <a:r>
              <a:rPr lang="tr-TR" dirty="0" smtClean="0"/>
              <a:t> 1 </a:t>
            </a:r>
            <a:r>
              <a:rPr lang="tr-TR" dirty="0" err="1" smtClean="0"/>
              <a:t>mcf</a:t>
            </a:r>
            <a:r>
              <a:rPr lang="tr-TR" dirty="0" smtClean="0"/>
              <a:t> 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smtClean="0"/>
              <a:t>0.05</a:t>
            </a:r>
          </a:p>
          <a:p>
            <a:r>
              <a:rPr lang="tr-TR" dirty="0" smtClean="0"/>
              <a:t>VISUAL FIELD, ERG,OCT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2050" name="Picture 2" descr="C:\Users\Asus\Desktop\TOD, 2018 KONGRE SUNUMLARI\kuru tip ybmd ve stem cell\KÖK HÜCRE AMD\YAMAKS SOL SONRA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374976"/>
            <a:ext cx="1646312" cy="1646312"/>
          </a:xfrm>
          <a:prstGeom prst="rect">
            <a:avLst/>
          </a:prstGeom>
          <a:noFill/>
        </p:spPr>
      </p:pic>
      <p:pic>
        <p:nvPicPr>
          <p:cNvPr id="2051" name="Picture 3" descr="C:\Users\Asus\Desktop\TOD, 2018 KONGRE SUNUMLARI\kuru tip ybmd ve stem cell\KÖK HÜCRE AMD\YAMAKS FAF ÖNCE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4365104"/>
            <a:ext cx="1832720" cy="1832720"/>
          </a:xfrm>
          <a:prstGeom prst="rect">
            <a:avLst/>
          </a:prstGeom>
          <a:noFill/>
        </p:spPr>
      </p:pic>
      <p:sp>
        <p:nvSpPr>
          <p:cNvPr id="13" name="12 Metin kutusu"/>
          <p:cNvSpPr txBox="1"/>
          <p:nvPr/>
        </p:nvSpPr>
        <p:spPr>
          <a:xfrm>
            <a:off x="1835696" y="188640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BEFORE </a:t>
            </a:r>
            <a:endParaRPr lang="tr-TR" dirty="0"/>
          </a:p>
        </p:txBody>
      </p:sp>
      <p:sp>
        <p:nvSpPr>
          <p:cNvPr id="14" name="13 Metin kutusu"/>
          <p:cNvSpPr txBox="1"/>
          <p:nvPr/>
        </p:nvSpPr>
        <p:spPr>
          <a:xfrm>
            <a:off x="6300192" y="11663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AFTER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1851192" cy="172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24744"/>
            <a:ext cx="2102073" cy="189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96952"/>
            <a:ext cx="388792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996952"/>
            <a:ext cx="4104034" cy="165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3347864" y="1556792"/>
            <a:ext cx="2134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27 </a:t>
            </a:r>
            <a:r>
              <a:rPr lang="tr-TR" dirty="0" err="1" smtClean="0"/>
              <a:t>yrs</a:t>
            </a:r>
            <a:r>
              <a:rPr lang="tr-TR" dirty="0" smtClean="0"/>
              <a:t> </a:t>
            </a:r>
            <a:r>
              <a:rPr lang="tr-TR" dirty="0" err="1" smtClean="0"/>
              <a:t>old</a:t>
            </a:r>
            <a:r>
              <a:rPr lang="tr-TR" dirty="0" smtClean="0"/>
              <a:t> </a:t>
            </a:r>
            <a:r>
              <a:rPr lang="tr-TR" dirty="0" err="1" smtClean="0"/>
              <a:t>female</a:t>
            </a:r>
            <a:endParaRPr lang="tr-TR" dirty="0" smtClean="0"/>
          </a:p>
          <a:p>
            <a:r>
              <a:rPr lang="tr-TR" dirty="0" smtClean="0"/>
              <a:t>VA: From1 </a:t>
            </a:r>
            <a:r>
              <a:rPr lang="tr-TR" dirty="0" err="1" smtClean="0"/>
              <a:t>mcf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smtClean="0"/>
              <a:t>0.05</a:t>
            </a:r>
          </a:p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69160"/>
            <a:ext cx="2304257" cy="174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4573" y="4725144"/>
            <a:ext cx="237942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Asus\Desktop\TOD, 2018 KONGRE SUNUMLARI\vrc Bİ\KÖK HÜCRE KONUSMA\DILCIESO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4725144"/>
            <a:ext cx="4608512" cy="1124912"/>
          </a:xfrm>
          <a:prstGeom prst="rect">
            <a:avLst/>
          </a:prstGeom>
          <a:noFill/>
        </p:spPr>
      </p:pic>
      <p:pic>
        <p:nvPicPr>
          <p:cNvPr id="3077" name="Picture 5" descr="C:\Users\Asus\Desktop\TOD, 2018 KONGRE SUNUMLARI\vrc Bİ\KÖK HÜCRE KONUSMA\DILCIE SOL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7744" y="5803393"/>
            <a:ext cx="4608512" cy="1124913"/>
          </a:xfrm>
          <a:prstGeom prst="rect">
            <a:avLst/>
          </a:prstGeom>
          <a:noFill/>
        </p:spPr>
      </p:pic>
      <p:sp>
        <p:nvSpPr>
          <p:cNvPr id="13" name="12 Dikdörtgen"/>
          <p:cNvSpPr/>
          <p:nvPr/>
        </p:nvSpPr>
        <p:spPr>
          <a:xfrm>
            <a:off x="3131840" y="2420888"/>
            <a:ext cx="2471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VISUAL FIELD, ERG,OCT</a:t>
            </a:r>
          </a:p>
        </p:txBody>
      </p:sp>
      <p:sp>
        <p:nvSpPr>
          <p:cNvPr id="14" name="13 Metin kutusu"/>
          <p:cNvSpPr txBox="1"/>
          <p:nvPr/>
        </p:nvSpPr>
        <p:spPr>
          <a:xfrm>
            <a:off x="1835696" y="620688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BEFORE</a:t>
            </a:r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5940152" y="62068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AFTER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3105310" cy="283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01008"/>
            <a:ext cx="3096344" cy="308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149080"/>
            <a:ext cx="4896544" cy="191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412776"/>
            <a:ext cx="4839866" cy="174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5220072" y="6309320"/>
            <a:ext cx="200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VA: </a:t>
            </a:r>
            <a:r>
              <a:rPr lang="tr-TR" dirty="0" err="1" smtClean="0"/>
              <a:t>From</a:t>
            </a:r>
            <a:r>
              <a:rPr lang="tr-TR" dirty="0" smtClean="0"/>
              <a:t> 0.4 </a:t>
            </a:r>
            <a:r>
              <a:rPr lang="tr-TR" dirty="0" err="1" smtClean="0"/>
              <a:t>to</a:t>
            </a:r>
            <a:r>
              <a:rPr lang="tr-TR" dirty="0" smtClean="0"/>
              <a:t>  0.7.</a:t>
            </a:r>
            <a:endParaRPr lang="tr-TR" dirty="0"/>
          </a:p>
        </p:txBody>
      </p:sp>
      <p:sp>
        <p:nvSpPr>
          <p:cNvPr id="9" name="8 Metin kutusu"/>
          <p:cNvSpPr txBox="1"/>
          <p:nvPr/>
        </p:nvSpPr>
        <p:spPr>
          <a:xfrm>
            <a:off x="5004048" y="260648"/>
            <a:ext cx="202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56 </a:t>
            </a:r>
            <a:r>
              <a:rPr lang="tr-TR" dirty="0" err="1" smtClean="0"/>
              <a:t>yrs</a:t>
            </a:r>
            <a:r>
              <a:rPr lang="tr-TR" dirty="0" smtClean="0"/>
              <a:t> </a:t>
            </a:r>
            <a:r>
              <a:rPr lang="tr-TR" dirty="0" err="1" smtClean="0"/>
              <a:t>old</a:t>
            </a:r>
            <a:r>
              <a:rPr lang="tr-TR" dirty="0" smtClean="0"/>
              <a:t> </a:t>
            </a:r>
            <a:r>
              <a:rPr lang="tr-TR" dirty="0" err="1" smtClean="0"/>
              <a:t>male</a:t>
            </a:r>
            <a:r>
              <a:rPr lang="tr-TR" dirty="0" smtClean="0"/>
              <a:t>, AMD</a:t>
            </a:r>
            <a:endParaRPr lang="tr-TR" dirty="0"/>
          </a:p>
        </p:txBody>
      </p:sp>
      <p:sp>
        <p:nvSpPr>
          <p:cNvPr id="10" name="9 Metin kutusu"/>
          <p:cNvSpPr txBox="1"/>
          <p:nvPr/>
        </p:nvSpPr>
        <p:spPr>
          <a:xfrm>
            <a:off x="5292080" y="836712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   BEFORE</a:t>
            </a:r>
            <a:endParaRPr lang="tr-TR" dirty="0"/>
          </a:p>
        </p:txBody>
      </p:sp>
      <p:sp>
        <p:nvSpPr>
          <p:cNvPr id="12" name="11 Metin kutusu"/>
          <p:cNvSpPr txBox="1"/>
          <p:nvPr/>
        </p:nvSpPr>
        <p:spPr>
          <a:xfrm>
            <a:off x="5580112" y="378904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AFTER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060848"/>
            <a:ext cx="2248139" cy="223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88840"/>
            <a:ext cx="221989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2411760" y="620688"/>
            <a:ext cx="384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48 </a:t>
            </a:r>
            <a:r>
              <a:rPr lang="tr-TR" dirty="0" err="1" smtClean="0"/>
              <a:t>yrs</a:t>
            </a:r>
            <a:r>
              <a:rPr lang="tr-TR" dirty="0" smtClean="0"/>
              <a:t> </a:t>
            </a:r>
            <a:r>
              <a:rPr lang="tr-TR" dirty="0" err="1" smtClean="0"/>
              <a:t>old</a:t>
            </a:r>
            <a:r>
              <a:rPr lang="tr-TR" dirty="0" smtClean="0"/>
              <a:t> </a:t>
            </a:r>
            <a:r>
              <a:rPr lang="tr-TR" dirty="0" err="1" smtClean="0"/>
              <a:t>female</a:t>
            </a:r>
            <a:r>
              <a:rPr lang="tr-TR" dirty="0" smtClean="0"/>
              <a:t> RP.  GA: </a:t>
            </a:r>
            <a:r>
              <a:rPr lang="tr-TR" dirty="0" err="1" smtClean="0"/>
              <a:t>From</a:t>
            </a:r>
            <a:r>
              <a:rPr lang="tr-TR" dirty="0" smtClean="0"/>
              <a:t> 0.4 </a:t>
            </a:r>
            <a:r>
              <a:rPr lang="tr-TR" dirty="0" err="1" smtClean="0"/>
              <a:t>to</a:t>
            </a:r>
            <a:r>
              <a:rPr lang="tr-TR" dirty="0" smtClean="0"/>
              <a:t> 0.6</a:t>
            </a:r>
            <a:endParaRPr lang="tr-TR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653136"/>
            <a:ext cx="2376264" cy="180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437112"/>
            <a:ext cx="252187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Metin kutusu"/>
          <p:cNvSpPr txBox="1"/>
          <p:nvPr/>
        </p:nvSpPr>
        <p:spPr>
          <a:xfrm>
            <a:off x="1835696" y="1412776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BEFORE</a:t>
            </a:r>
            <a:endParaRPr lang="tr-TR" dirty="0"/>
          </a:p>
        </p:txBody>
      </p:sp>
      <p:sp>
        <p:nvSpPr>
          <p:cNvPr id="10" name="9 Metin kutusu"/>
          <p:cNvSpPr txBox="1"/>
          <p:nvPr/>
        </p:nvSpPr>
        <p:spPr>
          <a:xfrm>
            <a:off x="5580112" y="141277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AFTER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4,5- </a:t>
            </a:r>
            <a:r>
              <a:rPr lang="tr-TR" dirty="0" err="1" smtClean="0"/>
              <a:t>Subtenon</a:t>
            </a:r>
            <a:r>
              <a:rPr lang="tr-TR" dirty="0" smtClean="0"/>
              <a:t>, </a:t>
            </a:r>
            <a:r>
              <a:rPr lang="tr-TR" dirty="0" err="1" smtClean="0"/>
              <a:t>Intravenous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SCOTS: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</a:t>
            </a:r>
            <a:r>
              <a:rPr lang="tr-TR" dirty="0" smtClean="0"/>
              <a:t> </a:t>
            </a:r>
            <a:r>
              <a:rPr lang="tr-TR" dirty="0" err="1" smtClean="0"/>
              <a:t>Ophthalmology</a:t>
            </a:r>
            <a:r>
              <a:rPr lang="tr-TR" dirty="0" smtClean="0"/>
              <a:t> </a:t>
            </a:r>
            <a:r>
              <a:rPr lang="tr-TR" dirty="0" err="1" smtClean="0"/>
              <a:t>Treatment</a:t>
            </a:r>
            <a:r>
              <a:rPr lang="tr-TR" dirty="0" smtClean="0"/>
              <a:t> </a:t>
            </a:r>
            <a:r>
              <a:rPr lang="tr-TR" dirty="0" err="1" smtClean="0"/>
              <a:t>Study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3 </a:t>
            </a:r>
            <a:r>
              <a:rPr lang="tr-TR" dirty="0" err="1" smtClean="0"/>
              <a:t>Arms</a:t>
            </a:r>
            <a:r>
              <a:rPr lang="tr-TR" dirty="0" smtClean="0"/>
              <a:t> in SCOTS</a:t>
            </a:r>
          </a:p>
          <a:p>
            <a:pPr>
              <a:buNone/>
            </a:pPr>
            <a:r>
              <a:rPr lang="tr-TR" dirty="0" smtClean="0"/>
              <a:t>     1- </a:t>
            </a:r>
            <a:r>
              <a:rPr lang="tr-TR" dirty="0" err="1" smtClean="0"/>
              <a:t>Intravitreal</a:t>
            </a:r>
            <a:r>
              <a:rPr lang="tr-TR" dirty="0" smtClean="0"/>
              <a:t>+ </a:t>
            </a:r>
            <a:r>
              <a:rPr lang="tr-TR" dirty="0" err="1" smtClean="0"/>
              <a:t>Intravenous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	  2- </a:t>
            </a:r>
            <a:r>
              <a:rPr lang="tr-TR" dirty="0" err="1" smtClean="0"/>
              <a:t>Subtenon</a:t>
            </a:r>
            <a:r>
              <a:rPr lang="tr-TR" dirty="0" smtClean="0"/>
              <a:t>/</a:t>
            </a:r>
            <a:r>
              <a:rPr lang="tr-TR" dirty="0" err="1" smtClean="0"/>
              <a:t>Retrobulbar</a:t>
            </a:r>
            <a:r>
              <a:rPr lang="tr-TR" dirty="0" smtClean="0"/>
              <a:t>+</a:t>
            </a:r>
            <a:r>
              <a:rPr lang="tr-TR" dirty="0" err="1" smtClean="0"/>
              <a:t>Intravenous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	  3- </a:t>
            </a:r>
            <a:r>
              <a:rPr lang="tr-TR" dirty="0" err="1" smtClean="0"/>
              <a:t>Subretinal</a:t>
            </a:r>
            <a:r>
              <a:rPr lang="tr-TR" dirty="0" smtClean="0"/>
              <a:t>/</a:t>
            </a:r>
            <a:r>
              <a:rPr lang="tr-TR" dirty="0" err="1" smtClean="0"/>
              <a:t>Intra</a:t>
            </a:r>
            <a:r>
              <a:rPr lang="tr-TR" dirty="0" smtClean="0"/>
              <a:t> </a:t>
            </a:r>
            <a:r>
              <a:rPr lang="tr-TR" dirty="0" err="1" smtClean="0"/>
              <a:t>optic</a:t>
            </a:r>
            <a:r>
              <a:rPr lang="tr-TR" dirty="0" smtClean="0"/>
              <a:t> </a:t>
            </a:r>
            <a:r>
              <a:rPr lang="tr-TR" dirty="0" err="1" smtClean="0"/>
              <a:t>nerve</a:t>
            </a:r>
            <a:r>
              <a:rPr lang="tr-TR" dirty="0" smtClean="0"/>
              <a:t>+</a:t>
            </a:r>
            <a:r>
              <a:rPr lang="tr-TR" dirty="0" err="1" smtClean="0"/>
              <a:t>Intravenous</a:t>
            </a:r>
            <a:endParaRPr lang="tr-T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67544" y="1484784"/>
            <a:ext cx="8424936" cy="504056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tr-TR" sz="2900" dirty="0" smtClean="0"/>
          </a:p>
          <a:p>
            <a:r>
              <a:rPr lang="tr-TR" sz="2900" dirty="0" err="1" smtClean="0"/>
              <a:t>Stem</a:t>
            </a:r>
            <a:r>
              <a:rPr lang="tr-TR" sz="2900" dirty="0" smtClean="0"/>
              <a:t> </a:t>
            </a:r>
            <a:r>
              <a:rPr lang="tr-TR" sz="2900" dirty="0" err="1" smtClean="0"/>
              <a:t>cells</a:t>
            </a:r>
            <a:r>
              <a:rPr lang="tr-TR" sz="2900" dirty="0" smtClean="0"/>
              <a:t> </a:t>
            </a:r>
            <a:r>
              <a:rPr lang="tr-TR" sz="2900" dirty="0" err="1" smtClean="0"/>
              <a:t>secrete</a:t>
            </a:r>
            <a:r>
              <a:rPr lang="tr-TR" sz="2900" dirty="0" smtClean="0"/>
              <a:t> </a:t>
            </a:r>
            <a:r>
              <a:rPr lang="tr-TR" sz="2900" dirty="0" err="1" smtClean="0"/>
              <a:t>some</a:t>
            </a:r>
            <a:r>
              <a:rPr lang="tr-TR" sz="2900" dirty="0" smtClean="0"/>
              <a:t> </a:t>
            </a:r>
            <a:r>
              <a:rPr lang="tr-TR" sz="2900" dirty="0" err="1" smtClean="0"/>
              <a:t>trophic</a:t>
            </a:r>
            <a:r>
              <a:rPr lang="tr-TR" sz="2900" dirty="0" smtClean="0"/>
              <a:t> </a:t>
            </a:r>
            <a:r>
              <a:rPr lang="tr-TR" sz="2900" dirty="0" err="1" smtClean="0"/>
              <a:t>factors</a:t>
            </a:r>
            <a:r>
              <a:rPr lang="tr-TR" sz="2900" dirty="0" smtClean="0"/>
              <a:t> </a:t>
            </a:r>
            <a:r>
              <a:rPr lang="tr-TR" sz="2900" dirty="0" err="1" smtClean="0"/>
              <a:t>and</a:t>
            </a:r>
            <a:r>
              <a:rPr lang="tr-TR" sz="2900" dirty="0" smtClean="0"/>
              <a:t> </a:t>
            </a:r>
            <a:r>
              <a:rPr lang="tr-TR" sz="2900" dirty="0" err="1" smtClean="0"/>
              <a:t>for</a:t>
            </a:r>
            <a:r>
              <a:rPr lang="tr-TR" sz="2900" dirty="0" smtClean="0"/>
              <a:t> </a:t>
            </a:r>
            <a:r>
              <a:rPr lang="tr-TR" sz="2900" dirty="0" err="1" smtClean="0"/>
              <a:t>the</a:t>
            </a:r>
            <a:r>
              <a:rPr lang="tr-TR" sz="2900" dirty="0" smtClean="0"/>
              <a:t> </a:t>
            </a:r>
            <a:r>
              <a:rPr lang="tr-TR" sz="2900" dirty="0" err="1" smtClean="0"/>
              <a:t>survival</a:t>
            </a:r>
            <a:r>
              <a:rPr lang="tr-TR" sz="2900" dirty="0" smtClean="0"/>
              <a:t> of </a:t>
            </a:r>
            <a:r>
              <a:rPr lang="tr-TR" sz="2900" dirty="0" err="1" smtClean="0"/>
              <a:t>surrounding</a:t>
            </a:r>
            <a:r>
              <a:rPr lang="tr-TR" sz="2900" dirty="0" smtClean="0"/>
              <a:t> </a:t>
            </a:r>
            <a:r>
              <a:rPr lang="tr-TR" sz="2900" dirty="0" err="1" smtClean="0"/>
              <a:t>cells</a:t>
            </a:r>
            <a:r>
              <a:rPr lang="tr-TR" sz="2900" dirty="0" smtClean="0"/>
              <a:t>.        </a:t>
            </a:r>
          </a:p>
          <a:p>
            <a:pPr>
              <a:buNone/>
            </a:pPr>
            <a:endParaRPr lang="tr-TR" sz="2900" dirty="0" smtClean="0"/>
          </a:p>
          <a:p>
            <a:r>
              <a:rPr lang="tr-TR" sz="2900" dirty="0" err="1" smtClean="0"/>
              <a:t>Proangiogenic</a:t>
            </a:r>
            <a:r>
              <a:rPr lang="tr-TR" sz="2900" dirty="0" smtClean="0"/>
              <a:t> </a:t>
            </a:r>
            <a:r>
              <a:rPr lang="tr-TR" sz="2900" dirty="0" err="1" smtClean="0"/>
              <a:t>factors</a:t>
            </a:r>
            <a:r>
              <a:rPr lang="tr-TR" sz="2900" dirty="0" smtClean="0"/>
              <a:t>: </a:t>
            </a:r>
            <a:r>
              <a:rPr lang="tr-TR" sz="2900" dirty="0" err="1" smtClean="0"/>
              <a:t>Angiogenin</a:t>
            </a:r>
            <a:r>
              <a:rPr lang="tr-TR" sz="2900" dirty="0" smtClean="0"/>
              <a:t>, PLGF</a:t>
            </a:r>
          </a:p>
          <a:p>
            <a:endParaRPr lang="tr-TR" sz="2900" dirty="0" smtClean="0"/>
          </a:p>
          <a:p>
            <a:r>
              <a:rPr lang="tr-TR" sz="2900" dirty="0" err="1" smtClean="0"/>
              <a:t>Angiogenic</a:t>
            </a:r>
            <a:r>
              <a:rPr lang="tr-TR" sz="2900" dirty="0" smtClean="0"/>
              <a:t> </a:t>
            </a:r>
            <a:r>
              <a:rPr lang="tr-TR" sz="2900" dirty="0" err="1" smtClean="0"/>
              <a:t>chemokines</a:t>
            </a:r>
            <a:r>
              <a:rPr lang="tr-TR" sz="2900" dirty="0" smtClean="0"/>
              <a:t>: CXCL1, CXCL,CXCL5,CXCL6 ve CXCL8</a:t>
            </a:r>
          </a:p>
          <a:p>
            <a:endParaRPr lang="tr-TR" sz="2900" dirty="0" smtClean="0"/>
          </a:p>
          <a:p>
            <a:r>
              <a:rPr lang="tr-TR" sz="2900" dirty="0" err="1" smtClean="0"/>
              <a:t>Angiogenic</a:t>
            </a:r>
            <a:r>
              <a:rPr lang="tr-TR" sz="2900" dirty="0" smtClean="0"/>
              <a:t> </a:t>
            </a:r>
            <a:r>
              <a:rPr lang="tr-TR" sz="2900" dirty="0" err="1" smtClean="0"/>
              <a:t>growth</a:t>
            </a:r>
            <a:r>
              <a:rPr lang="tr-TR" sz="2900" dirty="0" smtClean="0"/>
              <a:t> </a:t>
            </a:r>
            <a:r>
              <a:rPr lang="tr-TR" sz="2900" dirty="0" err="1" smtClean="0"/>
              <a:t>factors</a:t>
            </a:r>
            <a:r>
              <a:rPr lang="tr-TR" sz="2900" dirty="0" smtClean="0"/>
              <a:t>: HGF, </a:t>
            </a:r>
            <a:r>
              <a:rPr lang="tr-TR" sz="2900" dirty="0" err="1" smtClean="0"/>
              <a:t>bFGF</a:t>
            </a:r>
            <a:r>
              <a:rPr lang="tr-TR" sz="2900" dirty="0" smtClean="0"/>
              <a:t>, VEGF-D, PDGF-AA, TGF-𝛽2, G-CSF, TGF-𝛽2</a:t>
            </a:r>
          </a:p>
          <a:p>
            <a:endParaRPr lang="tr-TR" sz="2900" dirty="0" smtClean="0"/>
          </a:p>
          <a:p>
            <a:r>
              <a:rPr lang="tr-TR" sz="2900" dirty="0" err="1" smtClean="0"/>
              <a:t>Neurotrophic</a:t>
            </a:r>
            <a:r>
              <a:rPr lang="tr-TR" sz="2900" dirty="0" smtClean="0"/>
              <a:t> </a:t>
            </a:r>
            <a:r>
              <a:rPr lang="tr-TR" sz="2900" dirty="0" err="1" smtClean="0"/>
              <a:t>factors</a:t>
            </a:r>
            <a:r>
              <a:rPr lang="tr-TR" sz="2900" dirty="0" smtClean="0"/>
              <a:t>: </a:t>
            </a:r>
            <a:r>
              <a:rPr lang="tr-TR" sz="2900" dirty="0" err="1" smtClean="0"/>
              <a:t>bFGF</a:t>
            </a:r>
            <a:r>
              <a:rPr lang="tr-TR" sz="2900" dirty="0" smtClean="0"/>
              <a:t>, </a:t>
            </a:r>
            <a:r>
              <a:rPr lang="tr-TR" sz="2900" dirty="0" err="1" smtClean="0"/>
              <a:t>nerve</a:t>
            </a:r>
            <a:r>
              <a:rPr lang="tr-TR" sz="2900" dirty="0" smtClean="0"/>
              <a:t> </a:t>
            </a:r>
            <a:r>
              <a:rPr lang="tr-TR" sz="2900" dirty="0" err="1" smtClean="0"/>
              <a:t>growth</a:t>
            </a:r>
            <a:r>
              <a:rPr lang="tr-TR" sz="2900" dirty="0" smtClean="0"/>
              <a:t> </a:t>
            </a:r>
            <a:r>
              <a:rPr lang="tr-TR" sz="2900" dirty="0" err="1" smtClean="0"/>
              <a:t>factor</a:t>
            </a:r>
            <a:r>
              <a:rPr lang="tr-TR" sz="2900" dirty="0" smtClean="0"/>
              <a:t> (NGF), </a:t>
            </a:r>
            <a:r>
              <a:rPr lang="tr-TR" sz="2900" dirty="0" err="1" smtClean="0"/>
              <a:t>neurotrophin</a:t>
            </a:r>
            <a:r>
              <a:rPr lang="tr-TR" sz="2900" dirty="0" smtClean="0"/>
              <a:t> 3 (NT3), </a:t>
            </a:r>
            <a:r>
              <a:rPr lang="tr-TR" sz="2900" dirty="0" err="1" smtClean="0"/>
              <a:t>neurotrophin</a:t>
            </a:r>
            <a:r>
              <a:rPr lang="tr-TR" sz="2900" dirty="0" smtClean="0"/>
              <a:t> 4 (NT4), </a:t>
            </a:r>
            <a:r>
              <a:rPr lang="tr-TR" sz="2900" dirty="0" err="1" smtClean="0"/>
              <a:t>glial</a:t>
            </a:r>
            <a:r>
              <a:rPr lang="tr-TR" sz="2900" dirty="0" smtClean="0"/>
              <a:t>-</a:t>
            </a:r>
            <a:r>
              <a:rPr lang="tr-TR" sz="2900" dirty="0" err="1" smtClean="0"/>
              <a:t>derived</a:t>
            </a:r>
            <a:r>
              <a:rPr lang="tr-TR" sz="2900" dirty="0" smtClean="0"/>
              <a:t> </a:t>
            </a:r>
            <a:r>
              <a:rPr lang="tr-TR" sz="2900" dirty="0" err="1" smtClean="0"/>
              <a:t>neurotrophic</a:t>
            </a:r>
            <a:r>
              <a:rPr lang="tr-TR" sz="2900" dirty="0" smtClean="0"/>
              <a:t> </a:t>
            </a:r>
            <a:r>
              <a:rPr lang="tr-TR" sz="2900" dirty="0" err="1" smtClean="0"/>
              <a:t>factor</a:t>
            </a:r>
            <a:r>
              <a:rPr lang="tr-TR" sz="2900" dirty="0" smtClean="0"/>
              <a:t> (GDNF) </a:t>
            </a:r>
          </a:p>
          <a:p>
            <a:pPr>
              <a:buNone/>
            </a:pPr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13576" cy="1252728"/>
          </a:xfrm>
        </p:spPr>
        <p:txBody>
          <a:bodyPr>
            <a:normAutofit/>
          </a:bodyPr>
          <a:lstStyle/>
          <a:p>
            <a:r>
              <a:rPr lang="tr-TR" dirty="0" smtClean="0"/>
              <a:t>NUTRITIONAL SUPPORT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7128792" cy="191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996952"/>
            <a:ext cx="7728719" cy="349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408863" cy="175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01008"/>
            <a:ext cx="8266113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3923928" y="2780928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2018-Haziran</a:t>
            </a:r>
            <a:endParaRPr lang="tr-TR" dirty="0"/>
          </a:p>
        </p:txBody>
      </p:sp>
      <p:cxnSp>
        <p:nvCxnSpPr>
          <p:cNvPr id="8" name="7 Düz Bağlayıcı"/>
          <p:cNvCxnSpPr/>
          <p:nvPr/>
        </p:nvCxnSpPr>
        <p:spPr>
          <a:xfrm>
            <a:off x="827584" y="4581128"/>
            <a:ext cx="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Sağ Ok"/>
          <p:cNvSpPr/>
          <p:nvPr/>
        </p:nvSpPr>
        <p:spPr>
          <a:xfrm>
            <a:off x="683568" y="4509120"/>
            <a:ext cx="324036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Sağ Ok"/>
          <p:cNvSpPr/>
          <p:nvPr/>
        </p:nvSpPr>
        <p:spPr>
          <a:xfrm>
            <a:off x="4788024" y="3789040"/>
            <a:ext cx="36004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   </a:t>
            </a:r>
            <a:r>
              <a:rPr lang="en-US" dirty="0" smtClean="0"/>
              <a:t>CONCLUSIONS: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914400" y="1916832"/>
            <a:ext cx="7772400" cy="4102971"/>
          </a:xfrm>
        </p:spPr>
        <p:txBody>
          <a:bodyPr>
            <a:normAutofit/>
          </a:bodyPr>
          <a:lstStyle/>
          <a:p>
            <a:r>
              <a:rPr lang="en-US" dirty="0" smtClean="0"/>
              <a:t>The results of </a:t>
            </a:r>
            <a:r>
              <a:rPr lang="en-US" dirty="0" err="1" smtClean="0"/>
              <a:t>th</a:t>
            </a:r>
            <a:r>
              <a:rPr lang="tr-TR" dirty="0" smtClean="0"/>
              <a:t>e</a:t>
            </a:r>
            <a:r>
              <a:rPr lang="en-US" dirty="0" smtClean="0"/>
              <a:t> </a:t>
            </a:r>
            <a:r>
              <a:rPr lang="tr-TR" dirty="0" err="1" smtClean="0"/>
              <a:t>first</a:t>
            </a:r>
            <a:r>
              <a:rPr lang="tr-TR" dirty="0" smtClean="0"/>
              <a:t> </a:t>
            </a:r>
            <a:r>
              <a:rPr lang="tr-TR" dirty="0" err="1" smtClean="0"/>
              <a:t>clinical</a:t>
            </a:r>
            <a:r>
              <a:rPr lang="tr-TR" dirty="0" smtClean="0"/>
              <a:t> </a:t>
            </a:r>
            <a:r>
              <a:rPr lang="en-US" dirty="0" smtClean="0"/>
              <a:t>stud</a:t>
            </a:r>
            <a:r>
              <a:rPr lang="tr-TR" dirty="0" err="1" smtClean="0"/>
              <a:t>ies</a:t>
            </a:r>
            <a:r>
              <a:rPr lang="en-US" dirty="0" smtClean="0"/>
              <a:t> provide evidence</a:t>
            </a:r>
            <a:r>
              <a:rPr lang="tr-TR" dirty="0" smtClean="0"/>
              <a:t> of </a:t>
            </a:r>
            <a:r>
              <a:rPr lang="tr-TR" dirty="0" err="1" smtClean="0"/>
              <a:t>beneficial</a:t>
            </a:r>
            <a:r>
              <a:rPr lang="tr-TR" dirty="0" smtClean="0"/>
              <a:t> </a:t>
            </a:r>
            <a:r>
              <a:rPr lang="tr-TR" dirty="0" err="1" smtClean="0"/>
              <a:t>effects</a:t>
            </a:r>
            <a:r>
              <a:rPr lang="tr-TR" dirty="0" smtClean="0"/>
              <a:t> of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</a:t>
            </a:r>
            <a:r>
              <a:rPr lang="tr-TR" dirty="0" smtClean="0"/>
              <a:t> </a:t>
            </a:r>
            <a:r>
              <a:rPr lang="tr-TR" dirty="0" err="1" smtClean="0"/>
              <a:t>implantations</a:t>
            </a:r>
            <a:r>
              <a:rPr lang="tr-TR" dirty="0" smtClean="0"/>
              <a:t> in </a:t>
            </a:r>
            <a:r>
              <a:rPr lang="tr-TR" dirty="0" err="1" smtClean="0"/>
              <a:t>degenerative</a:t>
            </a:r>
            <a:r>
              <a:rPr lang="tr-TR" dirty="0" smtClean="0"/>
              <a:t> </a:t>
            </a:r>
            <a:r>
              <a:rPr lang="tr-TR" dirty="0" err="1" smtClean="0"/>
              <a:t>retinal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optic</a:t>
            </a:r>
            <a:r>
              <a:rPr lang="tr-TR" dirty="0" smtClean="0"/>
              <a:t> </a:t>
            </a:r>
            <a:r>
              <a:rPr lang="tr-TR" dirty="0" err="1" smtClean="0"/>
              <a:t>nerve</a:t>
            </a:r>
            <a:r>
              <a:rPr lang="tr-TR" dirty="0" smtClean="0"/>
              <a:t> </a:t>
            </a:r>
            <a:r>
              <a:rPr lang="tr-TR" dirty="0" err="1" smtClean="0"/>
              <a:t>diseases</a:t>
            </a:r>
            <a:r>
              <a:rPr lang="tr-TR" dirty="0" smtClean="0"/>
              <a:t>.</a:t>
            </a:r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 To optimize the cell delivery technique and to evaluate the effects of </a:t>
            </a:r>
            <a:r>
              <a:rPr lang="tr-TR" dirty="0" smtClean="0"/>
              <a:t>SC</a:t>
            </a:r>
            <a:r>
              <a:rPr lang="en-US" dirty="0" smtClean="0"/>
              <a:t> therapy on visual acuity and the quality of life of these patients, future studies with larger number of cases will be necessary.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252728"/>
          </a:xfrm>
        </p:spPr>
        <p:txBody>
          <a:bodyPr/>
          <a:lstStyle/>
          <a:p>
            <a:r>
              <a:rPr lang="tr-TR" dirty="0" smtClean="0"/>
              <a:t>TYPES OF STEM CELLS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971600" y="1556792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1- </a:t>
            </a:r>
            <a:r>
              <a:rPr lang="tr-TR" sz="2400" dirty="0" err="1" smtClean="0"/>
              <a:t>Embryonic</a:t>
            </a:r>
            <a:r>
              <a:rPr lang="tr-TR" sz="2400" dirty="0" smtClean="0"/>
              <a:t> </a:t>
            </a:r>
            <a:r>
              <a:rPr lang="tr-TR" sz="2400" dirty="0" err="1" smtClean="0"/>
              <a:t>stem</a:t>
            </a:r>
            <a:r>
              <a:rPr lang="tr-TR" sz="2400" dirty="0" smtClean="0"/>
              <a:t> </a:t>
            </a:r>
            <a:r>
              <a:rPr lang="tr-TR" sz="2400" dirty="0" err="1" smtClean="0"/>
              <a:t>cells</a:t>
            </a:r>
            <a:r>
              <a:rPr lang="tr-TR" sz="2400" dirty="0" smtClean="0"/>
              <a:t> (ESC)</a:t>
            </a:r>
            <a:endParaRPr lang="tr-TR" sz="2400" dirty="0" smtClean="0"/>
          </a:p>
          <a:p>
            <a:r>
              <a:rPr lang="tr-TR" sz="2400" dirty="0" smtClean="0"/>
              <a:t>2- </a:t>
            </a:r>
            <a:r>
              <a:rPr lang="tr-TR" sz="2400" dirty="0" err="1" smtClean="0"/>
              <a:t>Adult</a:t>
            </a:r>
            <a:r>
              <a:rPr lang="tr-TR" sz="2400" dirty="0" smtClean="0"/>
              <a:t> </a:t>
            </a:r>
            <a:r>
              <a:rPr lang="tr-TR" sz="2400" dirty="0" err="1" smtClean="0"/>
              <a:t>Stem</a:t>
            </a:r>
            <a:r>
              <a:rPr lang="tr-TR" sz="2400" dirty="0" smtClean="0"/>
              <a:t> </a:t>
            </a:r>
            <a:r>
              <a:rPr lang="tr-TR" sz="2400" dirty="0" err="1" smtClean="0"/>
              <a:t>Cells</a:t>
            </a:r>
            <a:r>
              <a:rPr lang="tr-TR" sz="2400" dirty="0" smtClean="0"/>
              <a:t> </a:t>
            </a:r>
          </a:p>
          <a:p>
            <a:r>
              <a:rPr lang="tr-TR" sz="2400" dirty="0" smtClean="0"/>
              <a:t>      -  </a:t>
            </a:r>
            <a:r>
              <a:rPr lang="tr-TR" sz="2400" dirty="0" err="1" smtClean="0"/>
              <a:t>Mesenchymal</a:t>
            </a:r>
            <a:r>
              <a:rPr lang="tr-TR" sz="2400" dirty="0" smtClean="0"/>
              <a:t> </a:t>
            </a:r>
            <a:r>
              <a:rPr lang="tr-TR" sz="2400" dirty="0" err="1" smtClean="0"/>
              <a:t>Stem</a:t>
            </a:r>
            <a:r>
              <a:rPr lang="tr-TR" sz="2400" dirty="0" smtClean="0"/>
              <a:t> </a:t>
            </a:r>
            <a:r>
              <a:rPr lang="tr-TR" sz="2400" dirty="0" err="1" smtClean="0"/>
              <a:t>Cells</a:t>
            </a:r>
            <a:r>
              <a:rPr lang="tr-TR" sz="2400" dirty="0" smtClean="0"/>
              <a:t> (MSC) </a:t>
            </a:r>
            <a:endParaRPr lang="tr-TR" sz="2400" dirty="0" smtClean="0"/>
          </a:p>
          <a:p>
            <a:r>
              <a:rPr lang="tr-TR" sz="2400" dirty="0" smtClean="0"/>
              <a:t>          (</a:t>
            </a:r>
            <a:r>
              <a:rPr lang="tr-TR" sz="2400" dirty="0" err="1" smtClean="0"/>
              <a:t>Adipose</a:t>
            </a:r>
            <a:r>
              <a:rPr lang="tr-TR" sz="2400" dirty="0" smtClean="0"/>
              <a:t> </a:t>
            </a:r>
            <a:r>
              <a:rPr lang="tr-TR" sz="2400" dirty="0" err="1" smtClean="0"/>
              <a:t>Tissue</a:t>
            </a:r>
            <a:r>
              <a:rPr lang="tr-TR" sz="2400" dirty="0" smtClean="0"/>
              <a:t>, Bone </a:t>
            </a:r>
            <a:r>
              <a:rPr lang="tr-TR" sz="2400" dirty="0" err="1" smtClean="0"/>
              <a:t>marrow</a:t>
            </a:r>
            <a:r>
              <a:rPr lang="tr-TR" sz="2400" dirty="0" smtClean="0"/>
              <a:t>, </a:t>
            </a:r>
            <a:r>
              <a:rPr lang="tr-TR" sz="2400" dirty="0" err="1" smtClean="0"/>
              <a:t>Umblical</a:t>
            </a:r>
            <a:r>
              <a:rPr lang="tr-TR" sz="2400" dirty="0" smtClean="0"/>
              <a:t> </a:t>
            </a:r>
            <a:r>
              <a:rPr lang="tr-TR" sz="2400" dirty="0" err="1" smtClean="0"/>
              <a:t>cord</a:t>
            </a:r>
            <a:r>
              <a:rPr lang="tr-TR" sz="2400" dirty="0" smtClean="0"/>
              <a:t>) </a:t>
            </a:r>
          </a:p>
          <a:p>
            <a:r>
              <a:rPr lang="tr-TR" sz="2400" dirty="0" smtClean="0"/>
              <a:t>      -  </a:t>
            </a:r>
            <a:r>
              <a:rPr lang="tr-TR" sz="2400" dirty="0" err="1" smtClean="0"/>
              <a:t>Induced</a:t>
            </a:r>
            <a:r>
              <a:rPr lang="tr-TR" sz="2400" dirty="0" smtClean="0"/>
              <a:t> </a:t>
            </a:r>
            <a:r>
              <a:rPr lang="tr-TR" sz="2400" dirty="0" err="1" smtClean="0"/>
              <a:t>pluripotent</a:t>
            </a:r>
            <a:r>
              <a:rPr lang="tr-TR" sz="2400" dirty="0" smtClean="0"/>
              <a:t> </a:t>
            </a:r>
            <a:r>
              <a:rPr lang="tr-TR" sz="2400" dirty="0" err="1" smtClean="0"/>
              <a:t>stem</a:t>
            </a:r>
            <a:r>
              <a:rPr lang="tr-TR" sz="2400" dirty="0" smtClean="0"/>
              <a:t> </a:t>
            </a:r>
            <a:r>
              <a:rPr lang="tr-TR" sz="2400" dirty="0" err="1" smtClean="0"/>
              <a:t>cells</a:t>
            </a:r>
            <a:r>
              <a:rPr lang="tr-TR" sz="2400" dirty="0" smtClean="0"/>
              <a:t> (IPSC)</a:t>
            </a:r>
            <a:endParaRPr lang="tr-TR" sz="2400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870434"/>
            <a:ext cx="6048672" cy="298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3970" name="Picture 2" descr="C:\Users\Ayse\Desktop\Kök hücre sunumları\fotolar\Resim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7158207" cy="4530502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1907704" y="548680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chemeClr val="bg1"/>
                </a:solidFill>
              </a:rPr>
              <a:t>ERİŞKİN KÖK HÜCRE KAYNAKLARI</a:t>
            </a:r>
            <a:endParaRPr lang="tr-T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735667" y="1700808"/>
            <a:ext cx="7408333" cy="3954752"/>
          </a:xfrm>
        </p:spPr>
        <p:txBody>
          <a:bodyPr/>
          <a:lstStyle/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     </a:t>
            </a:r>
            <a:r>
              <a:rPr lang="tr-TR" dirty="0" smtClean="0">
                <a:solidFill>
                  <a:schemeClr val="bg1"/>
                </a:solidFill>
              </a:rPr>
              <a:t>HEDEFLENEN </a:t>
            </a:r>
            <a:r>
              <a:rPr lang="tr-TR" dirty="0" smtClean="0">
                <a:solidFill>
                  <a:schemeClr val="bg1"/>
                </a:solidFill>
              </a:rPr>
              <a:t>RETİNAL HASTALIKLAR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Picture 3" descr="C:\Users\Ayse\Desktop\Kök hücre sunumları\fotolar\indir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8050" y="1232756"/>
            <a:ext cx="3216357" cy="2268252"/>
          </a:xfrm>
          <a:prstGeom prst="rect">
            <a:avLst/>
          </a:prstGeom>
          <a:noFill/>
        </p:spPr>
      </p:pic>
      <p:pic>
        <p:nvPicPr>
          <p:cNvPr id="5" name="Picture 2" descr="C:\Users\Ayse\Desktop\Kök hücre sunumları\fotolar\HASTA FOTOLARI\Dr Ayse son\DOGAN_FATIH_01-01-1981__(000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11560" y="1268760"/>
            <a:ext cx="3286990" cy="2232249"/>
          </a:xfrm>
          <a:prstGeom prst="rect">
            <a:avLst/>
          </a:prstGeom>
          <a:noFill/>
        </p:spPr>
      </p:pic>
      <p:pic>
        <p:nvPicPr>
          <p:cNvPr id="6" name="Picture 3" descr="C:\Users\Ayse\Desktop\Kök hücre sunumları\fotolar\images 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77072"/>
            <a:ext cx="3096344" cy="2480676"/>
          </a:xfrm>
          <a:prstGeom prst="rect">
            <a:avLst/>
          </a:prstGeom>
          <a:noFill/>
        </p:spPr>
      </p:pic>
      <p:pic>
        <p:nvPicPr>
          <p:cNvPr id="7" name="Picture 3" descr="C:\Users\Ayse\Desktop\Kök hücre sunumları\fotolar\be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5116" y="4077072"/>
            <a:ext cx="3121985" cy="2780928"/>
          </a:xfrm>
          <a:prstGeom prst="rect">
            <a:avLst/>
          </a:prstGeom>
          <a:noFill/>
        </p:spPr>
      </p:pic>
      <p:sp>
        <p:nvSpPr>
          <p:cNvPr id="8" name="7 Metin kutusu"/>
          <p:cNvSpPr txBox="1"/>
          <p:nvPr/>
        </p:nvSpPr>
        <p:spPr>
          <a:xfrm>
            <a:off x="1331640" y="3573016"/>
            <a:ext cx="572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RP, LCA, AMD, BEST, STARGARDTS’ OPTIC NERVE DISEASES</a:t>
            </a:r>
            <a:endParaRPr lang="tr-TR" dirty="0"/>
          </a:p>
        </p:txBody>
      </p:sp>
      <p:sp>
        <p:nvSpPr>
          <p:cNvPr id="9" name="8 Metin kutusu"/>
          <p:cNvSpPr txBox="1"/>
          <p:nvPr/>
        </p:nvSpPr>
        <p:spPr>
          <a:xfrm>
            <a:off x="1187624" y="476672"/>
            <a:ext cx="6460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/>
              <a:t>TARGET DISEASES OF STEM CELL IMPLANTATION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  </a:t>
            </a:r>
            <a:r>
              <a:rPr lang="en-US" dirty="0" smtClean="0"/>
              <a:t>Stem </a:t>
            </a:r>
            <a:r>
              <a:rPr lang="en-US" dirty="0" smtClean="0"/>
              <a:t>Cell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Eye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There are numerous advantages of stem cell therapy in the eye. </a:t>
            </a:r>
            <a:endParaRPr lang="tr-TR" dirty="0" smtClean="0"/>
          </a:p>
          <a:p>
            <a:r>
              <a:rPr lang="en-US" dirty="0" smtClean="0"/>
              <a:t>The amount of stem cells required is low, which is important in terms of cost. </a:t>
            </a:r>
            <a:endParaRPr lang="tr-TR" dirty="0" smtClean="0"/>
          </a:p>
          <a:p>
            <a:r>
              <a:rPr lang="en-US" dirty="0" smtClean="0"/>
              <a:t>The surgical approach is quite easy, and the transplanted cells can be easily monitored with the imaging methods</a:t>
            </a:r>
            <a:r>
              <a:rPr lang="tr-TR" dirty="0" smtClean="0"/>
              <a:t>.</a:t>
            </a:r>
          </a:p>
          <a:p>
            <a:r>
              <a:rPr lang="en-US" dirty="0" smtClean="0"/>
              <a:t>The fellow eye can be used as a control. </a:t>
            </a:r>
            <a:endParaRPr lang="tr-TR" dirty="0" smtClean="0"/>
          </a:p>
          <a:p>
            <a:r>
              <a:rPr lang="tr-TR" dirty="0" smtClean="0"/>
              <a:t>L</a:t>
            </a:r>
            <a:r>
              <a:rPr lang="en-US" dirty="0" err="1" smtClean="0"/>
              <a:t>ong</a:t>
            </a:r>
            <a:r>
              <a:rPr lang="en-US" dirty="0" smtClean="0"/>
              <a:t>-term immunosuppressive treatment is not required due to the immune privilege of the eye. </a:t>
            </a:r>
            <a:endParaRPr lang="tr-T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TYPES OF STEM CELLS FOR EYE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914400" y="1988840"/>
            <a:ext cx="7772400" cy="4030963"/>
          </a:xfrm>
        </p:spPr>
        <p:txBody>
          <a:bodyPr/>
          <a:lstStyle/>
          <a:p>
            <a:r>
              <a:rPr lang="en-US" dirty="0" smtClean="0"/>
              <a:t>ESCs, 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IPSCs, 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MSCs (bone marrow</a:t>
            </a:r>
            <a:r>
              <a:rPr lang="tr-TR" dirty="0" smtClean="0"/>
              <a:t>,</a:t>
            </a:r>
            <a:r>
              <a:rPr lang="en-US" dirty="0" smtClean="0"/>
              <a:t> adipose tissue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umblical</a:t>
            </a:r>
            <a:r>
              <a:rPr lang="tr-TR" dirty="0" smtClean="0"/>
              <a:t> </a:t>
            </a:r>
            <a:r>
              <a:rPr lang="tr-TR" dirty="0" err="1" smtClean="0"/>
              <a:t>cord</a:t>
            </a:r>
            <a:r>
              <a:rPr lang="tr-TR" dirty="0" smtClean="0"/>
              <a:t> </a:t>
            </a:r>
            <a:r>
              <a:rPr lang="tr-TR" dirty="0" err="1" smtClean="0"/>
              <a:t>tissue</a:t>
            </a:r>
            <a:r>
              <a:rPr lang="tr-TR" dirty="0" smtClean="0"/>
              <a:t>)</a:t>
            </a:r>
            <a:endParaRPr lang="tr-TR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isse Senedi">
  <a:themeElements>
    <a:clrScheme name="Hisse Senedi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isse Senedi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isse Senedi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681</TotalTime>
  <Words>1154</Words>
  <Application>Microsoft Office PowerPoint</Application>
  <PresentationFormat>Ekran Gösterisi (4:3)</PresentationFormat>
  <Paragraphs>177</Paragraphs>
  <Slides>42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3" baseType="lpstr">
      <vt:lpstr>Hisse Senedi</vt:lpstr>
      <vt:lpstr> Delivery of Stem Cells to the retina: research findings and trends </vt:lpstr>
      <vt:lpstr>WHAT IS STEM CELL</vt:lpstr>
      <vt:lpstr>    Mechanisms of Action </vt:lpstr>
      <vt:lpstr>NUTRITIONAL SUPPORT</vt:lpstr>
      <vt:lpstr>TYPES OF STEM CELLS</vt:lpstr>
      <vt:lpstr>Slayt 6</vt:lpstr>
      <vt:lpstr>Slayt 7</vt:lpstr>
      <vt:lpstr>  Stem Cell And Eye</vt:lpstr>
      <vt:lpstr>TYPES OF STEM CELLS FOR EYE</vt:lpstr>
      <vt:lpstr>Surgical Approach For Stem Cell</vt:lpstr>
      <vt:lpstr>1- Intravitreal Implantation</vt:lpstr>
      <vt:lpstr>Slayt 12</vt:lpstr>
      <vt:lpstr>Slayt 13</vt:lpstr>
      <vt:lpstr>2- SUBRETINAL IMPLANTATION     SC Suspension or SC Sheet</vt:lpstr>
      <vt:lpstr>Slayt 15</vt:lpstr>
      <vt:lpstr>Slayt 16</vt:lpstr>
      <vt:lpstr>Slayt 17</vt:lpstr>
      <vt:lpstr>Slayt 18</vt:lpstr>
      <vt:lpstr>DISADVANTAGES OF SUBRETINAL IMPLANTATION</vt:lpstr>
      <vt:lpstr> PHASE 1 STUDY OF OUR GROUP</vt:lpstr>
      <vt:lpstr>Slayt 21</vt:lpstr>
      <vt:lpstr>Slayt 22</vt:lpstr>
      <vt:lpstr>  RESULTS OF OUR STUDY</vt:lpstr>
      <vt:lpstr>Slayt 24</vt:lpstr>
      <vt:lpstr>Slayt 25</vt:lpstr>
      <vt:lpstr>Slayt 26</vt:lpstr>
      <vt:lpstr>Slayt 27</vt:lpstr>
      <vt:lpstr>SUBRETINAL RPE SHEET INJECTION</vt:lpstr>
      <vt:lpstr>Slayt 29</vt:lpstr>
      <vt:lpstr>Slayt 30</vt:lpstr>
      <vt:lpstr>3- SUPRACHOROIDAL</vt:lpstr>
      <vt:lpstr>LIMOLI TECHNIQUE</vt:lpstr>
      <vt:lpstr>Slayt 33</vt:lpstr>
      <vt:lpstr>Slayt 34</vt:lpstr>
      <vt:lpstr>Slayt 35</vt:lpstr>
      <vt:lpstr>Slayt 36</vt:lpstr>
      <vt:lpstr>Slayt 37</vt:lpstr>
      <vt:lpstr>Slayt 38</vt:lpstr>
      <vt:lpstr>4,5- Subtenon, Intravenous</vt:lpstr>
      <vt:lpstr>Slayt 40</vt:lpstr>
      <vt:lpstr>Slayt 41</vt:lpstr>
      <vt:lpstr>    CONCLUSIONS: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Complications may occur in stem cell based therapies of retinitis pigmentosa.</dc:title>
  <dc:creator>Asus</dc:creator>
  <cp:lastModifiedBy>Asus</cp:lastModifiedBy>
  <cp:revision>72</cp:revision>
  <dcterms:created xsi:type="dcterms:W3CDTF">2018-08-19T10:46:10Z</dcterms:created>
  <dcterms:modified xsi:type="dcterms:W3CDTF">2019-09-26T20:07:17Z</dcterms:modified>
</cp:coreProperties>
</file>