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5761038" cy="3240088"/>
  <p:notesSz cx="6858000" cy="9144000"/>
  <p:defaultTextStyle>
    <a:defPPr>
      <a:defRPr lang="tr-TR"/>
    </a:defPPr>
    <a:lvl1pPr marL="0" algn="l" defTabSz="51435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257175" algn="l" defTabSz="51435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514350" algn="l" defTabSz="51435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771525" algn="l" defTabSz="51435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028700" algn="l" defTabSz="51435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285875" algn="l" defTabSz="51435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1543050" algn="l" defTabSz="51435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1800225" algn="l" defTabSz="51435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057400" algn="l" defTabSz="51435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396" y="-452"/>
      </p:cViewPr>
      <p:guideLst>
        <p:guide orient="horz" pos="1021"/>
        <p:guide pos="181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432078" y="1006528"/>
            <a:ext cx="4896882" cy="69451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864156" y="1836050"/>
            <a:ext cx="4032727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7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00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4176752" y="129754"/>
            <a:ext cx="1296234" cy="276457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288052" y="129754"/>
            <a:ext cx="3792683" cy="27645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5082" y="2082057"/>
            <a:ext cx="4896882" cy="643517"/>
          </a:xfrm>
        </p:spPr>
        <p:txBody>
          <a:bodyPr anchor="t"/>
          <a:lstStyle>
            <a:lvl1pPr algn="l">
              <a:defRPr sz="23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5082" y="1373288"/>
            <a:ext cx="4896882" cy="708769"/>
          </a:xfrm>
        </p:spPr>
        <p:txBody>
          <a:bodyPr anchor="b"/>
          <a:lstStyle>
            <a:lvl1pPr marL="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288052" y="756021"/>
            <a:ext cx="2544458" cy="2138308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2928528" y="756021"/>
            <a:ext cx="2544458" cy="2138308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1.07.2017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88052" y="725270"/>
            <a:ext cx="2545459" cy="302258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57175" indent="0">
              <a:buNone/>
              <a:defRPr sz="1100" b="1"/>
            </a:lvl2pPr>
            <a:lvl3pPr marL="514350" indent="0">
              <a:buNone/>
              <a:defRPr sz="1000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288052" y="1027528"/>
            <a:ext cx="2545459" cy="1866801"/>
          </a:xfr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2926528" y="725270"/>
            <a:ext cx="2546459" cy="302258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57175" indent="0">
              <a:buNone/>
              <a:defRPr sz="1100" b="1"/>
            </a:lvl2pPr>
            <a:lvl3pPr marL="514350" indent="0">
              <a:buNone/>
              <a:defRPr sz="1000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926528" y="1027528"/>
            <a:ext cx="2546459" cy="1866801"/>
          </a:xfr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1.07.2017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1.07.2017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1.07.2017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88052" y="129003"/>
            <a:ext cx="1895342" cy="549015"/>
          </a:xfrm>
        </p:spPr>
        <p:txBody>
          <a:bodyPr anchor="b"/>
          <a:lstStyle>
            <a:lvl1pPr algn="l">
              <a:defRPr sz="11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252406" y="129004"/>
            <a:ext cx="3220580" cy="27653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88052" y="678019"/>
            <a:ext cx="1895342" cy="2216310"/>
          </a:xfrm>
        </p:spPr>
        <p:txBody>
          <a:bodyPr/>
          <a:lstStyle>
            <a:lvl1pPr marL="0" indent="0">
              <a:buNone/>
              <a:defRPr sz="800"/>
            </a:lvl1pPr>
            <a:lvl2pPr marL="257175" indent="0">
              <a:buNone/>
              <a:defRPr sz="700"/>
            </a:lvl2pPr>
            <a:lvl3pPr marL="514350" indent="0">
              <a:buNone/>
              <a:defRPr sz="600"/>
            </a:lvl3pPr>
            <a:lvl4pPr marL="771525" indent="0">
              <a:buNone/>
              <a:defRPr sz="500"/>
            </a:lvl4pPr>
            <a:lvl5pPr marL="1028700" indent="0">
              <a:buNone/>
              <a:defRPr sz="500"/>
            </a:lvl5pPr>
            <a:lvl6pPr marL="1285875" indent="0">
              <a:buNone/>
              <a:defRPr sz="500"/>
            </a:lvl6pPr>
            <a:lvl7pPr marL="1543050" indent="0">
              <a:buNone/>
              <a:defRPr sz="500"/>
            </a:lvl7pPr>
            <a:lvl8pPr marL="1800225" indent="0">
              <a:buNone/>
              <a:defRPr sz="500"/>
            </a:lvl8pPr>
            <a:lvl9pPr marL="2057400" indent="0">
              <a:buNone/>
              <a:defRPr sz="5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1.07.2017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29204" y="2268061"/>
            <a:ext cx="3456623" cy="267758"/>
          </a:xfrm>
        </p:spPr>
        <p:txBody>
          <a:bodyPr anchor="b"/>
          <a:lstStyle>
            <a:lvl1pPr algn="l">
              <a:defRPr sz="11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129204" y="289508"/>
            <a:ext cx="3456623" cy="1944053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600"/>
            </a:lvl2pPr>
            <a:lvl3pPr marL="514350" indent="0">
              <a:buNone/>
              <a:defRPr sz="1400"/>
            </a:lvl3pPr>
            <a:lvl4pPr marL="771525" indent="0">
              <a:buNone/>
              <a:defRPr sz="1100"/>
            </a:lvl4pPr>
            <a:lvl5pPr marL="1028700" indent="0">
              <a:buNone/>
              <a:defRPr sz="1100"/>
            </a:lvl5pPr>
            <a:lvl6pPr marL="1285875" indent="0">
              <a:buNone/>
              <a:defRPr sz="1100"/>
            </a:lvl6pPr>
            <a:lvl7pPr marL="1543050" indent="0">
              <a:buNone/>
              <a:defRPr sz="1100"/>
            </a:lvl7pPr>
            <a:lvl8pPr marL="1800225" indent="0">
              <a:buNone/>
              <a:defRPr sz="1100"/>
            </a:lvl8pPr>
            <a:lvl9pPr marL="2057400" indent="0">
              <a:buNone/>
              <a:defRPr sz="11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129204" y="2535819"/>
            <a:ext cx="3456623" cy="380260"/>
          </a:xfrm>
        </p:spPr>
        <p:txBody>
          <a:bodyPr/>
          <a:lstStyle>
            <a:lvl1pPr marL="0" indent="0">
              <a:buNone/>
              <a:defRPr sz="800"/>
            </a:lvl1pPr>
            <a:lvl2pPr marL="257175" indent="0">
              <a:buNone/>
              <a:defRPr sz="700"/>
            </a:lvl2pPr>
            <a:lvl3pPr marL="514350" indent="0">
              <a:buNone/>
              <a:defRPr sz="600"/>
            </a:lvl3pPr>
            <a:lvl4pPr marL="771525" indent="0">
              <a:buNone/>
              <a:defRPr sz="500"/>
            </a:lvl4pPr>
            <a:lvl5pPr marL="1028700" indent="0">
              <a:buNone/>
              <a:defRPr sz="500"/>
            </a:lvl5pPr>
            <a:lvl6pPr marL="1285875" indent="0">
              <a:buNone/>
              <a:defRPr sz="500"/>
            </a:lvl6pPr>
            <a:lvl7pPr marL="1543050" indent="0">
              <a:buNone/>
              <a:defRPr sz="500"/>
            </a:lvl7pPr>
            <a:lvl8pPr marL="1800225" indent="0">
              <a:buNone/>
              <a:defRPr sz="500"/>
            </a:lvl8pPr>
            <a:lvl9pPr marL="2057400" indent="0">
              <a:buNone/>
              <a:defRPr sz="5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1.07.2017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288052" y="129754"/>
            <a:ext cx="5184934" cy="540015"/>
          </a:xfrm>
          <a:prstGeom prst="rect">
            <a:avLst/>
          </a:prstGeom>
        </p:spPr>
        <p:txBody>
          <a:bodyPr vert="horz" lIns="51435" tIns="25718" rIns="51435" bIns="25718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88052" y="756021"/>
            <a:ext cx="5184934" cy="2138308"/>
          </a:xfrm>
          <a:prstGeom prst="rect">
            <a:avLst/>
          </a:prstGeom>
        </p:spPr>
        <p:txBody>
          <a:bodyPr vert="horz" lIns="51435" tIns="25718" rIns="51435" bIns="25718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288052" y="3003082"/>
            <a:ext cx="1344242" cy="172505"/>
          </a:xfrm>
          <a:prstGeom prst="rect">
            <a:avLst/>
          </a:prstGeom>
        </p:spPr>
        <p:txBody>
          <a:bodyPr vert="horz" lIns="51435" tIns="25718" rIns="51435" bIns="25718" rtlCol="0" anchor="ctr"/>
          <a:lstStyle>
            <a:lvl1pPr algn="l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1968355" y="3003082"/>
            <a:ext cx="1824329" cy="172505"/>
          </a:xfrm>
          <a:prstGeom prst="rect">
            <a:avLst/>
          </a:prstGeom>
        </p:spPr>
        <p:txBody>
          <a:bodyPr vert="horz" lIns="51435" tIns="25718" rIns="51435" bIns="25718" rtlCol="0" anchor="ctr"/>
          <a:lstStyle>
            <a:lvl1pPr algn="ct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4128744" y="3003082"/>
            <a:ext cx="1344242" cy="172505"/>
          </a:xfrm>
          <a:prstGeom prst="rect">
            <a:avLst/>
          </a:prstGeom>
        </p:spPr>
        <p:txBody>
          <a:bodyPr vert="horz" lIns="51435" tIns="25718" rIns="51435" bIns="25718" rtlCol="0" anchor="ctr"/>
          <a:lstStyle>
            <a:lvl1pPr algn="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14350" rtl="0" eaLnBrk="1" latinLnBrk="0" hangingPunct="1">
        <a:spcBef>
          <a:spcPct val="0"/>
        </a:spcBef>
        <a:buNone/>
        <a:defRPr sz="2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881" indent="-192881" algn="l" defTabSz="51435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17909" indent="-160734" algn="l" defTabSz="51435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spcBef>
          <a:spcPct val="20000"/>
        </a:spcBef>
        <a:buFont typeface="Arial" pitchFamily="34" charset="0"/>
        <a:buChar char="–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spcBef>
          <a:spcPct val="20000"/>
        </a:spcBef>
        <a:buFont typeface="Arial" pitchFamily="34" charset="0"/>
        <a:buChar char="»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51435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The Effects of Anti-VEGF Drugs </a:t>
            </a:r>
            <a:r>
              <a:rPr lang="en-US" b="1" dirty="0" smtClean="0"/>
              <a:t>on </a:t>
            </a:r>
            <a:r>
              <a:rPr lang="en-US" b="1" dirty="0" smtClean="0"/>
              <a:t>Retinal Pigment Epithelial Cell Culture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Ayşe </a:t>
            </a:r>
            <a:r>
              <a:rPr lang="tr-TR" dirty="0" err="1" smtClean="0"/>
              <a:t>Oner</a:t>
            </a:r>
            <a:r>
              <a:rPr lang="tr-TR" dirty="0" smtClean="0"/>
              <a:t>, et al. </a:t>
            </a:r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authors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no </a:t>
            </a:r>
            <a:r>
              <a:rPr lang="tr-TR" dirty="0" err="1" smtClean="0"/>
              <a:t>financial</a:t>
            </a:r>
            <a:r>
              <a:rPr lang="tr-TR" dirty="0" smtClean="0"/>
              <a:t> </a:t>
            </a:r>
            <a:r>
              <a:rPr lang="tr-TR" dirty="0" err="1" smtClean="0"/>
              <a:t>interest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disclose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Materials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Methods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Aflibercept</a:t>
            </a:r>
            <a:r>
              <a:rPr lang="en-US" dirty="0" smtClean="0"/>
              <a:t> (0.5 mg/ml), </a:t>
            </a:r>
            <a:r>
              <a:rPr lang="en-US" dirty="0" err="1" smtClean="0"/>
              <a:t>bevacizumab</a:t>
            </a:r>
            <a:r>
              <a:rPr lang="en-US" dirty="0" smtClean="0"/>
              <a:t> (0.3125 mg/ml) and </a:t>
            </a:r>
            <a:r>
              <a:rPr lang="en-US" dirty="0" err="1" smtClean="0"/>
              <a:t>ranibizumab</a:t>
            </a:r>
            <a:r>
              <a:rPr lang="en-US" dirty="0" smtClean="0"/>
              <a:t> (0.125 mg/ml) were applied to the RPE cell cultures which were isolated from the enucleated eyes of New Zealand white rabbits</a:t>
            </a:r>
            <a:r>
              <a:rPr lang="en-US" dirty="0" smtClean="0"/>
              <a:t>.</a:t>
            </a:r>
            <a:endParaRPr lang="tr-TR" dirty="0" smtClean="0"/>
          </a:p>
          <a:p>
            <a:pPr algn="just">
              <a:buNone/>
            </a:pPr>
            <a:r>
              <a:rPr lang="en-US" dirty="0" smtClean="0"/>
              <a:t> </a:t>
            </a:r>
            <a:endParaRPr lang="tr-TR" dirty="0" smtClean="0"/>
          </a:p>
          <a:p>
            <a:pPr algn="just"/>
            <a:r>
              <a:rPr lang="en-US" dirty="0" smtClean="0"/>
              <a:t>The </a:t>
            </a:r>
            <a:r>
              <a:rPr lang="en-US" dirty="0" smtClean="0"/>
              <a:t>effects on viability, apoptosis, proliferation, and </a:t>
            </a:r>
            <a:r>
              <a:rPr lang="en-US" dirty="0" err="1" smtClean="0"/>
              <a:t>senesence</a:t>
            </a:r>
            <a:r>
              <a:rPr lang="en-US" dirty="0" smtClean="0"/>
              <a:t> of the cells were evaluated in the control and drug applied cultures at the end of 72 hours.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Results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There was a statistically significant increase in the</a:t>
            </a:r>
            <a:r>
              <a:rPr lang="en-US" b="1" dirty="0" smtClean="0"/>
              <a:t> </a:t>
            </a:r>
            <a:r>
              <a:rPr lang="en-US" dirty="0" smtClean="0"/>
              <a:t>viability and decrease in the apoptosis of the cells in </a:t>
            </a:r>
            <a:r>
              <a:rPr lang="en-US" dirty="0" err="1" smtClean="0"/>
              <a:t>aflibercept</a:t>
            </a:r>
            <a:r>
              <a:rPr lang="en-US" dirty="0" smtClean="0"/>
              <a:t> applied culture when compared to the control group (p &lt;0.05). </a:t>
            </a:r>
            <a:endParaRPr lang="tr-TR" dirty="0" smtClean="0"/>
          </a:p>
          <a:p>
            <a:r>
              <a:rPr lang="en-US" dirty="0" smtClean="0"/>
              <a:t>There </a:t>
            </a:r>
            <a:r>
              <a:rPr lang="en-US" dirty="0" smtClean="0"/>
              <a:t>was a statistically significant increase in apoptosis and decrease in viability in the </a:t>
            </a:r>
            <a:r>
              <a:rPr lang="en-US" dirty="0" err="1" smtClean="0"/>
              <a:t>bevacizumab</a:t>
            </a:r>
            <a:r>
              <a:rPr lang="en-US" dirty="0" smtClean="0"/>
              <a:t> and </a:t>
            </a:r>
            <a:r>
              <a:rPr lang="en-US" dirty="0" err="1" smtClean="0"/>
              <a:t>ranibizumab</a:t>
            </a:r>
            <a:r>
              <a:rPr lang="en-US" dirty="0" smtClean="0"/>
              <a:t>-treated groups compared with the control group (p &lt;0.05). </a:t>
            </a:r>
            <a:endParaRPr lang="tr-TR" dirty="0" smtClean="0"/>
          </a:p>
          <a:p>
            <a:r>
              <a:rPr lang="en-US" dirty="0" smtClean="0"/>
              <a:t>There </a:t>
            </a:r>
            <a:r>
              <a:rPr lang="en-US" dirty="0" smtClean="0"/>
              <a:t>was not a difference between groups when evaluating the effects on cell proliferation and senescence (p&gt; 0.05).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3 İçerik Yer Tutucusu" descr="C:\Users\Hp\Desktop\figure şahiner  manuscript\figure 3 sonnnnnn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111185" y="225206"/>
            <a:ext cx="3562970" cy="213830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4 Metin kutusu"/>
          <p:cNvSpPr txBox="1"/>
          <p:nvPr/>
        </p:nvSpPr>
        <p:spPr>
          <a:xfrm>
            <a:off x="294569" y="2280381"/>
            <a:ext cx="5217268" cy="698269"/>
          </a:xfrm>
          <a:prstGeom prst="rect">
            <a:avLst/>
          </a:prstGeom>
          <a:noFill/>
        </p:spPr>
        <p:txBody>
          <a:bodyPr wrap="square" lIns="51435" tIns="25718" rIns="51435" bIns="25718" rtlCol="0">
            <a:spAutoFit/>
          </a:bodyPr>
          <a:lstStyle/>
          <a:p>
            <a:r>
              <a:rPr lang="en-US" sz="700" dirty="0" smtClean="0"/>
              <a:t>Effects of </a:t>
            </a:r>
            <a:r>
              <a:rPr lang="en-US" sz="700" dirty="0" err="1" smtClean="0"/>
              <a:t>aflibercept</a:t>
            </a:r>
            <a:r>
              <a:rPr lang="en-US" sz="700" dirty="0" smtClean="0"/>
              <a:t>, </a:t>
            </a:r>
            <a:r>
              <a:rPr lang="en-US" sz="700" dirty="0" err="1" smtClean="0"/>
              <a:t>bevacizumab</a:t>
            </a:r>
            <a:r>
              <a:rPr lang="en-US" sz="700" dirty="0" smtClean="0"/>
              <a:t> or </a:t>
            </a:r>
            <a:r>
              <a:rPr lang="en-US" sz="700" dirty="0" err="1" smtClean="0"/>
              <a:t>ranibizumab</a:t>
            </a:r>
            <a:r>
              <a:rPr lang="en-US" sz="700" dirty="0" smtClean="0"/>
              <a:t> on RPE cell culture. Bar graphs represent cell viability (A), cell proliferation (B) apoptosis (C) and senescence (D) expressed as arbitrary units 72 h after supplementation with </a:t>
            </a:r>
            <a:r>
              <a:rPr lang="en-US" sz="700" dirty="0" err="1" smtClean="0"/>
              <a:t>aflibercept</a:t>
            </a:r>
            <a:r>
              <a:rPr lang="en-US" sz="700" dirty="0" smtClean="0"/>
              <a:t> (0.5 mg/ml), </a:t>
            </a:r>
            <a:r>
              <a:rPr lang="en-US" sz="700" dirty="0" err="1" smtClean="0"/>
              <a:t>bevacizumab</a:t>
            </a:r>
            <a:r>
              <a:rPr lang="en-US" sz="700" dirty="0" smtClean="0"/>
              <a:t> (0.3125 mg/ml) and </a:t>
            </a:r>
            <a:r>
              <a:rPr lang="en-US" sz="700" dirty="0" err="1" smtClean="0"/>
              <a:t>ranibizumab</a:t>
            </a:r>
            <a:r>
              <a:rPr lang="en-US" sz="700" dirty="0" smtClean="0"/>
              <a:t> (0.125 mg/ml). (A) </a:t>
            </a:r>
            <a:r>
              <a:rPr lang="en-US" sz="700" dirty="0" err="1" smtClean="0"/>
              <a:t>Bevacizumab</a:t>
            </a:r>
            <a:r>
              <a:rPr lang="en-US" sz="700" dirty="0" smtClean="0"/>
              <a:t> and </a:t>
            </a:r>
            <a:r>
              <a:rPr lang="en-US" sz="700" dirty="0" err="1" smtClean="0"/>
              <a:t>ranibizumab</a:t>
            </a:r>
            <a:r>
              <a:rPr lang="en-US" sz="700" dirty="0" smtClean="0"/>
              <a:t> decreased the cell viability, on the contrary </a:t>
            </a:r>
            <a:r>
              <a:rPr lang="en-US" sz="700" dirty="0" err="1" smtClean="0"/>
              <a:t>aflibercept</a:t>
            </a:r>
            <a:r>
              <a:rPr lang="en-US" sz="700" dirty="0" smtClean="0"/>
              <a:t> increased the cell viability compared with the control group. (B) No anti-VEGF drug showed significant negative effect on cell proliferation at the end of 72 hours. (C) Apoptosis was augmented by incubation with </a:t>
            </a:r>
            <a:r>
              <a:rPr lang="en-US" sz="700" dirty="0" err="1" smtClean="0"/>
              <a:t>bevacizumab</a:t>
            </a:r>
            <a:r>
              <a:rPr lang="en-US" sz="700" dirty="0" smtClean="0"/>
              <a:t> and </a:t>
            </a:r>
            <a:r>
              <a:rPr lang="en-US" sz="700" dirty="0" err="1" smtClean="0"/>
              <a:t>ranibizumab</a:t>
            </a:r>
            <a:r>
              <a:rPr lang="en-US" sz="700" dirty="0" smtClean="0"/>
              <a:t>, on the contrary </a:t>
            </a:r>
            <a:r>
              <a:rPr lang="en-US" sz="700" dirty="0" err="1" smtClean="0"/>
              <a:t>aflibercept</a:t>
            </a:r>
            <a:r>
              <a:rPr lang="en-US" sz="700" dirty="0" smtClean="0"/>
              <a:t> significantly decreased apoptosis compared with the control group. (D) No anti-VEGF drug showed significant effect on senescence at the end of 72 hours.</a:t>
            </a:r>
            <a:endParaRPr lang="tr-TR" sz="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Conclusion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tr-TR" b="1" dirty="0" smtClean="0"/>
              <a:t>    -</a:t>
            </a:r>
            <a:r>
              <a:rPr lang="en-US" dirty="0" smtClean="0"/>
              <a:t>Our </a:t>
            </a:r>
            <a:r>
              <a:rPr lang="en-US" dirty="0" smtClean="0"/>
              <a:t>study showed that anti-VEGF drugs had no effects on senescence and proliferation of RPE cells. 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   -</a:t>
            </a:r>
            <a:r>
              <a:rPr lang="en-US" dirty="0" err="1" smtClean="0"/>
              <a:t>Aflibercept</a:t>
            </a:r>
            <a:r>
              <a:rPr lang="en-US" dirty="0" smtClean="0"/>
              <a:t> </a:t>
            </a:r>
            <a:r>
              <a:rPr lang="en-US" dirty="0" smtClean="0"/>
              <a:t>was found to decrease the apoptosis and increase the viability of the cells. 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 -</a:t>
            </a:r>
            <a:r>
              <a:rPr lang="en-US" dirty="0" smtClean="0"/>
              <a:t>In </a:t>
            </a:r>
            <a:r>
              <a:rPr lang="en-US" dirty="0" smtClean="0"/>
              <a:t>contrast, </a:t>
            </a:r>
            <a:r>
              <a:rPr lang="en-US" dirty="0" err="1" smtClean="0"/>
              <a:t>ranibizumab</a:t>
            </a:r>
            <a:r>
              <a:rPr lang="en-US" dirty="0" smtClean="0"/>
              <a:t> and </a:t>
            </a:r>
            <a:r>
              <a:rPr lang="en-US" dirty="0" err="1" smtClean="0"/>
              <a:t>bevacizumab</a:t>
            </a:r>
            <a:r>
              <a:rPr lang="en-US" dirty="0" smtClean="0"/>
              <a:t> was observed to increase the apoptosis and reduce the viability of RPE cells. 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  -</a:t>
            </a:r>
            <a:r>
              <a:rPr lang="en-US" dirty="0" smtClean="0"/>
              <a:t>In </a:t>
            </a:r>
            <a:r>
              <a:rPr lang="en-US" dirty="0" smtClean="0"/>
              <a:t>the literature, there are no studies evaluating the effects of anti-VEGF drugs on senescence. We believe that our study will guide future studies in this respect.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1407</TotalTime>
  <Words>416</Words>
  <Application>Microsoft Office PowerPoint</Application>
  <PresentationFormat>Özel</PresentationFormat>
  <Paragraphs>17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The Effects of Anti-VEGF Drugs on Retinal Pigment Epithelial Cell Culture </vt:lpstr>
      <vt:lpstr>Materials and Methods</vt:lpstr>
      <vt:lpstr>Results</vt:lpstr>
      <vt:lpstr>Slayt 4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Effects of Anti-VEGF Drugs on Retinal Pigment Epithelial Cell Culture </dc:title>
  <dc:creator>Asus</dc:creator>
  <cp:lastModifiedBy>Asus</cp:lastModifiedBy>
  <cp:revision>38</cp:revision>
  <dcterms:created xsi:type="dcterms:W3CDTF">2017-07-01T08:51:33Z</dcterms:created>
  <dcterms:modified xsi:type="dcterms:W3CDTF">2017-07-02T08:29:18Z</dcterms:modified>
</cp:coreProperties>
</file>